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50"/>
  </p:notesMasterIdLst>
  <p:handoutMasterIdLst>
    <p:handoutMasterId r:id="rId51"/>
  </p:handoutMasterIdLst>
  <p:sldIdLst>
    <p:sldId id="256" r:id="rId2"/>
    <p:sldId id="584" r:id="rId3"/>
    <p:sldId id="583" r:id="rId4"/>
    <p:sldId id="397" r:id="rId5"/>
    <p:sldId id="513" r:id="rId6"/>
    <p:sldId id="400" r:id="rId7"/>
    <p:sldId id="550" r:id="rId8"/>
    <p:sldId id="546" r:id="rId9"/>
    <p:sldId id="517" r:id="rId10"/>
    <p:sldId id="552" r:id="rId11"/>
    <p:sldId id="553" r:id="rId12"/>
    <p:sldId id="555" r:id="rId13"/>
    <p:sldId id="556" r:id="rId14"/>
    <p:sldId id="558" r:id="rId15"/>
    <p:sldId id="557" r:id="rId16"/>
    <p:sldId id="566" r:id="rId17"/>
    <p:sldId id="559" r:id="rId18"/>
    <p:sldId id="533" r:id="rId19"/>
    <p:sldId id="561" r:id="rId20"/>
    <p:sldId id="560" r:id="rId21"/>
    <p:sldId id="562" r:id="rId22"/>
    <p:sldId id="563" r:id="rId23"/>
    <p:sldId id="531" r:id="rId24"/>
    <p:sldId id="538" r:id="rId25"/>
    <p:sldId id="537" r:id="rId26"/>
    <p:sldId id="539" r:id="rId27"/>
    <p:sldId id="534" r:id="rId28"/>
    <p:sldId id="543" r:id="rId29"/>
    <p:sldId id="544" r:id="rId30"/>
    <p:sldId id="542" r:id="rId31"/>
    <p:sldId id="545" r:id="rId32"/>
    <p:sldId id="535" r:id="rId33"/>
    <p:sldId id="567" r:id="rId34"/>
    <p:sldId id="568" r:id="rId35"/>
    <p:sldId id="569" r:id="rId36"/>
    <p:sldId id="570" r:id="rId37"/>
    <p:sldId id="571" r:id="rId38"/>
    <p:sldId id="572" r:id="rId39"/>
    <p:sldId id="573" r:id="rId40"/>
    <p:sldId id="574" r:id="rId41"/>
    <p:sldId id="575" r:id="rId42"/>
    <p:sldId id="576" r:id="rId43"/>
    <p:sldId id="577" r:id="rId44"/>
    <p:sldId id="578" r:id="rId45"/>
    <p:sldId id="579" r:id="rId46"/>
    <p:sldId id="580" r:id="rId47"/>
    <p:sldId id="581" r:id="rId48"/>
    <p:sldId id="582" r:id="rId49"/>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華康粗黑體" panose="020B0709000000000000" pitchFamily="49" charset="-120"/>
        <a:cs typeface="+mn-cs"/>
      </a:defRPr>
    </a:lvl5pPr>
    <a:lvl6pPr marL="2286000" algn="l" defTabSz="914400" rtl="0" eaLnBrk="1" latinLnBrk="0" hangingPunct="1">
      <a:defRPr sz="2400" kern="1200">
        <a:solidFill>
          <a:schemeClr val="tx1"/>
        </a:solidFill>
        <a:latin typeface="Arial" panose="020B0604020202020204" pitchFamily="34" charset="0"/>
        <a:ea typeface="華康粗黑體" panose="020B0709000000000000" pitchFamily="49" charset="-120"/>
        <a:cs typeface="+mn-cs"/>
      </a:defRPr>
    </a:lvl6pPr>
    <a:lvl7pPr marL="2743200" algn="l" defTabSz="914400" rtl="0" eaLnBrk="1" latinLnBrk="0" hangingPunct="1">
      <a:defRPr sz="2400" kern="1200">
        <a:solidFill>
          <a:schemeClr val="tx1"/>
        </a:solidFill>
        <a:latin typeface="Arial" panose="020B0604020202020204" pitchFamily="34" charset="0"/>
        <a:ea typeface="華康粗黑體" panose="020B0709000000000000" pitchFamily="49" charset="-120"/>
        <a:cs typeface="+mn-cs"/>
      </a:defRPr>
    </a:lvl7pPr>
    <a:lvl8pPr marL="3200400" algn="l" defTabSz="914400" rtl="0" eaLnBrk="1" latinLnBrk="0" hangingPunct="1">
      <a:defRPr sz="2400" kern="1200">
        <a:solidFill>
          <a:schemeClr val="tx1"/>
        </a:solidFill>
        <a:latin typeface="Arial" panose="020B0604020202020204" pitchFamily="34" charset="0"/>
        <a:ea typeface="華康粗黑體" panose="020B0709000000000000" pitchFamily="49" charset="-120"/>
        <a:cs typeface="+mn-cs"/>
      </a:defRPr>
    </a:lvl8pPr>
    <a:lvl9pPr marL="3657600" algn="l" defTabSz="914400" rtl="0" eaLnBrk="1" latinLnBrk="0" hangingPunct="1">
      <a:defRPr sz="2400" kern="1200">
        <a:solidFill>
          <a:schemeClr val="tx1"/>
        </a:solidFill>
        <a:latin typeface="Arial" panose="020B0604020202020204" pitchFamily="34" charset="0"/>
        <a:ea typeface="華康粗黑體" panose="020B0709000000000000" pitchFamily="49" charset="-120"/>
        <a:cs typeface="+mn-cs"/>
      </a:defRPr>
    </a:lvl9pPr>
  </p:defaultTextStyle>
  <p:extLst>
    <p:ext uri="{521415D9-36F7-43E2-AB2F-B90AF26B5E84}">
      <p14:sectionLst xmlns:p14="http://schemas.microsoft.com/office/powerpoint/2010/main">
        <p14:section name="預設章節" id="{E86C0372-2BE3-4056-930B-7923CAEE828C}">
          <p14:sldIdLst>
            <p14:sldId id="256"/>
            <p14:sldId id="584"/>
            <p14:sldId id="583"/>
            <p14:sldId id="397"/>
            <p14:sldId id="513"/>
            <p14:sldId id="400"/>
            <p14:sldId id="550"/>
            <p14:sldId id="546"/>
            <p14:sldId id="517"/>
            <p14:sldId id="552"/>
            <p14:sldId id="553"/>
            <p14:sldId id="555"/>
            <p14:sldId id="556"/>
            <p14:sldId id="558"/>
            <p14:sldId id="557"/>
            <p14:sldId id="566"/>
            <p14:sldId id="559"/>
            <p14:sldId id="533"/>
            <p14:sldId id="561"/>
            <p14:sldId id="560"/>
            <p14:sldId id="562"/>
            <p14:sldId id="563"/>
            <p14:sldId id="531"/>
            <p14:sldId id="538"/>
            <p14:sldId id="537"/>
            <p14:sldId id="539"/>
            <p14:sldId id="534"/>
            <p14:sldId id="543"/>
            <p14:sldId id="544"/>
            <p14:sldId id="542"/>
            <p14:sldId id="545"/>
            <p14:sldId id="535"/>
            <p14:sldId id="567"/>
            <p14:sldId id="568"/>
            <p14:sldId id="569"/>
            <p14:sldId id="570"/>
            <p14:sldId id="571"/>
            <p14:sldId id="572"/>
            <p14:sldId id="573"/>
            <p14:sldId id="574"/>
            <p14:sldId id="575"/>
            <p14:sldId id="576"/>
            <p14:sldId id="577"/>
            <p14:sldId id="578"/>
            <p14:sldId id="579"/>
            <p14:sldId id="580"/>
            <p14:sldId id="581"/>
            <p14:sldId id="582"/>
          </p14:sldIdLst>
        </p14:section>
        <p14:section name="未命名的章節" id="{A2102A88-BF83-4A31-A8F0-8DF42E56D41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028" userDrawn="1">
          <p15:clr>
            <a:srgbClr val="A4A3A4"/>
          </p15:clr>
        </p15:guide>
        <p15:guide id="2" pos="1434" userDrawn="1">
          <p15:clr>
            <a:srgbClr val="A4A3A4"/>
          </p15:clr>
        </p15:guide>
        <p15:guide id="3" orient="horz" pos="3128"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曾麗文" initials="曾麗文" lastIdx="1" clrIdx="0">
    <p:extLst>
      <p:ext uri="{19B8F6BF-5375-455C-9EA6-DF929625EA0E}">
        <p15:presenceInfo xmlns:p15="http://schemas.microsoft.com/office/powerpoint/2012/main" userId="S-1-5-21-1184459077-1102167991-133899462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95"/>
    <a:srgbClr val="820464"/>
    <a:srgbClr val="986532"/>
    <a:srgbClr val="831B03"/>
    <a:srgbClr val="6FD5E3"/>
    <a:srgbClr val="CC0000"/>
    <a:srgbClr val="A03B2A"/>
    <a:srgbClr val="FB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80848" autoAdjust="0"/>
  </p:normalViewPr>
  <p:slideViewPr>
    <p:cSldViewPr>
      <p:cViewPr varScale="1">
        <p:scale>
          <a:sx n="55" d="100"/>
          <a:sy n="55" d="100"/>
        </p:scale>
        <p:origin x="18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36"/>
    </p:cViewPr>
  </p:sorterViewPr>
  <p:notesViewPr>
    <p:cSldViewPr>
      <p:cViewPr varScale="1">
        <p:scale>
          <a:sx n="53" d="100"/>
          <a:sy n="53" d="100"/>
        </p:scale>
        <p:origin x="-1308" y="-102"/>
      </p:cViewPr>
      <p:guideLst>
        <p:guide orient="horz" pos="4028"/>
        <p:guide pos="1434"/>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74C98-927F-416C-830B-1718C1F09ABA}"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zh-TW" altLang="en-US"/>
        </a:p>
      </dgm:t>
    </dgm:pt>
    <dgm:pt modelId="{C2C895EF-1430-4BB9-8466-C69E3F7A237C}">
      <dgm:prSet phldrT="[文字]" custT="1"/>
      <dgm:spPr/>
      <dgm:t>
        <a:bodyPr/>
        <a:lstStyle/>
        <a:p>
          <a:pPr marL="0" indent="0" algn="l"/>
          <a:r>
            <a:rPr lang="en-US" altLang="zh-TW" sz="2000" dirty="0">
              <a:solidFill>
                <a:sysClr val="windowText" lastClr="000000"/>
              </a:solidFill>
            </a:rPr>
            <a:t>1.</a:t>
          </a:r>
          <a:r>
            <a:rPr lang="zh-TW" altLang="en-US" sz="2000" dirty="0">
              <a:solidFill>
                <a:sysClr val="windowText" lastClr="000000"/>
              </a:solidFill>
            </a:rPr>
            <a:t>制定相關法律</a:t>
          </a:r>
        </a:p>
      </dgm:t>
    </dgm:pt>
    <dgm:pt modelId="{3AE17B0B-BA2D-4A6A-B322-D5D8393CFF1F}" type="parTrans" cxnId="{E53009EB-4EFB-4653-80B2-410E15D6C8B1}">
      <dgm:prSet/>
      <dgm:spPr/>
      <dgm:t>
        <a:bodyPr/>
        <a:lstStyle/>
        <a:p>
          <a:endParaRPr lang="zh-TW" altLang="en-US"/>
        </a:p>
      </dgm:t>
    </dgm:pt>
    <dgm:pt modelId="{C051F920-D329-4FE9-998D-D22456A581AF}" type="sibTrans" cxnId="{E53009EB-4EFB-4653-80B2-410E15D6C8B1}">
      <dgm:prSet/>
      <dgm:spPr/>
      <dgm:t>
        <a:bodyPr/>
        <a:lstStyle/>
        <a:p>
          <a:endParaRPr lang="zh-TW" altLang="en-US"/>
        </a:p>
      </dgm:t>
    </dgm:pt>
    <dgm:pt modelId="{3807AD60-62BB-4548-B488-F5ACFF05658F}">
      <dgm:prSet phldrT="[文字]" custT="1"/>
      <dgm:spPr/>
      <dgm:t>
        <a:bodyPr/>
        <a:lstStyle/>
        <a:p>
          <a:r>
            <a:rPr lang="zh-TW" altLang="en-US" sz="1800" b="1" dirty="0"/>
            <a:t>嚴重特殊傳染性肺炎防治及紓困振興特別條例</a:t>
          </a:r>
        </a:p>
      </dgm:t>
    </dgm:pt>
    <dgm:pt modelId="{B087ACB7-4811-496D-8B1E-673917D4EBF9}" type="parTrans" cxnId="{6E5209DC-E906-47C9-85F9-4AE85D4D93A6}">
      <dgm:prSet/>
      <dgm:spPr/>
      <dgm:t>
        <a:bodyPr/>
        <a:lstStyle/>
        <a:p>
          <a:endParaRPr lang="zh-TW" altLang="en-US"/>
        </a:p>
      </dgm:t>
    </dgm:pt>
    <dgm:pt modelId="{5230E568-40C5-4230-BD49-18C4078FEC28}" type="sibTrans" cxnId="{6E5209DC-E906-47C9-85F9-4AE85D4D93A6}">
      <dgm:prSet/>
      <dgm:spPr/>
      <dgm:t>
        <a:bodyPr/>
        <a:lstStyle/>
        <a:p>
          <a:endParaRPr lang="zh-TW" altLang="en-US"/>
        </a:p>
      </dgm:t>
    </dgm:pt>
    <dgm:pt modelId="{9DE19BC6-AAF4-4FCE-9701-0360AB9B3D44}">
      <dgm:prSet phldrT="[文字]" custT="1"/>
      <dgm:spPr/>
      <dgm:t>
        <a:bodyPr/>
        <a:lstStyle/>
        <a:p>
          <a:pPr algn="l"/>
          <a:r>
            <a:rPr lang="en-US" altLang="zh-TW" sz="2000" dirty="0">
              <a:solidFill>
                <a:sysClr val="windowText" lastClr="000000"/>
              </a:solidFill>
            </a:rPr>
            <a:t>2.</a:t>
          </a:r>
          <a:r>
            <a:rPr lang="zh-TW" altLang="en-US" sz="2000" dirty="0">
              <a:solidFill>
                <a:sysClr val="windowText" lastClr="000000"/>
              </a:solidFill>
            </a:rPr>
            <a:t>實施口罩實名制</a:t>
          </a:r>
        </a:p>
      </dgm:t>
    </dgm:pt>
    <dgm:pt modelId="{796E99A3-ACFE-44AF-B320-85297049CDE2}" type="parTrans" cxnId="{FFEBE0A7-2BBC-4BEB-8B2C-A76138A85C67}">
      <dgm:prSet/>
      <dgm:spPr/>
      <dgm:t>
        <a:bodyPr/>
        <a:lstStyle/>
        <a:p>
          <a:endParaRPr lang="zh-TW" altLang="en-US"/>
        </a:p>
      </dgm:t>
    </dgm:pt>
    <dgm:pt modelId="{4ABE4915-6908-4B71-AB8B-84F76BD64ACF}" type="sibTrans" cxnId="{FFEBE0A7-2BBC-4BEB-8B2C-A76138A85C67}">
      <dgm:prSet/>
      <dgm:spPr/>
      <dgm:t>
        <a:bodyPr/>
        <a:lstStyle/>
        <a:p>
          <a:endParaRPr lang="zh-TW" altLang="en-US"/>
        </a:p>
      </dgm:t>
    </dgm:pt>
    <dgm:pt modelId="{948E92FD-D149-4188-BFDB-7EADBEDB3884}">
      <dgm:prSet phldrT="[文字]" custT="1"/>
      <dgm:spPr/>
      <dgm:t>
        <a:bodyPr/>
        <a:lstStyle/>
        <a:p>
          <a:r>
            <a:rPr lang="zh-TW" altLang="en-US" sz="1800" b="1" dirty="0"/>
            <a:t>口罩實名制</a:t>
          </a:r>
          <a:r>
            <a:rPr lang="en-US" altLang="zh-TW" sz="1800" b="1" dirty="0"/>
            <a:t>1.0~3.0</a:t>
          </a:r>
          <a:endParaRPr lang="zh-TW" altLang="en-US" sz="1800" b="1" dirty="0"/>
        </a:p>
      </dgm:t>
    </dgm:pt>
    <dgm:pt modelId="{B08FD5C9-D3E9-4BF6-835D-DB73E1EBB7BF}" type="parTrans" cxnId="{B38BCEA9-CA8D-4C92-A82A-71F860A53710}">
      <dgm:prSet/>
      <dgm:spPr/>
      <dgm:t>
        <a:bodyPr/>
        <a:lstStyle/>
        <a:p>
          <a:endParaRPr lang="zh-TW" altLang="en-US"/>
        </a:p>
      </dgm:t>
    </dgm:pt>
    <dgm:pt modelId="{CDEBDDA7-2ECA-4B3E-BE2F-1838D75E4AF1}" type="sibTrans" cxnId="{B38BCEA9-CA8D-4C92-A82A-71F860A53710}">
      <dgm:prSet/>
      <dgm:spPr/>
      <dgm:t>
        <a:bodyPr/>
        <a:lstStyle/>
        <a:p>
          <a:endParaRPr lang="zh-TW" altLang="en-US"/>
        </a:p>
      </dgm:t>
    </dgm:pt>
    <dgm:pt modelId="{E263B7D5-C829-48B2-98F1-F311A609CF90}">
      <dgm:prSet phldrT="[文字]" custT="1"/>
      <dgm:spPr/>
      <dgm:t>
        <a:bodyPr/>
        <a:lstStyle/>
        <a:p>
          <a:pPr algn="l"/>
          <a:r>
            <a:rPr lang="en-US" altLang="zh-TW" sz="1400" dirty="0">
              <a:solidFill>
                <a:sysClr val="windowText" lastClr="000000"/>
              </a:solidFill>
            </a:rPr>
            <a:t>4</a:t>
          </a:r>
          <a:r>
            <a:rPr lang="en-US" altLang="zh-TW" sz="2000" dirty="0">
              <a:solidFill>
                <a:sysClr val="windowText" lastClr="000000"/>
              </a:solidFill>
            </a:rPr>
            <a:t>.</a:t>
          </a:r>
          <a:r>
            <a:rPr lang="zh-TW" altLang="en-US" sz="2000" dirty="0">
              <a:solidFill>
                <a:sysClr val="windowText" lastClr="000000"/>
              </a:solidFill>
            </a:rPr>
            <a:t>政府與民間共同抗疫</a:t>
          </a:r>
        </a:p>
      </dgm:t>
    </dgm:pt>
    <dgm:pt modelId="{6A1F7AEA-E01E-4DCD-8067-451FC9C7341F}" type="parTrans" cxnId="{D3C07922-CCF8-4157-B5DE-4C3B30FA0618}">
      <dgm:prSet/>
      <dgm:spPr/>
      <dgm:t>
        <a:bodyPr/>
        <a:lstStyle/>
        <a:p>
          <a:endParaRPr lang="zh-TW" altLang="en-US"/>
        </a:p>
      </dgm:t>
    </dgm:pt>
    <dgm:pt modelId="{F2001A05-8AC0-40A4-9B4F-82508DDBE024}" type="sibTrans" cxnId="{D3C07922-CCF8-4157-B5DE-4C3B30FA0618}">
      <dgm:prSet/>
      <dgm:spPr/>
      <dgm:t>
        <a:bodyPr/>
        <a:lstStyle/>
        <a:p>
          <a:endParaRPr lang="zh-TW" altLang="en-US"/>
        </a:p>
      </dgm:t>
    </dgm:pt>
    <dgm:pt modelId="{2C979B75-46A3-4ACB-85D6-79CB30F4B3B6}">
      <dgm:prSet phldrT="[文字]" custT="1"/>
      <dgm:spPr/>
      <dgm:t>
        <a:bodyPr/>
        <a:lstStyle/>
        <a:p>
          <a:r>
            <a:rPr lang="zh-TW" altLang="en-US" sz="1800" b="1" dirty="0"/>
            <a:t>成立防疫旅館</a:t>
          </a:r>
        </a:p>
      </dgm:t>
    </dgm:pt>
    <dgm:pt modelId="{F030A643-6AF6-44C3-AC13-EE8C1439F839}" type="parTrans" cxnId="{C7DCDDBF-5292-49DD-9D02-399AFF462203}">
      <dgm:prSet/>
      <dgm:spPr/>
      <dgm:t>
        <a:bodyPr/>
        <a:lstStyle/>
        <a:p>
          <a:endParaRPr lang="zh-TW" altLang="en-US"/>
        </a:p>
      </dgm:t>
    </dgm:pt>
    <dgm:pt modelId="{E890A961-7093-44F3-9592-5AF48650CC8B}" type="sibTrans" cxnId="{C7DCDDBF-5292-49DD-9D02-399AFF462203}">
      <dgm:prSet/>
      <dgm:spPr/>
      <dgm:t>
        <a:bodyPr/>
        <a:lstStyle/>
        <a:p>
          <a:endParaRPr lang="zh-TW" altLang="en-US"/>
        </a:p>
      </dgm:t>
    </dgm:pt>
    <dgm:pt modelId="{61750AFE-1AF4-41F8-A68D-617BDF713602}">
      <dgm:prSet phldrT="[文字]" custT="1"/>
      <dgm:spPr/>
      <dgm:t>
        <a:bodyPr/>
        <a:lstStyle/>
        <a:p>
          <a:pPr algn="l"/>
          <a:r>
            <a:rPr lang="en-US" altLang="zh-TW" sz="2000" dirty="0">
              <a:solidFill>
                <a:sysClr val="windowText" lastClr="000000"/>
              </a:solidFill>
            </a:rPr>
            <a:t>3.</a:t>
          </a:r>
          <a:r>
            <a:rPr lang="zh-TW" altLang="en-US" sz="2000" dirty="0">
              <a:solidFill>
                <a:sysClr val="windowText" lastClr="000000"/>
              </a:solidFill>
            </a:rPr>
            <a:t>社區感染防治</a:t>
          </a:r>
        </a:p>
      </dgm:t>
    </dgm:pt>
    <dgm:pt modelId="{4BB5CAD1-D097-4893-9371-BFE53899C419}" type="parTrans" cxnId="{A432D68B-852E-435D-87DC-98E38D7BF261}">
      <dgm:prSet/>
      <dgm:spPr/>
      <dgm:t>
        <a:bodyPr/>
        <a:lstStyle/>
        <a:p>
          <a:endParaRPr lang="zh-TW" altLang="en-US"/>
        </a:p>
      </dgm:t>
    </dgm:pt>
    <dgm:pt modelId="{9AE2F401-CB63-4EEC-8B03-919A7F29DCBD}" type="sibTrans" cxnId="{A432D68B-852E-435D-87DC-98E38D7BF261}">
      <dgm:prSet/>
      <dgm:spPr/>
      <dgm:t>
        <a:bodyPr/>
        <a:lstStyle/>
        <a:p>
          <a:endParaRPr lang="zh-TW" altLang="en-US"/>
        </a:p>
      </dgm:t>
    </dgm:pt>
    <dgm:pt modelId="{6C3634C9-AF1A-49A9-9BF6-34C533E80DD6}">
      <dgm:prSet phldrT="[文字]" custT="1"/>
      <dgm:spPr/>
      <dgm:t>
        <a:bodyPr/>
        <a:lstStyle/>
        <a:p>
          <a:r>
            <a:rPr lang="zh-TW" altLang="en-US" sz="1800" b="1" dirty="0"/>
            <a:t>居家檢疫與居家隔離</a:t>
          </a:r>
        </a:p>
      </dgm:t>
    </dgm:pt>
    <dgm:pt modelId="{0226AE2C-2D5C-410A-9B52-18EBDE6ABF87}" type="parTrans" cxnId="{7AE59399-14C5-495B-838C-B73E7A42BDB0}">
      <dgm:prSet/>
      <dgm:spPr/>
      <dgm:t>
        <a:bodyPr/>
        <a:lstStyle/>
        <a:p>
          <a:endParaRPr lang="zh-TW" altLang="en-US"/>
        </a:p>
      </dgm:t>
    </dgm:pt>
    <dgm:pt modelId="{F756CE52-8CBB-4A85-AC3C-62D56928EA61}" type="sibTrans" cxnId="{7AE59399-14C5-495B-838C-B73E7A42BDB0}">
      <dgm:prSet/>
      <dgm:spPr/>
      <dgm:t>
        <a:bodyPr/>
        <a:lstStyle/>
        <a:p>
          <a:endParaRPr lang="zh-TW" altLang="en-US"/>
        </a:p>
      </dgm:t>
    </dgm:pt>
    <dgm:pt modelId="{40B0223D-5A5D-400C-8A77-1910D1FB14EF}">
      <dgm:prSet phldrT="[文字]" custT="1"/>
      <dgm:spPr/>
      <dgm:t>
        <a:bodyPr/>
        <a:lstStyle/>
        <a:p>
          <a:r>
            <a:rPr lang="zh-TW" altLang="en-US" sz="1800" b="1" dirty="0"/>
            <a:t>振興經濟相關措施</a:t>
          </a:r>
        </a:p>
      </dgm:t>
    </dgm:pt>
    <dgm:pt modelId="{73B4C48E-1C9B-430C-95AF-54361252A1D2}" type="parTrans" cxnId="{AAD2A9CD-56AF-4CBF-94B0-6E4C67073206}">
      <dgm:prSet/>
      <dgm:spPr/>
      <dgm:t>
        <a:bodyPr/>
        <a:lstStyle/>
        <a:p>
          <a:endParaRPr lang="zh-TW" altLang="en-US"/>
        </a:p>
      </dgm:t>
    </dgm:pt>
    <dgm:pt modelId="{D44A570E-09F7-4FDE-A78C-E83D62F5306A}" type="sibTrans" cxnId="{AAD2A9CD-56AF-4CBF-94B0-6E4C67073206}">
      <dgm:prSet/>
      <dgm:spPr/>
      <dgm:t>
        <a:bodyPr/>
        <a:lstStyle/>
        <a:p>
          <a:endParaRPr lang="zh-TW" altLang="en-US"/>
        </a:p>
      </dgm:t>
    </dgm:pt>
    <dgm:pt modelId="{A21966F1-78C6-4D7E-997D-1774B811A121}">
      <dgm:prSet phldrT="[文字]" custT="1"/>
      <dgm:spPr/>
      <dgm:t>
        <a:bodyPr/>
        <a:lstStyle/>
        <a:p>
          <a:r>
            <a:rPr lang="zh-TW" altLang="en-US" sz="1800" b="1" dirty="0"/>
            <a:t>口罩國家資源扶助</a:t>
          </a:r>
        </a:p>
      </dgm:t>
    </dgm:pt>
    <dgm:pt modelId="{6C43998B-929B-47E7-BC03-3F4E2AAFFEE0}" type="parTrans" cxnId="{872359DC-C86B-4B1E-86CD-37E20204CCE7}">
      <dgm:prSet/>
      <dgm:spPr/>
      <dgm:t>
        <a:bodyPr/>
        <a:lstStyle/>
        <a:p>
          <a:endParaRPr lang="zh-TW" altLang="en-US"/>
        </a:p>
      </dgm:t>
    </dgm:pt>
    <dgm:pt modelId="{977735E7-7784-4299-831C-8D067F15E72F}" type="sibTrans" cxnId="{872359DC-C86B-4B1E-86CD-37E20204CCE7}">
      <dgm:prSet/>
      <dgm:spPr/>
      <dgm:t>
        <a:bodyPr/>
        <a:lstStyle/>
        <a:p>
          <a:endParaRPr lang="zh-TW" altLang="en-US"/>
        </a:p>
      </dgm:t>
    </dgm:pt>
    <dgm:pt modelId="{2A6F7395-9ADA-4837-97B5-0990C9E8B21C}">
      <dgm:prSet phldrT="[文字]" custT="1"/>
      <dgm:spPr/>
      <dgm:t>
        <a:bodyPr/>
        <a:lstStyle/>
        <a:p>
          <a:r>
            <a:rPr lang="zh-TW" altLang="en-US" sz="1800" b="1" dirty="0"/>
            <a:t>傳染病醫療應變醫院</a:t>
          </a:r>
        </a:p>
      </dgm:t>
    </dgm:pt>
    <dgm:pt modelId="{7509B9CC-6619-49E5-8C76-AFDD8B7A948D}" type="parTrans" cxnId="{56EC061E-AFCF-4767-B37D-0273C6945E20}">
      <dgm:prSet/>
      <dgm:spPr/>
      <dgm:t>
        <a:bodyPr/>
        <a:lstStyle/>
        <a:p>
          <a:endParaRPr lang="zh-TW" altLang="en-US"/>
        </a:p>
      </dgm:t>
    </dgm:pt>
    <dgm:pt modelId="{308725B3-A2B7-4518-9A37-5B41146ADDF2}" type="sibTrans" cxnId="{56EC061E-AFCF-4767-B37D-0273C6945E20}">
      <dgm:prSet/>
      <dgm:spPr/>
      <dgm:t>
        <a:bodyPr/>
        <a:lstStyle/>
        <a:p>
          <a:endParaRPr lang="zh-TW" altLang="en-US"/>
        </a:p>
      </dgm:t>
    </dgm:pt>
    <dgm:pt modelId="{10E879C8-8EC0-461A-AA77-354EDB6C68BD}">
      <dgm:prSet phldrT="[文字]" custT="1"/>
      <dgm:spPr/>
      <dgm:t>
        <a:bodyPr/>
        <a:lstStyle/>
        <a:p>
          <a:r>
            <a:rPr lang="zh-TW" altLang="en-US" sz="1800" b="1" dirty="0"/>
            <a:t>預防意識教育、實施管制及遠距上班、上課</a:t>
          </a:r>
        </a:p>
      </dgm:t>
    </dgm:pt>
    <dgm:pt modelId="{DD7DC3F6-E7B5-4C3D-B83C-72C5DD497145}" type="parTrans" cxnId="{BDE62E2E-B792-4CCD-87D7-8D9105476061}">
      <dgm:prSet/>
      <dgm:spPr/>
      <dgm:t>
        <a:bodyPr/>
        <a:lstStyle/>
        <a:p>
          <a:endParaRPr lang="zh-TW" altLang="en-US"/>
        </a:p>
      </dgm:t>
    </dgm:pt>
    <dgm:pt modelId="{04C52E08-05CE-40AB-96C3-93B9D2A4B608}" type="sibTrans" cxnId="{BDE62E2E-B792-4CCD-87D7-8D9105476061}">
      <dgm:prSet/>
      <dgm:spPr/>
      <dgm:t>
        <a:bodyPr/>
        <a:lstStyle/>
        <a:p>
          <a:endParaRPr lang="zh-TW" altLang="en-US"/>
        </a:p>
      </dgm:t>
    </dgm:pt>
    <dgm:pt modelId="{566F14E4-B8A5-4A52-A0CB-C4E564318785}" type="pres">
      <dgm:prSet presAssocID="{25674C98-927F-416C-830B-1718C1F09ABA}" presName="cycleMatrixDiagram" presStyleCnt="0">
        <dgm:presLayoutVars>
          <dgm:chMax val="1"/>
          <dgm:dir/>
          <dgm:animLvl val="lvl"/>
          <dgm:resizeHandles val="exact"/>
        </dgm:presLayoutVars>
      </dgm:prSet>
      <dgm:spPr/>
      <dgm:t>
        <a:bodyPr/>
        <a:lstStyle/>
        <a:p>
          <a:endParaRPr lang="zh-TW" altLang="en-US"/>
        </a:p>
      </dgm:t>
    </dgm:pt>
    <dgm:pt modelId="{3FB65B8C-B264-494C-BDE9-0A9C8CBC5030}" type="pres">
      <dgm:prSet presAssocID="{25674C98-927F-416C-830B-1718C1F09ABA}" presName="children" presStyleCnt="0"/>
      <dgm:spPr/>
    </dgm:pt>
    <dgm:pt modelId="{36B0B976-B722-40DF-A74A-1C33C20C98A2}" type="pres">
      <dgm:prSet presAssocID="{25674C98-927F-416C-830B-1718C1F09ABA}" presName="child1group" presStyleCnt="0"/>
      <dgm:spPr/>
    </dgm:pt>
    <dgm:pt modelId="{1B26113C-9CF9-4D4A-8F12-AF05707F5AE3}" type="pres">
      <dgm:prSet presAssocID="{25674C98-927F-416C-830B-1718C1F09ABA}" presName="child1" presStyleLbl="bgAcc1" presStyleIdx="0" presStyleCnt="4" custScaleX="196764" custLinFactNeighborX="-29509" custLinFactNeighborY="5988"/>
      <dgm:spPr/>
      <dgm:t>
        <a:bodyPr/>
        <a:lstStyle/>
        <a:p>
          <a:endParaRPr lang="zh-TW" altLang="en-US"/>
        </a:p>
      </dgm:t>
    </dgm:pt>
    <dgm:pt modelId="{72413363-82CF-4B2A-8E12-63D82E8F4117}" type="pres">
      <dgm:prSet presAssocID="{25674C98-927F-416C-830B-1718C1F09ABA}" presName="child1Text" presStyleLbl="bgAcc1" presStyleIdx="0" presStyleCnt="4">
        <dgm:presLayoutVars>
          <dgm:bulletEnabled val="1"/>
        </dgm:presLayoutVars>
      </dgm:prSet>
      <dgm:spPr/>
      <dgm:t>
        <a:bodyPr/>
        <a:lstStyle/>
        <a:p>
          <a:endParaRPr lang="zh-TW" altLang="en-US"/>
        </a:p>
      </dgm:t>
    </dgm:pt>
    <dgm:pt modelId="{6DBA1132-D7B8-4A8B-8AB5-344627D37067}" type="pres">
      <dgm:prSet presAssocID="{25674C98-927F-416C-830B-1718C1F09ABA}" presName="child2group" presStyleCnt="0"/>
      <dgm:spPr/>
    </dgm:pt>
    <dgm:pt modelId="{12E67183-9161-4F8B-968D-66D85356B49E}" type="pres">
      <dgm:prSet presAssocID="{25674C98-927F-416C-830B-1718C1F09ABA}" presName="child2" presStyleLbl="bgAcc1" presStyleIdx="1" presStyleCnt="4" custScaleX="221960" custLinFactNeighborX="26743" custLinFactNeighborY="170"/>
      <dgm:spPr/>
      <dgm:t>
        <a:bodyPr/>
        <a:lstStyle/>
        <a:p>
          <a:endParaRPr lang="zh-TW" altLang="en-US"/>
        </a:p>
      </dgm:t>
    </dgm:pt>
    <dgm:pt modelId="{8A3BA2B1-4C91-48CD-821E-FBFA9DA96CEE}" type="pres">
      <dgm:prSet presAssocID="{25674C98-927F-416C-830B-1718C1F09ABA}" presName="child2Text" presStyleLbl="bgAcc1" presStyleIdx="1" presStyleCnt="4">
        <dgm:presLayoutVars>
          <dgm:bulletEnabled val="1"/>
        </dgm:presLayoutVars>
      </dgm:prSet>
      <dgm:spPr/>
      <dgm:t>
        <a:bodyPr/>
        <a:lstStyle/>
        <a:p>
          <a:endParaRPr lang="zh-TW" altLang="en-US"/>
        </a:p>
      </dgm:t>
    </dgm:pt>
    <dgm:pt modelId="{F50B91F9-3E13-42AB-B226-BBB87EAAA621}" type="pres">
      <dgm:prSet presAssocID="{25674C98-927F-416C-830B-1718C1F09ABA}" presName="child3group" presStyleCnt="0"/>
      <dgm:spPr/>
    </dgm:pt>
    <dgm:pt modelId="{EC0D3348-E0CB-459D-865E-4BDA2FCEA618}" type="pres">
      <dgm:prSet presAssocID="{25674C98-927F-416C-830B-1718C1F09ABA}" presName="child3" presStyleLbl="bgAcc1" presStyleIdx="2" presStyleCnt="4" custScaleX="203864" custScaleY="100031" custLinFactNeighborX="39571" custLinFactNeighborY="-2651"/>
      <dgm:spPr/>
      <dgm:t>
        <a:bodyPr/>
        <a:lstStyle/>
        <a:p>
          <a:endParaRPr lang="zh-TW" altLang="en-US"/>
        </a:p>
      </dgm:t>
    </dgm:pt>
    <dgm:pt modelId="{8C19F1FB-85E0-442A-9D4F-026B7EF7FBA7}" type="pres">
      <dgm:prSet presAssocID="{25674C98-927F-416C-830B-1718C1F09ABA}" presName="child3Text" presStyleLbl="bgAcc1" presStyleIdx="2" presStyleCnt="4">
        <dgm:presLayoutVars>
          <dgm:bulletEnabled val="1"/>
        </dgm:presLayoutVars>
      </dgm:prSet>
      <dgm:spPr/>
      <dgm:t>
        <a:bodyPr/>
        <a:lstStyle/>
        <a:p>
          <a:endParaRPr lang="zh-TW" altLang="en-US"/>
        </a:p>
      </dgm:t>
    </dgm:pt>
    <dgm:pt modelId="{0135A018-C02C-45B8-9B0C-9A0A2A51D677}" type="pres">
      <dgm:prSet presAssocID="{25674C98-927F-416C-830B-1718C1F09ABA}" presName="child4group" presStyleCnt="0"/>
      <dgm:spPr/>
    </dgm:pt>
    <dgm:pt modelId="{A5FB2954-042C-4F76-96B3-0B3A44B9A7DD}" type="pres">
      <dgm:prSet presAssocID="{25674C98-927F-416C-830B-1718C1F09ABA}" presName="child4" presStyleLbl="bgAcc1" presStyleIdx="3" presStyleCnt="4" custScaleX="200458" custScaleY="89040" custLinFactNeighborX="-28209" custLinFactNeighborY="-1524"/>
      <dgm:spPr/>
      <dgm:t>
        <a:bodyPr/>
        <a:lstStyle/>
        <a:p>
          <a:endParaRPr lang="zh-TW" altLang="en-US"/>
        </a:p>
      </dgm:t>
    </dgm:pt>
    <dgm:pt modelId="{745EAB84-D053-4B32-A2CD-AA740E89B60A}" type="pres">
      <dgm:prSet presAssocID="{25674C98-927F-416C-830B-1718C1F09ABA}" presName="child4Text" presStyleLbl="bgAcc1" presStyleIdx="3" presStyleCnt="4">
        <dgm:presLayoutVars>
          <dgm:bulletEnabled val="1"/>
        </dgm:presLayoutVars>
      </dgm:prSet>
      <dgm:spPr/>
      <dgm:t>
        <a:bodyPr/>
        <a:lstStyle/>
        <a:p>
          <a:endParaRPr lang="zh-TW" altLang="en-US"/>
        </a:p>
      </dgm:t>
    </dgm:pt>
    <dgm:pt modelId="{F62F5F4B-3613-48BC-B957-859FC4C5EC17}" type="pres">
      <dgm:prSet presAssocID="{25674C98-927F-416C-830B-1718C1F09ABA}" presName="childPlaceholder" presStyleCnt="0"/>
      <dgm:spPr/>
    </dgm:pt>
    <dgm:pt modelId="{D30BC438-9ADD-42DC-BE05-23D84BF164F2}" type="pres">
      <dgm:prSet presAssocID="{25674C98-927F-416C-830B-1718C1F09ABA}" presName="circle" presStyleCnt="0"/>
      <dgm:spPr/>
    </dgm:pt>
    <dgm:pt modelId="{CE128681-A932-4CC9-B384-719647C6ED43}" type="pres">
      <dgm:prSet presAssocID="{25674C98-927F-416C-830B-1718C1F09ABA}" presName="quadrant1" presStyleLbl="node1" presStyleIdx="0" presStyleCnt="4" custScaleX="118033">
        <dgm:presLayoutVars>
          <dgm:chMax val="1"/>
          <dgm:bulletEnabled val="1"/>
        </dgm:presLayoutVars>
      </dgm:prSet>
      <dgm:spPr/>
      <dgm:t>
        <a:bodyPr/>
        <a:lstStyle/>
        <a:p>
          <a:endParaRPr lang="zh-TW" altLang="en-US"/>
        </a:p>
      </dgm:t>
    </dgm:pt>
    <dgm:pt modelId="{82711CF0-27B5-402C-AB38-692ED25251CC}" type="pres">
      <dgm:prSet presAssocID="{25674C98-927F-416C-830B-1718C1F09ABA}" presName="quadrant2" presStyleLbl="node1" presStyleIdx="1" presStyleCnt="4" custScaleX="117921">
        <dgm:presLayoutVars>
          <dgm:chMax val="1"/>
          <dgm:bulletEnabled val="1"/>
        </dgm:presLayoutVars>
      </dgm:prSet>
      <dgm:spPr/>
      <dgm:t>
        <a:bodyPr/>
        <a:lstStyle/>
        <a:p>
          <a:endParaRPr lang="zh-TW" altLang="en-US"/>
        </a:p>
      </dgm:t>
    </dgm:pt>
    <dgm:pt modelId="{016341BF-DD47-4206-8DE8-65996F936F9E}" type="pres">
      <dgm:prSet presAssocID="{25674C98-927F-416C-830B-1718C1F09ABA}" presName="quadrant3" presStyleLbl="node1" presStyleIdx="2" presStyleCnt="4" custScaleX="114647" custScaleY="100000" custLinFactNeighborX="1011" custLinFactNeighborY="-2513">
        <dgm:presLayoutVars>
          <dgm:chMax val="1"/>
          <dgm:bulletEnabled val="1"/>
        </dgm:presLayoutVars>
      </dgm:prSet>
      <dgm:spPr/>
      <dgm:t>
        <a:bodyPr/>
        <a:lstStyle/>
        <a:p>
          <a:endParaRPr lang="zh-TW" altLang="en-US"/>
        </a:p>
      </dgm:t>
    </dgm:pt>
    <dgm:pt modelId="{9BDDD851-6B96-41F8-86C0-5FBCD842E37C}" type="pres">
      <dgm:prSet presAssocID="{25674C98-927F-416C-830B-1718C1F09ABA}" presName="quadrant4" presStyleLbl="node1" presStyleIdx="3" presStyleCnt="4" custScaleX="105845" custScaleY="103008" custLinFactNeighborX="-6094" custLinFactNeighborY="-4984">
        <dgm:presLayoutVars>
          <dgm:chMax val="1"/>
          <dgm:bulletEnabled val="1"/>
        </dgm:presLayoutVars>
      </dgm:prSet>
      <dgm:spPr/>
      <dgm:t>
        <a:bodyPr/>
        <a:lstStyle/>
        <a:p>
          <a:endParaRPr lang="zh-TW" altLang="en-US"/>
        </a:p>
      </dgm:t>
    </dgm:pt>
    <dgm:pt modelId="{C6C85C59-6FCE-4707-A9BA-32555D73C7E9}" type="pres">
      <dgm:prSet presAssocID="{25674C98-927F-416C-830B-1718C1F09ABA}" presName="quadrantPlaceholder" presStyleCnt="0"/>
      <dgm:spPr/>
    </dgm:pt>
    <dgm:pt modelId="{A065A9E0-632D-47B1-ACA7-C20F833FDF25}" type="pres">
      <dgm:prSet presAssocID="{25674C98-927F-416C-830B-1718C1F09ABA}" presName="center1" presStyleLbl="fgShp" presStyleIdx="0" presStyleCnt="2"/>
      <dgm:spPr/>
    </dgm:pt>
    <dgm:pt modelId="{9A6FFBBF-40F7-463C-975B-A5B0ADD6BA75}" type="pres">
      <dgm:prSet presAssocID="{25674C98-927F-416C-830B-1718C1F09ABA}" presName="center2" presStyleLbl="fgShp" presStyleIdx="1" presStyleCnt="2" custLinFactNeighborX="3868" custLinFactNeighborY="-22240"/>
      <dgm:spPr/>
    </dgm:pt>
  </dgm:ptLst>
  <dgm:cxnLst>
    <dgm:cxn modelId="{2EBF4AB7-C173-41A0-9501-B56E622234BC}" type="presOf" srcId="{40B0223D-5A5D-400C-8A77-1910D1FB14EF}" destId="{72413363-82CF-4B2A-8E12-63D82E8F4117}" srcOrd="1" destOrd="1" presId="urn:microsoft.com/office/officeart/2005/8/layout/cycle4"/>
    <dgm:cxn modelId="{C85F562A-7538-4A34-BA67-EAD51507E60D}" type="presOf" srcId="{6C3634C9-AF1A-49A9-9BF6-34C533E80DD6}" destId="{A5FB2954-042C-4F76-96B3-0B3A44B9A7DD}" srcOrd="0" destOrd="0" presId="urn:microsoft.com/office/officeart/2005/8/layout/cycle4"/>
    <dgm:cxn modelId="{7FA60A1E-AFC6-43D2-B41A-120633DCEF43}" type="presOf" srcId="{2C979B75-46A3-4ACB-85D6-79CB30F4B3B6}" destId="{8C19F1FB-85E0-442A-9D4F-026B7EF7FBA7}" srcOrd="1" destOrd="0" presId="urn:microsoft.com/office/officeart/2005/8/layout/cycle4"/>
    <dgm:cxn modelId="{B38BCEA9-CA8D-4C92-A82A-71F860A53710}" srcId="{9DE19BC6-AAF4-4FCE-9701-0360AB9B3D44}" destId="{948E92FD-D149-4188-BFDB-7EADBEDB3884}" srcOrd="0" destOrd="0" parTransId="{B08FD5C9-D3E9-4BF6-835D-DB73E1EBB7BF}" sibTransId="{CDEBDDA7-2ECA-4B3E-BE2F-1838D75E4AF1}"/>
    <dgm:cxn modelId="{D3C07922-CCF8-4157-B5DE-4C3B30FA0618}" srcId="{25674C98-927F-416C-830B-1718C1F09ABA}" destId="{E263B7D5-C829-48B2-98F1-F311A609CF90}" srcOrd="2" destOrd="0" parTransId="{6A1F7AEA-E01E-4DCD-8067-451FC9C7341F}" sibTransId="{F2001A05-8AC0-40A4-9B4F-82508DDBE024}"/>
    <dgm:cxn modelId="{FFEBE0A7-2BBC-4BEB-8B2C-A76138A85C67}" srcId="{25674C98-927F-416C-830B-1718C1F09ABA}" destId="{9DE19BC6-AAF4-4FCE-9701-0360AB9B3D44}" srcOrd="1" destOrd="0" parTransId="{796E99A3-ACFE-44AF-B320-85297049CDE2}" sibTransId="{4ABE4915-6908-4B71-AB8B-84F76BD64ACF}"/>
    <dgm:cxn modelId="{56EC061E-AFCF-4767-B37D-0273C6945E20}" srcId="{61750AFE-1AF4-41F8-A68D-617BDF713602}" destId="{2A6F7395-9ADA-4837-97B5-0990C9E8B21C}" srcOrd="1" destOrd="0" parTransId="{7509B9CC-6619-49E5-8C76-AFDD8B7A948D}" sibTransId="{308725B3-A2B7-4518-9A37-5B41146ADDF2}"/>
    <dgm:cxn modelId="{59A19F69-D0F9-4B05-BBFE-9697430B6257}" type="presOf" srcId="{9DE19BC6-AAF4-4FCE-9701-0360AB9B3D44}" destId="{82711CF0-27B5-402C-AB38-692ED25251CC}" srcOrd="0" destOrd="0" presId="urn:microsoft.com/office/officeart/2005/8/layout/cycle4"/>
    <dgm:cxn modelId="{8C2B75E9-AB90-4D05-B7BC-B962BA3829CF}" type="presOf" srcId="{10E879C8-8EC0-461A-AA77-354EDB6C68BD}" destId="{EC0D3348-E0CB-459D-865E-4BDA2FCEA618}" srcOrd="0" destOrd="1" presId="urn:microsoft.com/office/officeart/2005/8/layout/cycle4"/>
    <dgm:cxn modelId="{4DE94EAA-5469-4545-8459-1ACFADA4A81B}" type="presOf" srcId="{E263B7D5-C829-48B2-98F1-F311A609CF90}" destId="{016341BF-DD47-4206-8DE8-65996F936F9E}" srcOrd="0" destOrd="0" presId="urn:microsoft.com/office/officeart/2005/8/layout/cycle4"/>
    <dgm:cxn modelId="{C7DCDDBF-5292-49DD-9D02-399AFF462203}" srcId="{E263B7D5-C829-48B2-98F1-F311A609CF90}" destId="{2C979B75-46A3-4ACB-85D6-79CB30F4B3B6}" srcOrd="0" destOrd="0" parTransId="{F030A643-6AF6-44C3-AC13-EE8C1439F839}" sibTransId="{E890A961-7093-44F3-9592-5AF48650CC8B}"/>
    <dgm:cxn modelId="{557832BA-1CC7-4936-B86A-2F760FB10EFA}" type="presOf" srcId="{10E879C8-8EC0-461A-AA77-354EDB6C68BD}" destId="{8C19F1FB-85E0-442A-9D4F-026B7EF7FBA7}" srcOrd="1" destOrd="1" presId="urn:microsoft.com/office/officeart/2005/8/layout/cycle4"/>
    <dgm:cxn modelId="{E4A5B765-16B0-4B66-A4DE-B61195B6B7B1}" type="presOf" srcId="{2A6F7395-9ADA-4837-97B5-0990C9E8B21C}" destId="{A5FB2954-042C-4F76-96B3-0B3A44B9A7DD}" srcOrd="0" destOrd="1" presId="urn:microsoft.com/office/officeart/2005/8/layout/cycle4"/>
    <dgm:cxn modelId="{7AE59399-14C5-495B-838C-B73E7A42BDB0}" srcId="{61750AFE-1AF4-41F8-A68D-617BDF713602}" destId="{6C3634C9-AF1A-49A9-9BF6-34C533E80DD6}" srcOrd="0" destOrd="0" parTransId="{0226AE2C-2D5C-410A-9B52-18EBDE6ABF87}" sibTransId="{F756CE52-8CBB-4A85-AC3C-62D56928EA61}"/>
    <dgm:cxn modelId="{5DD33A6E-E95D-4CBC-90E6-539E92AFB8D5}" type="presOf" srcId="{3807AD60-62BB-4548-B488-F5ACFF05658F}" destId="{1B26113C-9CF9-4D4A-8F12-AF05707F5AE3}" srcOrd="0" destOrd="0" presId="urn:microsoft.com/office/officeart/2005/8/layout/cycle4"/>
    <dgm:cxn modelId="{BDE62E2E-B792-4CCD-87D7-8D9105476061}" srcId="{E263B7D5-C829-48B2-98F1-F311A609CF90}" destId="{10E879C8-8EC0-461A-AA77-354EDB6C68BD}" srcOrd="1" destOrd="0" parTransId="{DD7DC3F6-E7B5-4C3D-B83C-72C5DD497145}" sibTransId="{04C52E08-05CE-40AB-96C3-93B9D2A4B608}"/>
    <dgm:cxn modelId="{CE7DDD58-8F04-44AF-A298-B81717F6AC02}" type="presOf" srcId="{3807AD60-62BB-4548-B488-F5ACFF05658F}" destId="{72413363-82CF-4B2A-8E12-63D82E8F4117}" srcOrd="1" destOrd="0" presId="urn:microsoft.com/office/officeart/2005/8/layout/cycle4"/>
    <dgm:cxn modelId="{A432D68B-852E-435D-87DC-98E38D7BF261}" srcId="{25674C98-927F-416C-830B-1718C1F09ABA}" destId="{61750AFE-1AF4-41F8-A68D-617BDF713602}" srcOrd="3" destOrd="0" parTransId="{4BB5CAD1-D097-4893-9371-BFE53899C419}" sibTransId="{9AE2F401-CB63-4EEC-8B03-919A7F29DCBD}"/>
    <dgm:cxn modelId="{C99C48E7-9651-4FBB-9FF3-247CA3BD1ED9}" type="presOf" srcId="{6C3634C9-AF1A-49A9-9BF6-34C533E80DD6}" destId="{745EAB84-D053-4B32-A2CD-AA740E89B60A}" srcOrd="1" destOrd="0" presId="urn:microsoft.com/office/officeart/2005/8/layout/cycle4"/>
    <dgm:cxn modelId="{18F9FDEB-B302-42B7-99E9-D7CF5BC7B218}" type="presOf" srcId="{40B0223D-5A5D-400C-8A77-1910D1FB14EF}" destId="{1B26113C-9CF9-4D4A-8F12-AF05707F5AE3}" srcOrd="0" destOrd="1" presId="urn:microsoft.com/office/officeart/2005/8/layout/cycle4"/>
    <dgm:cxn modelId="{A3C1F620-6D08-4F01-A47D-2FE81B788FCA}" type="presOf" srcId="{2C979B75-46A3-4ACB-85D6-79CB30F4B3B6}" destId="{EC0D3348-E0CB-459D-865E-4BDA2FCEA618}" srcOrd="0" destOrd="0" presId="urn:microsoft.com/office/officeart/2005/8/layout/cycle4"/>
    <dgm:cxn modelId="{872359DC-C86B-4B1E-86CD-37E20204CCE7}" srcId="{9DE19BC6-AAF4-4FCE-9701-0360AB9B3D44}" destId="{A21966F1-78C6-4D7E-997D-1774B811A121}" srcOrd="1" destOrd="0" parTransId="{6C43998B-929B-47E7-BC03-3F4E2AAFFEE0}" sibTransId="{977735E7-7784-4299-831C-8D067F15E72F}"/>
    <dgm:cxn modelId="{598D1755-8D69-4E2D-9CB6-652C3082728F}" type="presOf" srcId="{A21966F1-78C6-4D7E-997D-1774B811A121}" destId="{8A3BA2B1-4C91-48CD-821E-FBFA9DA96CEE}" srcOrd="1" destOrd="1" presId="urn:microsoft.com/office/officeart/2005/8/layout/cycle4"/>
    <dgm:cxn modelId="{8C889406-B994-48DF-AD04-80DD28E69439}" type="presOf" srcId="{25674C98-927F-416C-830B-1718C1F09ABA}" destId="{566F14E4-B8A5-4A52-A0CB-C4E564318785}" srcOrd="0" destOrd="0" presId="urn:microsoft.com/office/officeart/2005/8/layout/cycle4"/>
    <dgm:cxn modelId="{E53009EB-4EFB-4653-80B2-410E15D6C8B1}" srcId="{25674C98-927F-416C-830B-1718C1F09ABA}" destId="{C2C895EF-1430-4BB9-8466-C69E3F7A237C}" srcOrd="0" destOrd="0" parTransId="{3AE17B0B-BA2D-4A6A-B322-D5D8393CFF1F}" sibTransId="{C051F920-D329-4FE9-998D-D22456A581AF}"/>
    <dgm:cxn modelId="{5F5AE07F-CAA0-4A08-8161-341B647DAD30}" type="presOf" srcId="{C2C895EF-1430-4BB9-8466-C69E3F7A237C}" destId="{CE128681-A932-4CC9-B384-719647C6ED43}" srcOrd="0" destOrd="0" presId="urn:microsoft.com/office/officeart/2005/8/layout/cycle4"/>
    <dgm:cxn modelId="{6E5209DC-E906-47C9-85F9-4AE85D4D93A6}" srcId="{C2C895EF-1430-4BB9-8466-C69E3F7A237C}" destId="{3807AD60-62BB-4548-B488-F5ACFF05658F}" srcOrd="0" destOrd="0" parTransId="{B087ACB7-4811-496D-8B1E-673917D4EBF9}" sibTransId="{5230E568-40C5-4230-BD49-18C4078FEC28}"/>
    <dgm:cxn modelId="{5BB629D8-BD14-49C0-AF95-372A4395393F}" type="presOf" srcId="{948E92FD-D149-4188-BFDB-7EADBEDB3884}" destId="{8A3BA2B1-4C91-48CD-821E-FBFA9DA96CEE}" srcOrd="1" destOrd="0" presId="urn:microsoft.com/office/officeart/2005/8/layout/cycle4"/>
    <dgm:cxn modelId="{4F9340F1-09E4-41C3-A92A-0CAD19E9F91B}" type="presOf" srcId="{61750AFE-1AF4-41F8-A68D-617BDF713602}" destId="{9BDDD851-6B96-41F8-86C0-5FBCD842E37C}" srcOrd="0" destOrd="0" presId="urn:microsoft.com/office/officeart/2005/8/layout/cycle4"/>
    <dgm:cxn modelId="{E27007EC-4103-46C2-898C-91DB30AD64D9}" type="presOf" srcId="{948E92FD-D149-4188-BFDB-7EADBEDB3884}" destId="{12E67183-9161-4F8B-968D-66D85356B49E}" srcOrd="0" destOrd="0" presId="urn:microsoft.com/office/officeart/2005/8/layout/cycle4"/>
    <dgm:cxn modelId="{5D638DF2-752F-4C69-8FC4-5C66A6680D58}" type="presOf" srcId="{A21966F1-78C6-4D7E-997D-1774B811A121}" destId="{12E67183-9161-4F8B-968D-66D85356B49E}" srcOrd="0" destOrd="1" presId="urn:microsoft.com/office/officeart/2005/8/layout/cycle4"/>
    <dgm:cxn modelId="{E8A3CA9E-122D-4C91-B04A-827CE6339C89}" type="presOf" srcId="{2A6F7395-9ADA-4837-97B5-0990C9E8B21C}" destId="{745EAB84-D053-4B32-A2CD-AA740E89B60A}" srcOrd="1" destOrd="1" presId="urn:microsoft.com/office/officeart/2005/8/layout/cycle4"/>
    <dgm:cxn modelId="{AAD2A9CD-56AF-4CBF-94B0-6E4C67073206}" srcId="{C2C895EF-1430-4BB9-8466-C69E3F7A237C}" destId="{40B0223D-5A5D-400C-8A77-1910D1FB14EF}" srcOrd="1" destOrd="0" parTransId="{73B4C48E-1C9B-430C-95AF-54361252A1D2}" sibTransId="{D44A570E-09F7-4FDE-A78C-E83D62F5306A}"/>
    <dgm:cxn modelId="{8155F058-19BD-41B9-A022-1E3632678846}" type="presParOf" srcId="{566F14E4-B8A5-4A52-A0CB-C4E564318785}" destId="{3FB65B8C-B264-494C-BDE9-0A9C8CBC5030}" srcOrd="0" destOrd="0" presId="urn:microsoft.com/office/officeart/2005/8/layout/cycle4"/>
    <dgm:cxn modelId="{810542B6-7185-464E-8A81-AF1FCF2B0021}" type="presParOf" srcId="{3FB65B8C-B264-494C-BDE9-0A9C8CBC5030}" destId="{36B0B976-B722-40DF-A74A-1C33C20C98A2}" srcOrd="0" destOrd="0" presId="urn:microsoft.com/office/officeart/2005/8/layout/cycle4"/>
    <dgm:cxn modelId="{01CB8F08-6129-42E9-BC75-DBD6117586D1}" type="presParOf" srcId="{36B0B976-B722-40DF-A74A-1C33C20C98A2}" destId="{1B26113C-9CF9-4D4A-8F12-AF05707F5AE3}" srcOrd="0" destOrd="0" presId="urn:microsoft.com/office/officeart/2005/8/layout/cycle4"/>
    <dgm:cxn modelId="{80CE546C-BADA-4B2C-AD94-AC023A0ECCE8}" type="presParOf" srcId="{36B0B976-B722-40DF-A74A-1C33C20C98A2}" destId="{72413363-82CF-4B2A-8E12-63D82E8F4117}" srcOrd="1" destOrd="0" presId="urn:microsoft.com/office/officeart/2005/8/layout/cycle4"/>
    <dgm:cxn modelId="{E895709D-33E9-4281-906C-55D3DA05B72B}" type="presParOf" srcId="{3FB65B8C-B264-494C-BDE9-0A9C8CBC5030}" destId="{6DBA1132-D7B8-4A8B-8AB5-344627D37067}" srcOrd="1" destOrd="0" presId="urn:microsoft.com/office/officeart/2005/8/layout/cycle4"/>
    <dgm:cxn modelId="{90A0FDF0-5087-45A5-B868-59643F0A5BE1}" type="presParOf" srcId="{6DBA1132-D7B8-4A8B-8AB5-344627D37067}" destId="{12E67183-9161-4F8B-968D-66D85356B49E}" srcOrd="0" destOrd="0" presId="urn:microsoft.com/office/officeart/2005/8/layout/cycle4"/>
    <dgm:cxn modelId="{78427F9A-A16A-4F79-B729-646ECE20A0DB}" type="presParOf" srcId="{6DBA1132-D7B8-4A8B-8AB5-344627D37067}" destId="{8A3BA2B1-4C91-48CD-821E-FBFA9DA96CEE}" srcOrd="1" destOrd="0" presId="urn:microsoft.com/office/officeart/2005/8/layout/cycle4"/>
    <dgm:cxn modelId="{69782499-104D-4FFF-ACB4-22BF51E69ED4}" type="presParOf" srcId="{3FB65B8C-B264-494C-BDE9-0A9C8CBC5030}" destId="{F50B91F9-3E13-42AB-B226-BBB87EAAA621}" srcOrd="2" destOrd="0" presId="urn:microsoft.com/office/officeart/2005/8/layout/cycle4"/>
    <dgm:cxn modelId="{4A40BAE9-74B0-4BD2-9486-E3C52D230233}" type="presParOf" srcId="{F50B91F9-3E13-42AB-B226-BBB87EAAA621}" destId="{EC0D3348-E0CB-459D-865E-4BDA2FCEA618}" srcOrd="0" destOrd="0" presId="urn:microsoft.com/office/officeart/2005/8/layout/cycle4"/>
    <dgm:cxn modelId="{F5919DE0-B134-4201-98D4-056223271736}" type="presParOf" srcId="{F50B91F9-3E13-42AB-B226-BBB87EAAA621}" destId="{8C19F1FB-85E0-442A-9D4F-026B7EF7FBA7}" srcOrd="1" destOrd="0" presId="urn:microsoft.com/office/officeart/2005/8/layout/cycle4"/>
    <dgm:cxn modelId="{7E357A02-0AD1-497A-A698-4F3DBC50083F}" type="presParOf" srcId="{3FB65B8C-B264-494C-BDE9-0A9C8CBC5030}" destId="{0135A018-C02C-45B8-9B0C-9A0A2A51D677}" srcOrd="3" destOrd="0" presId="urn:microsoft.com/office/officeart/2005/8/layout/cycle4"/>
    <dgm:cxn modelId="{66C22F85-BF0D-4CC2-8F8D-08BBD1BA365A}" type="presParOf" srcId="{0135A018-C02C-45B8-9B0C-9A0A2A51D677}" destId="{A5FB2954-042C-4F76-96B3-0B3A44B9A7DD}" srcOrd="0" destOrd="0" presId="urn:microsoft.com/office/officeart/2005/8/layout/cycle4"/>
    <dgm:cxn modelId="{6645C7B8-1C10-4FDF-9325-BA73C3C22603}" type="presParOf" srcId="{0135A018-C02C-45B8-9B0C-9A0A2A51D677}" destId="{745EAB84-D053-4B32-A2CD-AA740E89B60A}" srcOrd="1" destOrd="0" presId="urn:microsoft.com/office/officeart/2005/8/layout/cycle4"/>
    <dgm:cxn modelId="{BADB8315-F23C-419A-A815-D43F67333E56}" type="presParOf" srcId="{3FB65B8C-B264-494C-BDE9-0A9C8CBC5030}" destId="{F62F5F4B-3613-48BC-B957-859FC4C5EC17}" srcOrd="4" destOrd="0" presId="urn:microsoft.com/office/officeart/2005/8/layout/cycle4"/>
    <dgm:cxn modelId="{D223079A-45FF-4E53-81D2-804A95C61450}" type="presParOf" srcId="{566F14E4-B8A5-4A52-A0CB-C4E564318785}" destId="{D30BC438-9ADD-42DC-BE05-23D84BF164F2}" srcOrd="1" destOrd="0" presId="urn:microsoft.com/office/officeart/2005/8/layout/cycle4"/>
    <dgm:cxn modelId="{4C2A22C0-1964-45A6-A516-5471D5F4BC9C}" type="presParOf" srcId="{D30BC438-9ADD-42DC-BE05-23D84BF164F2}" destId="{CE128681-A932-4CC9-B384-719647C6ED43}" srcOrd="0" destOrd="0" presId="urn:microsoft.com/office/officeart/2005/8/layout/cycle4"/>
    <dgm:cxn modelId="{36DD5F10-0429-4B97-85FA-CFD9E9C68CA5}" type="presParOf" srcId="{D30BC438-9ADD-42DC-BE05-23D84BF164F2}" destId="{82711CF0-27B5-402C-AB38-692ED25251CC}" srcOrd="1" destOrd="0" presId="urn:microsoft.com/office/officeart/2005/8/layout/cycle4"/>
    <dgm:cxn modelId="{1A99C07F-FCDA-42C4-BBAE-1D617BA9B08D}" type="presParOf" srcId="{D30BC438-9ADD-42DC-BE05-23D84BF164F2}" destId="{016341BF-DD47-4206-8DE8-65996F936F9E}" srcOrd="2" destOrd="0" presId="urn:microsoft.com/office/officeart/2005/8/layout/cycle4"/>
    <dgm:cxn modelId="{D622F2EA-C6A1-4B22-9E4B-9D9ACB38056E}" type="presParOf" srcId="{D30BC438-9ADD-42DC-BE05-23D84BF164F2}" destId="{9BDDD851-6B96-41F8-86C0-5FBCD842E37C}" srcOrd="3" destOrd="0" presId="urn:microsoft.com/office/officeart/2005/8/layout/cycle4"/>
    <dgm:cxn modelId="{0AD62E66-A67C-4F08-9F54-D753AA16527D}" type="presParOf" srcId="{D30BC438-9ADD-42DC-BE05-23D84BF164F2}" destId="{C6C85C59-6FCE-4707-A9BA-32555D73C7E9}" srcOrd="4" destOrd="0" presId="urn:microsoft.com/office/officeart/2005/8/layout/cycle4"/>
    <dgm:cxn modelId="{63621EE7-57DC-4DE3-9588-8D8DA5F7E816}" type="presParOf" srcId="{566F14E4-B8A5-4A52-A0CB-C4E564318785}" destId="{A065A9E0-632D-47B1-ACA7-C20F833FDF25}" srcOrd="2" destOrd="0" presId="urn:microsoft.com/office/officeart/2005/8/layout/cycle4"/>
    <dgm:cxn modelId="{7E26C8E9-8326-4462-A4F7-D4CD51D6CC11}" type="presParOf" srcId="{566F14E4-B8A5-4A52-A0CB-C4E564318785}" destId="{9A6FFBBF-40F7-463C-975B-A5B0ADD6BA7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D3348-E0CB-459D-865E-4BDA2FCEA618}">
      <dsp:nvSpPr>
        <dsp:cNvPr id="0" name=""/>
        <dsp:cNvSpPr/>
      </dsp:nvSpPr>
      <dsp:spPr>
        <a:xfrm>
          <a:off x="4930606" y="2809189"/>
          <a:ext cx="4213391" cy="133921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7197"/>
              <a:satOff val="-12335"/>
              <a:lumOff val="-65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t>成立防疫旅館</a:t>
          </a:r>
        </a:p>
        <a:p>
          <a:pPr marL="171450" lvl="1" indent="-171450" algn="l" defTabSz="800100">
            <a:lnSpc>
              <a:spcPct val="90000"/>
            </a:lnSpc>
            <a:spcBef>
              <a:spcPct val="0"/>
            </a:spcBef>
            <a:spcAft>
              <a:spcPct val="15000"/>
            </a:spcAft>
            <a:buChar char="••"/>
          </a:pPr>
          <a:r>
            <a:rPr lang="zh-TW" altLang="en-US" sz="1800" b="1" kern="1200" dirty="0"/>
            <a:t>預防意識教育、實施管制及遠距上班、上課</a:t>
          </a:r>
        </a:p>
      </dsp:txBody>
      <dsp:txXfrm>
        <a:off x="6224042" y="3173410"/>
        <a:ext cx="2890537" cy="945571"/>
      </dsp:txXfrm>
    </dsp:sp>
    <dsp:sp modelId="{A5FB2954-042C-4F76-96B3-0B3A44B9A7DD}">
      <dsp:nvSpPr>
        <dsp:cNvPr id="0" name=""/>
        <dsp:cNvSpPr/>
      </dsp:nvSpPr>
      <dsp:spPr>
        <a:xfrm>
          <a:off x="192858" y="2897851"/>
          <a:ext cx="4142997" cy="119206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5795"/>
              <a:satOff val="-18503"/>
              <a:lumOff val="-98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t>居家檢疫與居家隔離</a:t>
          </a:r>
        </a:p>
        <a:p>
          <a:pPr marL="171450" lvl="1" indent="-171450" algn="l" defTabSz="800100">
            <a:lnSpc>
              <a:spcPct val="90000"/>
            </a:lnSpc>
            <a:spcBef>
              <a:spcPct val="0"/>
            </a:spcBef>
            <a:spcAft>
              <a:spcPct val="15000"/>
            </a:spcAft>
            <a:buChar char="••"/>
          </a:pPr>
          <a:r>
            <a:rPr lang="zh-TW" altLang="en-US" sz="1800" b="1" kern="1200" dirty="0"/>
            <a:t>傳染病醫療應變醫院</a:t>
          </a:r>
        </a:p>
      </dsp:txBody>
      <dsp:txXfrm>
        <a:off x="219044" y="3222053"/>
        <a:ext cx="2847726" cy="841675"/>
      </dsp:txXfrm>
    </dsp:sp>
    <dsp:sp modelId="{12E67183-9161-4F8B-968D-66D85356B49E}">
      <dsp:nvSpPr>
        <dsp:cNvPr id="0" name=""/>
        <dsp:cNvSpPr/>
      </dsp:nvSpPr>
      <dsp:spPr>
        <a:xfrm>
          <a:off x="4478481" y="2224"/>
          <a:ext cx="4587393" cy="13387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98"/>
              <a:satOff val="-6168"/>
              <a:lumOff val="-32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t>口罩實名制</a:t>
          </a:r>
          <a:r>
            <a:rPr lang="en-US" altLang="zh-TW" sz="1800" b="1" kern="1200" dirty="0"/>
            <a:t>1.0~3.0</a:t>
          </a:r>
          <a:endParaRPr lang="zh-TW" altLang="en-US" sz="1800" b="1" kern="1200" dirty="0"/>
        </a:p>
        <a:p>
          <a:pPr marL="171450" lvl="1" indent="-171450" algn="l" defTabSz="800100">
            <a:lnSpc>
              <a:spcPct val="90000"/>
            </a:lnSpc>
            <a:spcBef>
              <a:spcPct val="0"/>
            </a:spcBef>
            <a:spcAft>
              <a:spcPct val="15000"/>
            </a:spcAft>
            <a:buChar char="••"/>
          </a:pPr>
          <a:r>
            <a:rPr lang="zh-TW" altLang="en-US" sz="1800" b="1" kern="1200" dirty="0"/>
            <a:t>口罩國家資源扶助</a:t>
          </a:r>
        </a:p>
      </dsp:txBody>
      <dsp:txXfrm>
        <a:off x="5884108" y="31633"/>
        <a:ext cx="3152357" cy="945278"/>
      </dsp:txXfrm>
    </dsp:sp>
    <dsp:sp modelId="{1B26113C-9CF9-4D4A-8F12-AF05707F5AE3}">
      <dsp:nvSpPr>
        <dsp:cNvPr id="0" name=""/>
        <dsp:cNvSpPr/>
      </dsp:nvSpPr>
      <dsp:spPr>
        <a:xfrm>
          <a:off x="204163" y="80115"/>
          <a:ext cx="4066650" cy="133879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t>嚴重特殊傳染性肺炎防治及紓困振興特別條例</a:t>
          </a:r>
        </a:p>
        <a:p>
          <a:pPr marL="171450" lvl="1" indent="-171450" algn="l" defTabSz="800100">
            <a:lnSpc>
              <a:spcPct val="90000"/>
            </a:lnSpc>
            <a:spcBef>
              <a:spcPct val="0"/>
            </a:spcBef>
            <a:spcAft>
              <a:spcPct val="15000"/>
            </a:spcAft>
            <a:buChar char="••"/>
          </a:pPr>
          <a:r>
            <a:rPr lang="zh-TW" altLang="en-US" sz="1800" b="1" kern="1200" dirty="0"/>
            <a:t>振興經濟相關措施</a:t>
          </a:r>
        </a:p>
      </dsp:txBody>
      <dsp:txXfrm>
        <a:off x="233572" y="109524"/>
        <a:ext cx="2787837" cy="945278"/>
      </dsp:txXfrm>
    </dsp:sp>
    <dsp:sp modelId="{CE128681-A932-4CC9-B384-719647C6ED43}">
      <dsp:nvSpPr>
        <dsp:cNvPr id="0" name=""/>
        <dsp:cNvSpPr/>
      </dsp:nvSpPr>
      <dsp:spPr>
        <a:xfrm>
          <a:off x="2627781" y="238524"/>
          <a:ext cx="2138236" cy="181155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pPr>
          <a:r>
            <a:rPr lang="en-US" altLang="zh-TW" sz="2000" kern="1200" dirty="0">
              <a:solidFill>
                <a:sysClr val="windowText" lastClr="000000"/>
              </a:solidFill>
            </a:rPr>
            <a:t>1.</a:t>
          </a:r>
          <a:r>
            <a:rPr lang="zh-TW" altLang="en-US" sz="2000" kern="1200" dirty="0">
              <a:solidFill>
                <a:sysClr val="windowText" lastClr="000000"/>
              </a:solidFill>
            </a:rPr>
            <a:t>制定相關法律</a:t>
          </a:r>
        </a:p>
      </dsp:txBody>
      <dsp:txXfrm>
        <a:off x="3254056" y="769117"/>
        <a:ext cx="1511961" cy="1280964"/>
      </dsp:txXfrm>
    </dsp:sp>
    <dsp:sp modelId="{82711CF0-27B5-402C-AB38-692ED25251CC}">
      <dsp:nvSpPr>
        <dsp:cNvPr id="0" name=""/>
        <dsp:cNvSpPr/>
      </dsp:nvSpPr>
      <dsp:spPr>
        <a:xfrm rot="5400000">
          <a:off x="4686353" y="76200"/>
          <a:ext cx="1811557" cy="2136207"/>
        </a:xfrm>
        <a:prstGeom prst="pieWedge">
          <a:avLst/>
        </a:prstGeom>
        <a:solidFill>
          <a:schemeClr val="accent5">
            <a:hueOff val="-8598"/>
            <a:satOff val="-6168"/>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altLang="zh-TW" sz="2000" kern="1200" dirty="0">
              <a:solidFill>
                <a:sysClr val="windowText" lastClr="000000"/>
              </a:solidFill>
            </a:rPr>
            <a:t>2.</a:t>
          </a:r>
          <a:r>
            <a:rPr lang="zh-TW" altLang="en-US" sz="2000" kern="1200" dirty="0">
              <a:solidFill>
                <a:sysClr val="windowText" lastClr="000000"/>
              </a:solidFill>
            </a:rPr>
            <a:t>實施口罩實名制</a:t>
          </a:r>
        </a:p>
      </dsp:txBody>
      <dsp:txXfrm rot="-5400000">
        <a:off x="4524028" y="769118"/>
        <a:ext cx="1510526" cy="1280964"/>
      </dsp:txXfrm>
    </dsp:sp>
    <dsp:sp modelId="{016341BF-DD47-4206-8DE8-65996F936F9E}">
      <dsp:nvSpPr>
        <dsp:cNvPr id="0" name=""/>
        <dsp:cNvSpPr/>
      </dsp:nvSpPr>
      <dsp:spPr>
        <a:xfrm rot="10800000">
          <a:off x="4571998" y="2088232"/>
          <a:ext cx="2076896" cy="1811557"/>
        </a:xfrm>
        <a:prstGeom prst="pieWedge">
          <a:avLst/>
        </a:prstGeom>
        <a:solidFill>
          <a:schemeClr val="accent5">
            <a:hueOff val="-17197"/>
            <a:satOff val="-12335"/>
            <a:lumOff val="-65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altLang="zh-TW" sz="1400" kern="1200" dirty="0">
              <a:solidFill>
                <a:sysClr val="windowText" lastClr="000000"/>
              </a:solidFill>
            </a:rPr>
            <a:t>4</a:t>
          </a:r>
          <a:r>
            <a:rPr lang="en-US" altLang="zh-TW" sz="2000" kern="1200" dirty="0">
              <a:solidFill>
                <a:sysClr val="windowText" lastClr="000000"/>
              </a:solidFill>
            </a:rPr>
            <a:t>.</a:t>
          </a:r>
          <a:r>
            <a:rPr lang="zh-TW" altLang="en-US" sz="2000" kern="1200" dirty="0">
              <a:solidFill>
                <a:sysClr val="windowText" lastClr="000000"/>
              </a:solidFill>
            </a:rPr>
            <a:t>政府與民間共同抗疫</a:t>
          </a:r>
        </a:p>
      </dsp:txBody>
      <dsp:txXfrm rot="10800000">
        <a:off x="4571998" y="2088232"/>
        <a:ext cx="1468587" cy="1280964"/>
      </dsp:txXfrm>
    </dsp:sp>
    <dsp:sp modelId="{9BDDD851-6B96-41F8-86C0-5FBCD842E37C}">
      <dsp:nvSpPr>
        <dsp:cNvPr id="0" name=""/>
        <dsp:cNvSpPr/>
      </dsp:nvSpPr>
      <dsp:spPr>
        <a:xfrm rot="16200000">
          <a:off x="2653478" y="1990526"/>
          <a:ext cx="1866049" cy="1917443"/>
        </a:xfrm>
        <a:prstGeom prst="pieWedge">
          <a:avLst/>
        </a:prstGeom>
        <a:solidFill>
          <a:schemeClr val="accent5">
            <a:hueOff val="-25795"/>
            <a:satOff val="-18503"/>
            <a:lumOff val="-9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altLang="zh-TW" sz="2000" kern="1200" dirty="0">
              <a:solidFill>
                <a:sysClr val="windowText" lastClr="000000"/>
              </a:solidFill>
            </a:rPr>
            <a:t>3.</a:t>
          </a:r>
          <a:r>
            <a:rPr lang="zh-TW" altLang="en-US" sz="2000" kern="1200" dirty="0">
              <a:solidFill>
                <a:sysClr val="windowText" lastClr="000000"/>
              </a:solidFill>
            </a:rPr>
            <a:t>社區感染防治</a:t>
          </a:r>
        </a:p>
      </dsp:txBody>
      <dsp:txXfrm rot="5400000">
        <a:off x="3189388" y="2016223"/>
        <a:ext cx="1355837" cy="1319496"/>
      </dsp:txXfrm>
    </dsp:sp>
    <dsp:sp modelId="{A065A9E0-632D-47B1-ACA7-C20F833FDF25}">
      <dsp:nvSpPr>
        <dsp:cNvPr id="0" name=""/>
        <dsp:cNvSpPr/>
      </dsp:nvSpPr>
      <dsp:spPr>
        <a:xfrm>
          <a:off x="4331781" y="1715383"/>
          <a:ext cx="625468" cy="543885"/>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FFBBF-40F7-463C-975B-A5B0ADD6BA75}">
      <dsp:nvSpPr>
        <dsp:cNvPr id="0" name=""/>
        <dsp:cNvSpPr/>
      </dsp:nvSpPr>
      <dsp:spPr>
        <a:xfrm rot="10800000">
          <a:off x="4355974" y="1803610"/>
          <a:ext cx="625468" cy="543885"/>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2"/>
            <a:ext cx="2945659" cy="49641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zh-TW"/>
          </a:p>
        </p:txBody>
      </p:sp>
      <p:sp>
        <p:nvSpPr>
          <p:cNvPr id="17411" name="Rectangle 3"/>
          <p:cNvSpPr>
            <a:spLocks noGrp="1" noChangeArrowheads="1"/>
          </p:cNvSpPr>
          <p:nvPr>
            <p:ph type="dt" sz="quarter" idx="1"/>
          </p:nvPr>
        </p:nvSpPr>
        <p:spPr bwMode="auto">
          <a:xfrm>
            <a:off x="3850445" y="2"/>
            <a:ext cx="2945659" cy="49641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ltLang="zh-TW"/>
          </a:p>
        </p:txBody>
      </p:sp>
      <p:sp>
        <p:nvSpPr>
          <p:cNvPr id="17412" name="Rectangle 4"/>
          <p:cNvSpPr>
            <a:spLocks noGrp="1" noChangeArrowheads="1"/>
          </p:cNvSpPr>
          <p:nvPr>
            <p:ph type="ftr" sz="quarter" idx="2"/>
          </p:nvPr>
        </p:nvSpPr>
        <p:spPr bwMode="auto">
          <a:xfrm>
            <a:off x="2" y="9430093"/>
            <a:ext cx="2945659" cy="496411"/>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zh-TW"/>
          </a:p>
        </p:txBody>
      </p:sp>
      <p:sp>
        <p:nvSpPr>
          <p:cNvPr id="17413" name="Rectangle 5"/>
          <p:cNvSpPr>
            <a:spLocks noGrp="1" noChangeArrowheads="1"/>
          </p:cNvSpPr>
          <p:nvPr>
            <p:ph type="sldNum" sz="quarter" idx="3"/>
          </p:nvPr>
        </p:nvSpPr>
        <p:spPr bwMode="auto">
          <a:xfrm>
            <a:off x="3850445" y="9430093"/>
            <a:ext cx="2945659" cy="496411"/>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ea typeface="ＭＳ Ｐゴシック" panose="020B0600070205080204" pitchFamily="34" charset="-128"/>
              </a:defRPr>
            </a:lvl1pPr>
          </a:lstStyle>
          <a:p>
            <a:fld id="{948F81DD-2B04-41EC-B421-5F08F5D9651B}" type="slidenum">
              <a:rPr lang="en-US" altLang="zh-TW"/>
              <a:pPr/>
              <a:t>‹#›</a:t>
            </a:fld>
            <a:endParaRPr lang="en-US" altLang="zh-TW"/>
          </a:p>
        </p:txBody>
      </p:sp>
    </p:spTree>
    <p:extLst>
      <p:ext uri="{BB962C8B-B14F-4D97-AF65-F5344CB8AC3E}">
        <p14:creationId xmlns:p14="http://schemas.microsoft.com/office/powerpoint/2010/main" val="200091062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2"/>
            <a:ext cx="2945659" cy="49641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zh-TW"/>
          </a:p>
        </p:txBody>
      </p:sp>
      <p:sp>
        <p:nvSpPr>
          <p:cNvPr id="5123" name="Rectangle 3"/>
          <p:cNvSpPr>
            <a:spLocks noGrp="1" noChangeArrowheads="1"/>
          </p:cNvSpPr>
          <p:nvPr>
            <p:ph type="dt" idx="1"/>
          </p:nvPr>
        </p:nvSpPr>
        <p:spPr bwMode="auto">
          <a:xfrm>
            <a:off x="3852019" y="2"/>
            <a:ext cx="2945659" cy="49641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ltLang="zh-TW"/>
          </a:p>
        </p:txBody>
      </p:sp>
      <p:sp>
        <p:nvSpPr>
          <p:cNvPr id="49156" name="Rectangle 4"/>
          <p:cNvSpPr>
            <a:spLocks noGrp="1" noRot="1" noChangeAspect="1" noChangeArrowheads="1" noTextEdit="1"/>
          </p:cNvSpPr>
          <p:nvPr>
            <p:ph type="sldImg" idx="2"/>
          </p:nvPr>
        </p:nvSpPr>
        <p:spPr bwMode="auto">
          <a:xfrm>
            <a:off x="915988" y="742950"/>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360" y="4715909"/>
            <a:ext cx="4984961" cy="4467701"/>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2" y="9431815"/>
            <a:ext cx="2945659" cy="496411"/>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zh-TW"/>
          </a:p>
        </p:txBody>
      </p:sp>
      <p:sp>
        <p:nvSpPr>
          <p:cNvPr id="5127" name="Rectangle 7"/>
          <p:cNvSpPr>
            <a:spLocks noGrp="1" noChangeArrowheads="1"/>
          </p:cNvSpPr>
          <p:nvPr>
            <p:ph type="sldNum" sz="quarter" idx="5"/>
          </p:nvPr>
        </p:nvSpPr>
        <p:spPr bwMode="auto">
          <a:xfrm>
            <a:off x="3852019" y="9431815"/>
            <a:ext cx="2945659" cy="496411"/>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a:defRPr sz="1200">
                <a:ea typeface="ＭＳ Ｐゴシック" panose="020B0600070205080204" pitchFamily="34" charset="-128"/>
              </a:defRPr>
            </a:lvl1pPr>
          </a:lstStyle>
          <a:p>
            <a:fld id="{11AB0562-7A6E-4E19-9E00-275CDF1CB5C7}" type="slidenum">
              <a:rPr lang="en-US" altLang="zh-TW"/>
              <a:pPr/>
              <a:t>‹#›</a:t>
            </a:fld>
            <a:endParaRPr lang="en-US" altLang="zh-TW"/>
          </a:p>
        </p:txBody>
      </p:sp>
    </p:spTree>
    <p:extLst>
      <p:ext uri="{BB962C8B-B14F-4D97-AF65-F5344CB8AC3E}">
        <p14:creationId xmlns:p14="http://schemas.microsoft.com/office/powerpoint/2010/main" val="21423406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518888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12</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98044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13</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00679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14</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478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15</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42024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17</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28345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18</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818194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19</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72120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20</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63196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21</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368947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22</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96821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4</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602672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23</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935661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24</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023398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25</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418158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26</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608094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27</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758254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28</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335404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29</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6660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30</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967327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31</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7686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1AB0562-7A6E-4E19-9E00-275CDF1CB5C7}" type="slidenum">
              <a:rPr lang="en-US" altLang="zh-TW" smtClean="0"/>
              <a:pPr/>
              <a:t>5</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日期版面配置區 5"/>
          <p:cNvSpPr>
            <a:spLocks noGrp="1"/>
          </p:cNvSpPr>
          <p:nvPr>
            <p:ph type="dt" idx="12"/>
          </p:nvPr>
        </p:nvSpPr>
        <p:spPr/>
        <p:txBody>
          <a:bodyPr/>
          <a:lstStyle/>
          <a:p>
            <a:pPr>
              <a:defRPr/>
            </a:pPr>
            <a:endParaRPr lang="en-US" altLang="zh-TW"/>
          </a:p>
        </p:txBody>
      </p:sp>
    </p:spTree>
    <p:extLst>
      <p:ext uri="{BB962C8B-B14F-4D97-AF65-F5344CB8AC3E}">
        <p14:creationId xmlns:p14="http://schemas.microsoft.com/office/powerpoint/2010/main" val="179976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6</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24361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7</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zh-TW" sz="1400" dirty="0"/>
              <a:t>許多國家在面對</a:t>
            </a:r>
            <a:r>
              <a:rPr lang="en-US" altLang="zh-TW" sz="1400" dirty="0"/>
              <a:t>COVID-19</a:t>
            </a:r>
            <a:r>
              <a:rPr lang="zh-TW" altLang="zh-TW" sz="1400" dirty="0"/>
              <a:t>疫情之防治、防守上，失了最後的一道防線，但是仍然有許多</a:t>
            </a:r>
            <a:r>
              <a:rPr lang="en-US" altLang="zh-TW" sz="1400" dirty="0"/>
              <a:t>COVID-19</a:t>
            </a:r>
            <a:r>
              <a:rPr lang="zh-TW" altLang="zh-TW" sz="1400" dirty="0"/>
              <a:t>疫情獲得良好控制的國家，如</a:t>
            </a:r>
            <a:r>
              <a:rPr lang="zh-TW" altLang="zh-TW" sz="1400" dirty="0">
                <a:solidFill>
                  <a:srgbClr val="C00000"/>
                </a:solidFill>
              </a:rPr>
              <a:t>台灣</a:t>
            </a:r>
            <a:r>
              <a:rPr lang="zh-TW" altLang="zh-TW" sz="1400" dirty="0"/>
              <a:t>、以色列、新加坡、紐西蘭等，可以成為其他國家在防疫上的借鏡，尤其是自從發生新型冠狀病毒以來，我國在</a:t>
            </a:r>
            <a:r>
              <a:rPr lang="en-US" altLang="zh-TW" sz="1400" dirty="0"/>
              <a:t>COVID-19</a:t>
            </a:r>
            <a:r>
              <a:rPr lang="zh-TW" altLang="zh-TW" sz="1400" dirty="0"/>
              <a:t>防疫上的對策與作為，就受到</a:t>
            </a:r>
            <a:r>
              <a:rPr lang="en-US" altLang="zh-TW" sz="1400" dirty="0"/>
              <a:t>WHO</a:t>
            </a:r>
            <a:r>
              <a:rPr lang="zh-TW" altLang="zh-TW" sz="1400" dirty="0"/>
              <a:t>及世界各國高度肯定、讚揚、欣賞與稱讚。</a:t>
            </a:r>
            <a:endParaRPr lang="en-US" altLang="zh-TW" sz="1400" dirty="0"/>
          </a:p>
          <a:p>
            <a:pPr defTabSz="882213">
              <a:defRPr/>
            </a:pPr>
            <a:r>
              <a:rPr lang="zh-TW" altLang="zh-TW" dirty="0"/>
              <a:t>在研究目的部分，新型冠狀疫情</a:t>
            </a:r>
            <a:r>
              <a:rPr lang="en-US" altLang="zh-TW" dirty="0"/>
              <a:t>COVID-19</a:t>
            </a:r>
            <a:r>
              <a:rPr lang="zh-TW" altLang="zh-TW" dirty="0"/>
              <a:t>是當前國際社會所遇到極為嚴重的公共衛生安全危機，不但給全球政治經濟發展帶來前所未有的挑戰，也對全球衛生治理機制構成史無前例的壓力測試。我國雖曾有對抗</a:t>
            </a:r>
            <a:r>
              <a:rPr lang="en-US" altLang="zh-TW" dirty="0"/>
              <a:t>SARS</a:t>
            </a:r>
            <a:r>
              <a:rPr lang="zh-TW" altLang="zh-TW" dirty="0"/>
              <a:t>的經驗，但本次的新型冠狀病毒疫情</a:t>
            </a:r>
            <a:r>
              <a:rPr lang="en-US" altLang="zh-TW" dirty="0"/>
              <a:t>COVID-19</a:t>
            </a:r>
            <a:r>
              <a:rPr lang="zh-TW" altLang="zh-TW" dirty="0"/>
              <a:t>顯然更為詭譎多變。新型冠狀病毒的蔓延，影響了全人類的生活、人們開始改變生活的型態，甚至是面對生死的議題都有很大的轉變。 </a:t>
            </a:r>
          </a:p>
          <a:p>
            <a:endParaRPr lang="zh-TW" altLang="en-US" sz="1400" dirty="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153678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8</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90368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9</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33541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10</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15712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華康粗黑體" panose="020B0709000000000000" pitchFamily="49" charset="-120"/>
              </a:defRPr>
            </a:lvl1pPr>
            <a:lvl2pPr marL="742889" indent="-285726">
              <a:defRPr sz="2400">
                <a:solidFill>
                  <a:schemeClr val="tx1"/>
                </a:solidFill>
                <a:latin typeface="Arial" panose="020B0604020202020204" pitchFamily="34" charset="0"/>
                <a:ea typeface="華康粗黑體" panose="020B0709000000000000" pitchFamily="49" charset="-120"/>
              </a:defRPr>
            </a:lvl2pPr>
            <a:lvl3pPr marL="1142907" indent="-228581">
              <a:defRPr sz="2400">
                <a:solidFill>
                  <a:schemeClr val="tx1"/>
                </a:solidFill>
                <a:latin typeface="Arial" panose="020B0604020202020204" pitchFamily="34" charset="0"/>
                <a:ea typeface="華康粗黑體" panose="020B0709000000000000" pitchFamily="49" charset="-120"/>
              </a:defRPr>
            </a:lvl3pPr>
            <a:lvl4pPr marL="1600070" indent="-228581">
              <a:defRPr sz="2400">
                <a:solidFill>
                  <a:schemeClr val="tx1"/>
                </a:solidFill>
                <a:latin typeface="Arial" panose="020B0604020202020204" pitchFamily="34" charset="0"/>
                <a:ea typeface="華康粗黑體" panose="020B0709000000000000" pitchFamily="49" charset="-120"/>
              </a:defRPr>
            </a:lvl4pPr>
            <a:lvl5pPr marL="2057232" indent="-228581">
              <a:defRPr sz="2400">
                <a:solidFill>
                  <a:schemeClr val="tx1"/>
                </a:solidFill>
                <a:latin typeface="Arial" panose="020B0604020202020204" pitchFamily="34" charset="0"/>
                <a:ea typeface="華康粗黑體" panose="020B0709000000000000" pitchFamily="49" charset="-120"/>
              </a:defRPr>
            </a:lvl5pPr>
            <a:lvl6pPr marL="2514395"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6pPr>
            <a:lvl7pPr marL="2971559"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7pPr>
            <a:lvl8pPr marL="3428722"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8pPr>
            <a:lvl9pPr marL="3885884" indent="-228581" eaLnBrk="0" fontAlgn="base" hangingPunct="0">
              <a:spcBef>
                <a:spcPct val="0"/>
              </a:spcBef>
              <a:spcAft>
                <a:spcPct val="0"/>
              </a:spcAft>
              <a:defRPr sz="2400">
                <a:solidFill>
                  <a:schemeClr val="tx1"/>
                </a:solidFill>
                <a:latin typeface="Arial" panose="020B0604020202020204" pitchFamily="34" charset="0"/>
                <a:ea typeface="華康粗黑體" panose="020B0709000000000000" pitchFamily="49" charset="-120"/>
              </a:defRPr>
            </a:lvl9pPr>
          </a:lstStyle>
          <a:p>
            <a:fld id="{B754741E-E184-47CD-AE59-1C949C9E936F}" type="slidenum">
              <a:rPr lang="en-US" altLang="zh-TW" sz="1200">
                <a:ea typeface="ＭＳ Ｐゴシック" panose="020B0600070205080204" pitchFamily="34" charset="-128"/>
              </a:rPr>
              <a:pPr/>
              <a:t>11</a:t>
            </a:fld>
            <a:endParaRPr lang="en-US" altLang="zh-TW" sz="1200">
              <a:ea typeface="ＭＳ Ｐゴシック"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anose="020B0604020202020204" pitchFamily="34" charset="0"/>
              <a:ea typeface="新細明體" panose="02020500000000000000" pitchFamily="18" charset="-120"/>
            </a:endParaRPr>
          </a:p>
        </p:txBody>
      </p:sp>
      <p:sp>
        <p:nvSpPr>
          <p:cNvPr id="2" name="頁尾版面配置區 1"/>
          <p:cNvSpPr>
            <a:spLocks noGrp="1"/>
          </p:cNvSpPr>
          <p:nvPr>
            <p:ph type="ftr" sz="quarter" idx="10"/>
          </p:nvPr>
        </p:nvSpPr>
        <p:spPr/>
        <p:txBody>
          <a:bodyPr/>
          <a:lstStyle/>
          <a:p>
            <a:pPr>
              <a:defRPr/>
            </a:pPr>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155838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
        <p:nvSpPr>
          <p:cNvPr id="6" name="矩形 5"/>
          <p:cNvSpPr/>
          <p:nvPr/>
        </p:nvSpPr>
        <p:spPr>
          <a:xfrm>
            <a:off x="0" y="0"/>
            <a:ext cx="9144000" cy="1484784"/>
          </a:xfrm>
          <a:prstGeom prst="rect">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7704172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42233251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19491539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2743497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687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524000" y="1752600"/>
            <a:ext cx="7162800" cy="1371600"/>
          </a:xfrm>
        </p:spPr>
        <p:txBody>
          <a:bodyPr/>
          <a:lstStyle>
            <a:lvl1pPr>
              <a:defRPr>
                <a:solidFill>
                  <a:schemeClr val="tx2"/>
                </a:solidFill>
              </a:defRPr>
            </a:lvl1pPr>
          </a:lstStyle>
          <a:p>
            <a:r>
              <a:rPr lang="en-US" altLang="zh-TW"/>
              <a:t>Click to edit Master title style</a:t>
            </a:r>
          </a:p>
        </p:txBody>
      </p:sp>
      <p:sp>
        <p:nvSpPr>
          <p:cNvPr id="3077"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defRPr>
            </a:lvl1pPr>
          </a:lstStyle>
          <a:p>
            <a:r>
              <a:rPr lang="en-US" altLang="zh-TW"/>
              <a:t>Click to edit Master subtitle style</a:t>
            </a:r>
          </a:p>
        </p:txBody>
      </p:sp>
      <p:sp>
        <p:nvSpPr>
          <p:cNvPr id="5" name="Rectangle 6"/>
          <p:cNvSpPr>
            <a:spLocks noGrp="1" noChangeArrowheads="1"/>
          </p:cNvSpPr>
          <p:nvPr>
            <p:ph type="dt" sz="half" idx="10"/>
          </p:nvPr>
        </p:nvSpPr>
        <p:spPr>
          <a:xfrm>
            <a:off x="1524000" y="6248400"/>
            <a:ext cx="1905000" cy="457200"/>
          </a:xfrm>
          <a:prstGeom prst="rect">
            <a:avLst/>
          </a:prstGeom>
        </p:spPr>
        <p:txBody>
          <a:bodyPr/>
          <a:lstStyle>
            <a:lvl1pPr eaLnBrk="1" hangingPunct="1">
              <a:defRPr kumimoji="1">
                <a:solidFill>
                  <a:schemeClr val="tx2"/>
                </a:solidFill>
              </a:defRPr>
            </a:lvl1pPr>
          </a:lstStyle>
          <a:p>
            <a:pPr>
              <a:defRPr/>
            </a:pPr>
            <a:endParaRPr lang="en-US" altLang="zh-TW"/>
          </a:p>
        </p:txBody>
      </p:sp>
      <p:sp>
        <p:nvSpPr>
          <p:cNvPr id="6" name="Rectangle 7"/>
          <p:cNvSpPr>
            <a:spLocks noGrp="1" noChangeArrowheads="1"/>
          </p:cNvSpPr>
          <p:nvPr>
            <p:ph type="ftr" sz="quarter" idx="11"/>
          </p:nvPr>
        </p:nvSpPr>
        <p:spPr bwMode="auto">
          <a:xfrm>
            <a:off x="36576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1" sz="1400">
                <a:solidFill>
                  <a:schemeClr val="tx2"/>
                </a:solidFill>
                <a:latin typeface="Arial" charset="0"/>
                <a:ea typeface="+mn-ea"/>
              </a:defRPr>
            </a:lvl1pPr>
          </a:lstStyle>
          <a:p>
            <a:pPr>
              <a:defRPr/>
            </a:pPr>
            <a:endParaRPr lang="en-US" altLang="zh-TW"/>
          </a:p>
        </p:txBody>
      </p:sp>
      <p:sp>
        <p:nvSpPr>
          <p:cNvPr id="7" name="Rectangle 8"/>
          <p:cNvSpPr>
            <a:spLocks noGrp="1" noChangeArrowheads="1"/>
          </p:cNvSpPr>
          <p:nvPr>
            <p:ph type="sldNum" sz="quarter" idx="12"/>
          </p:nvPr>
        </p:nvSpPr>
        <p:spPr>
          <a:xfrm>
            <a:off x="6781800" y="6248400"/>
            <a:ext cx="1905000" cy="457200"/>
          </a:xfrm>
        </p:spPr>
        <p:txBody>
          <a:bodyPr/>
          <a:lstStyle>
            <a:lvl1pPr eaLnBrk="1" hangingPunct="1">
              <a:defRPr kumimoji="1" smtClean="0">
                <a:solidFill>
                  <a:schemeClr val="tx2"/>
                </a:solidFill>
                <a:latin typeface="Arial" panose="020B0604020202020204" pitchFamily="34" charset="0"/>
              </a:defRPr>
            </a:lvl1pPr>
          </a:lstStyle>
          <a:p>
            <a:fld id="{1754F41D-EC6F-4635-A168-3095B1BBC94B}" type="slidenum">
              <a:rPr lang="en-US" altLang="zh-TW"/>
              <a:pPr/>
              <a:t>‹#›</a:t>
            </a:fld>
            <a:endParaRPr lang="en-US" altLang="zh-TW"/>
          </a:p>
        </p:txBody>
      </p:sp>
      <p:sp>
        <p:nvSpPr>
          <p:cNvPr id="3" name="內容版面配置區 2"/>
          <p:cNvSpPr>
            <a:spLocks noGrp="1"/>
          </p:cNvSpPr>
          <p:nvPr>
            <p:ph sz="quarter" idx="13"/>
          </p:nvPr>
        </p:nvSpPr>
        <p:spPr>
          <a:xfrm>
            <a:off x="2484438" y="54927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5187067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524000" y="1752600"/>
            <a:ext cx="7162800" cy="1371600"/>
          </a:xfrm>
        </p:spPr>
        <p:txBody>
          <a:bodyPr/>
          <a:lstStyle>
            <a:lvl1pPr>
              <a:defRPr>
                <a:solidFill>
                  <a:schemeClr val="tx2"/>
                </a:solidFill>
              </a:defRPr>
            </a:lvl1pPr>
          </a:lstStyle>
          <a:p>
            <a:r>
              <a:rPr lang="en-US" altLang="zh-TW"/>
              <a:t>Click to edit Master title style</a:t>
            </a:r>
          </a:p>
        </p:txBody>
      </p:sp>
      <p:sp>
        <p:nvSpPr>
          <p:cNvPr id="3077"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defRPr>
            </a:lvl1pPr>
          </a:lstStyle>
          <a:p>
            <a:r>
              <a:rPr lang="en-US" altLang="zh-TW"/>
              <a:t>Click to edit Master subtitle style</a:t>
            </a:r>
          </a:p>
        </p:txBody>
      </p:sp>
      <p:sp>
        <p:nvSpPr>
          <p:cNvPr id="5" name="Rectangle 6"/>
          <p:cNvSpPr>
            <a:spLocks noGrp="1" noChangeArrowheads="1"/>
          </p:cNvSpPr>
          <p:nvPr>
            <p:ph type="dt" sz="half" idx="10"/>
          </p:nvPr>
        </p:nvSpPr>
        <p:spPr>
          <a:xfrm>
            <a:off x="1524000" y="6248400"/>
            <a:ext cx="1905000" cy="457200"/>
          </a:xfrm>
          <a:prstGeom prst="rect">
            <a:avLst/>
          </a:prstGeom>
        </p:spPr>
        <p:txBody>
          <a:bodyPr/>
          <a:lstStyle>
            <a:lvl1pPr eaLnBrk="1" hangingPunct="1">
              <a:defRPr kumimoji="1">
                <a:solidFill>
                  <a:schemeClr val="tx2"/>
                </a:solidFill>
              </a:defRPr>
            </a:lvl1pPr>
          </a:lstStyle>
          <a:p>
            <a:pPr>
              <a:defRPr/>
            </a:pPr>
            <a:endParaRPr lang="en-US" altLang="zh-TW"/>
          </a:p>
        </p:txBody>
      </p:sp>
      <p:sp>
        <p:nvSpPr>
          <p:cNvPr id="6" name="Rectangle 7"/>
          <p:cNvSpPr>
            <a:spLocks noGrp="1" noChangeArrowheads="1"/>
          </p:cNvSpPr>
          <p:nvPr>
            <p:ph type="ftr" sz="quarter" idx="11"/>
          </p:nvPr>
        </p:nvSpPr>
        <p:spPr bwMode="auto">
          <a:xfrm>
            <a:off x="36576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1" sz="1400">
                <a:solidFill>
                  <a:schemeClr val="tx2"/>
                </a:solidFill>
                <a:latin typeface="Arial" charset="0"/>
                <a:ea typeface="+mn-ea"/>
              </a:defRPr>
            </a:lvl1pPr>
          </a:lstStyle>
          <a:p>
            <a:pPr>
              <a:defRPr/>
            </a:pPr>
            <a:endParaRPr lang="en-US" altLang="zh-TW"/>
          </a:p>
        </p:txBody>
      </p:sp>
      <p:sp>
        <p:nvSpPr>
          <p:cNvPr id="7" name="Rectangle 8"/>
          <p:cNvSpPr>
            <a:spLocks noGrp="1" noChangeArrowheads="1"/>
          </p:cNvSpPr>
          <p:nvPr>
            <p:ph type="sldNum" sz="quarter" idx="12"/>
          </p:nvPr>
        </p:nvSpPr>
        <p:spPr>
          <a:xfrm>
            <a:off x="6781800" y="6248400"/>
            <a:ext cx="1905000" cy="457200"/>
          </a:xfrm>
        </p:spPr>
        <p:txBody>
          <a:bodyPr/>
          <a:lstStyle>
            <a:lvl1pPr eaLnBrk="1" hangingPunct="1">
              <a:defRPr kumimoji="1" smtClean="0">
                <a:solidFill>
                  <a:schemeClr val="tx2"/>
                </a:solidFill>
                <a:latin typeface="Arial" panose="020B0604020202020204" pitchFamily="34" charset="0"/>
              </a:defRPr>
            </a:lvl1pPr>
          </a:lstStyle>
          <a:p>
            <a:fld id="{1754F41D-EC6F-4635-A168-3095B1BBC94B}" type="slidenum">
              <a:rPr lang="en-US" altLang="zh-TW"/>
              <a:pPr/>
              <a:t>‹#›</a:t>
            </a:fld>
            <a:endParaRPr lang="en-US" altLang="zh-TW"/>
          </a:p>
        </p:txBody>
      </p:sp>
      <p:sp>
        <p:nvSpPr>
          <p:cNvPr id="3" name="內容版面配置區 2"/>
          <p:cNvSpPr>
            <a:spLocks noGrp="1"/>
          </p:cNvSpPr>
          <p:nvPr>
            <p:ph sz="quarter" idx="13"/>
          </p:nvPr>
        </p:nvSpPr>
        <p:spPr>
          <a:xfrm>
            <a:off x="2484438" y="549275"/>
            <a:ext cx="914400" cy="914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0783616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437209"/>
      </p:ext>
    </p:extLst>
  </p:cSld>
  <p:clrMapOvr>
    <a:overrideClrMapping bg1="dk1" tx1="lt1" bg2="dk2" tx2="lt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41363127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58433064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5384427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33226601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9247878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9842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33696669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41479442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16002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smtClean="0"/>
          </a:p>
        </p:txBody>
      </p:sp>
      <p:sp>
        <p:nvSpPr>
          <p:cNvPr id="1027" name="Rectangle 2"/>
          <p:cNvSpPr>
            <a:spLocks noGrp="1" noChangeArrowheads="1"/>
          </p:cNvSpPr>
          <p:nvPr>
            <p:ph type="title"/>
          </p:nvPr>
        </p:nvSpPr>
        <p:spPr bwMode="auto">
          <a:xfrm>
            <a:off x="1524000" y="381000"/>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1029" name="Rectangle 5"/>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defRPr>
            </a:lvl1pPr>
          </a:lstStyle>
          <a:p>
            <a:pPr>
              <a:defRPr/>
            </a:pPr>
            <a:endParaRPr lang="zh-TW" alt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endParaRPr lang="zh-TW" altLang="en-US"/>
          </a:p>
        </p:txBody>
      </p:sp>
      <p:sp>
        <p:nvSpPr>
          <p:cNvPr id="1031" name="AutoShape 10"/>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smtClean="0"/>
          </a:p>
        </p:txBody>
      </p:sp>
      <p:sp>
        <p:nvSpPr>
          <p:cNvPr id="1032" name="Line 13"/>
          <p:cNvSpPr>
            <a:spLocks noChangeShapeType="1"/>
          </p:cNvSpPr>
          <p:nvPr/>
        </p:nvSpPr>
        <p:spPr bwMode="auto">
          <a:xfrm>
            <a:off x="533400" y="6400800"/>
            <a:ext cx="83058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17" r:id="rId14"/>
    <p:sldLayoutId id="2147483719" r:id="rId15"/>
    <p:sldLayoutId id="2147483704" r:id="rId16"/>
  </p:sldLayoutIdLst>
  <p:transition spd="med"/>
  <p:hf hdr="0" dt="0"/>
  <p:txStyles>
    <p:title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p:titleStyle>
    <p:bodyStyle>
      <a:lvl1pPr marL="473075" indent="-473075" algn="l" rtl="0" eaLnBrk="1" fontAlgn="base" hangingPunct="1">
        <a:spcBef>
          <a:spcPct val="30000"/>
        </a:spcBef>
        <a:spcAft>
          <a:spcPct val="0"/>
        </a:spcAft>
        <a:buClr>
          <a:schemeClr val="accent2"/>
        </a:buClr>
        <a:buFont typeface="Wingdings" panose="05000000000000000000" pitchFamily="2" charset="2"/>
        <a:buBlip>
          <a:blip r:embed="rId18"/>
        </a:buBlip>
        <a:defRPr kumimoji="1" sz="3200" kern="1200">
          <a:solidFill>
            <a:srgbClr val="000099"/>
          </a:solidFill>
          <a:latin typeface="+mn-lt"/>
          <a:ea typeface="+mn-ea"/>
          <a:cs typeface="+mn-cs"/>
        </a:defRPr>
      </a:lvl1pPr>
      <a:lvl2pPr marL="1050925" indent="-387350" algn="l" rtl="0" eaLnBrk="1" fontAlgn="base" hangingPunct="1">
        <a:spcBef>
          <a:spcPct val="20000"/>
        </a:spcBef>
        <a:spcAft>
          <a:spcPct val="0"/>
        </a:spcAft>
        <a:buClr>
          <a:schemeClr val="hlink"/>
        </a:buClr>
        <a:buFont typeface="Webdings" panose="05030102010509060703" pitchFamily="18" charset="2"/>
        <a:buBlip>
          <a:blip r:embed="rId19"/>
        </a:buBlip>
        <a:defRPr kumimoji="1" sz="2800" kern="1200">
          <a:solidFill>
            <a:schemeClr val="tx1"/>
          </a:solidFill>
          <a:latin typeface="Times New Roman" panose="02020603050405020304" pitchFamily="18" charset="0"/>
          <a:ea typeface="新細明體" panose="02020500000000000000" pitchFamily="18" charset="-120"/>
          <a:cs typeface="+mn-cs"/>
        </a:defRPr>
      </a:lvl2pPr>
      <a:lvl3pPr marL="1616075" indent="-374650" algn="l" rtl="0" eaLnBrk="1" fontAlgn="base" hangingPunct="1">
        <a:spcBef>
          <a:spcPct val="20000"/>
        </a:spcBef>
        <a:spcAft>
          <a:spcPct val="0"/>
        </a:spcAft>
        <a:buFont typeface="Wingdings" panose="05000000000000000000" pitchFamily="2" charset="2"/>
        <a:buBlip>
          <a:blip r:embed="rId20"/>
        </a:buBlip>
        <a:defRPr kumimoji="1" sz="2400" kern="1200">
          <a:solidFill>
            <a:srgbClr val="336600"/>
          </a:solidFill>
          <a:latin typeface="Times New Roman" panose="02020603050405020304" pitchFamily="18" charset="0"/>
          <a:ea typeface="新細明體" panose="02020500000000000000" pitchFamily="18" charset="-120"/>
          <a:cs typeface="+mn-cs"/>
        </a:defRPr>
      </a:lvl3pPr>
      <a:lvl4pPr marL="2193925" indent="-387350" algn="l" rtl="0" eaLnBrk="1" fontAlgn="base" hangingPunct="1">
        <a:spcBef>
          <a:spcPct val="20000"/>
        </a:spcBef>
        <a:spcAft>
          <a:spcPct val="0"/>
        </a:spcAft>
        <a:buFont typeface="Wingdings" panose="05000000000000000000"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1" fontAlgn="base" hangingPunct="1">
        <a:spcBef>
          <a:spcPct val="20000"/>
        </a:spcBef>
        <a:spcAft>
          <a:spcPct val="0"/>
        </a:spcAft>
        <a:buBlip>
          <a:blip r:embed="rId20"/>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apps.who.int/iris/bitstream/handle/10665/332293/WHO-2019-nCov-IPC_Masks-2020.4-chi.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511300" y="115888"/>
            <a:ext cx="7632700" cy="1444625"/>
          </a:xfrm>
        </p:spPr>
        <p:txBody>
          <a:bodyPr/>
          <a:lstStyle/>
          <a:p>
            <a:r>
              <a:rPr lang="zh-TW" altLang="en-US" sz="3000" dirty="0" smtClean="0"/>
              <a:t>主題：</a:t>
            </a:r>
            <a:r>
              <a:rPr lang="zh-TW" altLang="zh-TW" sz="3000" dirty="0"/>
              <a:t>全球新型冠狀病毒</a:t>
            </a:r>
            <a:r>
              <a:rPr lang="en-US" altLang="zh-TW" sz="3000" dirty="0"/>
              <a:t>(COVID-19)</a:t>
            </a:r>
            <a:r>
              <a:rPr lang="zh-TW" altLang="zh-TW" sz="3000" dirty="0"/>
              <a:t>疫情</a:t>
            </a:r>
            <a:r>
              <a:rPr lang="zh-TW" altLang="zh-TW" sz="3000" dirty="0" smtClean="0"/>
              <a:t>下</a:t>
            </a:r>
            <a:r>
              <a:rPr lang="en-US" altLang="zh-TW" sz="3000" dirty="0" smtClean="0"/>
              <a:t>   </a:t>
            </a:r>
            <a:br>
              <a:rPr lang="en-US" altLang="zh-TW" sz="3000" dirty="0" smtClean="0"/>
            </a:br>
            <a:r>
              <a:rPr lang="en-US" altLang="zh-TW" sz="3000" dirty="0"/>
              <a:t> </a:t>
            </a:r>
            <a:r>
              <a:rPr lang="en-US" altLang="zh-TW" sz="3000" dirty="0" smtClean="0"/>
              <a:t>     </a:t>
            </a:r>
            <a:r>
              <a:rPr lang="zh-TW" altLang="zh-TW" sz="3000" dirty="0" smtClean="0"/>
              <a:t>處理</a:t>
            </a:r>
            <a:r>
              <a:rPr lang="zh-TW" altLang="zh-TW" sz="3000" dirty="0"/>
              <a:t>生死問題的困境與可行對策</a:t>
            </a:r>
          </a:p>
        </p:txBody>
      </p:sp>
      <p:sp>
        <p:nvSpPr>
          <p:cNvPr id="2" name="文字方塊 1"/>
          <p:cNvSpPr txBox="1"/>
          <p:nvPr/>
        </p:nvSpPr>
        <p:spPr>
          <a:xfrm>
            <a:off x="10179" y="1560513"/>
            <a:ext cx="9133821" cy="4750018"/>
          </a:xfrm>
          <a:prstGeom prst="rect">
            <a:avLst/>
          </a:prstGeom>
          <a:noFill/>
        </p:spPr>
        <p:txBody>
          <a:bodyPr wrap="square" rtlCol="0">
            <a:spAutoFit/>
          </a:bodyPr>
          <a:lstStyle/>
          <a:p>
            <a:pPr marL="457200" indent="-457200" algn="just">
              <a:spcBef>
                <a:spcPts val="100"/>
              </a:spcBef>
              <a:spcAft>
                <a:spcPts val="100"/>
              </a:spcAft>
              <a:buFont typeface="Wingdings" panose="05000000000000000000" pitchFamily="2" charset="2"/>
              <a:buChar char="Ø"/>
            </a:pPr>
            <a:r>
              <a:rPr lang="zh-TW" altLang="en-US" sz="2600" b="1" dirty="0" smtClean="0">
                <a:solidFill>
                  <a:srgbClr val="002060"/>
                </a:solidFill>
                <a:latin typeface="+mn-ea"/>
                <a:ea typeface="+mn-ea"/>
              </a:rPr>
              <a:t>本文作者</a:t>
            </a:r>
            <a:r>
              <a:rPr lang="zh-TW" altLang="zh-TW" sz="2600" b="1" dirty="0" smtClean="0">
                <a:solidFill>
                  <a:srgbClr val="002060"/>
                </a:solidFill>
                <a:latin typeface="+mn-ea"/>
                <a:ea typeface="+mn-ea"/>
              </a:rPr>
              <a:t>：</a:t>
            </a:r>
          </a:p>
          <a:p>
            <a:pPr marL="811213" indent="-457200" algn="just">
              <a:spcBef>
                <a:spcPts val="100"/>
              </a:spcBef>
              <a:spcAft>
                <a:spcPts val="100"/>
              </a:spcAft>
              <a:buFont typeface="Arial" panose="020B0604020202020204" pitchFamily="34" charset="0"/>
              <a:buChar char="•"/>
            </a:pPr>
            <a:r>
              <a:rPr lang="zh-TW" altLang="zh-TW" sz="2600" b="1" dirty="0">
                <a:solidFill>
                  <a:srgbClr val="7030A0"/>
                </a:solidFill>
                <a:latin typeface="+mn-ea"/>
                <a:ea typeface="+mn-ea"/>
              </a:rPr>
              <a:t>柯雨</a:t>
            </a:r>
            <a:r>
              <a:rPr lang="zh-TW" altLang="zh-TW" sz="2600" b="1" dirty="0" smtClean="0">
                <a:solidFill>
                  <a:srgbClr val="7030A0"/>
                </a:solidFill>
                <a:latin typeface="+mn-ea"/>
                <a:ea typeface="+mn-ea"/>
              </a:rPr>
              <a:t>瑞</a:t>
            </a:r>
            <a:r>
              <a:rPr lang="en-US" altLang="zh-TW" sz="2600" b="1" dirty="0" smtClean="0">
                <a:solidFill>
                  <a:srgbClr val="7030A0"/>
                </a:solidFill>
                <a:latin typeface="+mn-ea"/>
                <a:ea typeface="+mn-ea"/>
              </a:rPr>
              <a:t> </a:t>
            </a:r>
            <a:r>
              <a:rPr lang="zh-TW" altLang="zh-TW" sz="2600" b="1" dirty="0" smtClean="0">
                <a:solidFill>
                  <a:srgbClr val="7030A0"/>
                </a:solidFill>
                <a:latin typeface="+mn-ea"/>
                <a:ea typeface="+mn-ea"/>
              </a:rPr>
              <a:t>中央警察大學</a:t>
            </a:r>
            <a:r>
              <a:rPr lang="zh-TW" altLang="zh-TW" sz="2600" b="1" u="sng" dirty="0" smtClean="0">
                <a:solidFill>
                  <a:srgbClr val="7030A0"/>
                </a:solidFill>
                <a:latin typeface="+mn-ea"/>
                <a:ea typeface="+mn-ea"/>
              </a:rPr>
              <a:t>國境警察學系</a:t>
            </a:r>
            <a:r>
              <a:rPr lang="zh-TW" altLang="en-US" sz="2600" b="1" dirty="0" smtClean="0">
                <a:solidFill>
                  <a:srgbClr val="7030A0"/>
                </a:solidFill>
                <a:latin typeface="+mn-ea"/>
                <a:ea typeface="+mn-ea"/>
              </a:rPr>
              <a:t>教授</a:t>
            </a:r>
            <a:r>
              <a:rPr lang="en-US" altLang="zh-TW" sz="2600" b="1" dirty="0" smtClean="0">
                <a:solidFill>
                  <a:srgbClr val="7030A0"/>
                </a:solidFill>
                <a:latin typeface="+mn-ea"/>
                <a:ea typeface="+mn-ea"/>
              </a:rPr>
              <a:t>(</a:t>
            </a:r>
            <a:r>
              <a:rPr lang="zh-TW" altLang="en-US" sz="2600" b="1" dirty="0" smtClean="0">
                <a:solidFill>
                  <a:srgbClr val="7030A0"/>
                </a:solidFill>
                <a:latin typeface="+mn-ea"/>
                <a:ea typeface="+mn-ea"/>
              </a:rPr>
              <a:t>報告人</a:t>
            </a:r>
            <a:r>
              <a:rPr lang="en-US" altLang="zh-TW" sz="2600" b="1" dirty="0" smtClean="0">
                <a:solidFill>
                  <a:srgbClr val="7030A0"/>
                </a:solidFill>
                <a:latin typeface="+mn-ea"/>
                <a:ea typeface="+mn-ea"/>
              </a:rPr>
              <a:t>)</a:t>
            </a:r>
            <a:r>
              <a:rPr lang="zh-TW" altLang="en-US" sz="2600" b="1" dirty="0" smtClean="0">
                <a:solidFill>
                  <a:srgbClr val="7030A0"/>
                </a:solidFill>
                <a:latin typeface="+mn-ea"/>
                <a:ea typeface="+mn-ea"/>
              </a:rPr>
              <a:t>。</a:t>
            </a:r>
            <a:endParaRPr lang="en-US" altLang="zh-TW" sz="2600" b="1" dirty="0" smtClean="0">
              <a:solidFill>
                <a:srgbClr val="7030A0"/>
              </a:solidFill>
              <a:latin typeface="+mn-ea"/>
              <a:ea typeface="+mn-ea"/>
            </a:endParaRPr>
          </a:p>
          <a:p>
            <a:pPr marL="811213" indent="-457200" algn="just">
              <a:spcBef>
                <a:spcPts val="100"/>
              </a:spcBef>
              <a:spcAft>
                <a:spcPts val="100"/>
              </a:spcAft>
              <a:buFont typeface="Arial" panose="020B0604020202020204" pitchFamily="34" charset="0"/>
              <a:buChar char="•"/>
            </a:pPr>
            <a:r>
              <a:rPr lang="zh-TW" altLang="en-US" sz="2600" b="1" dirty="0">
                <a:solidFill>
                  <a:srgbClr val="7030A0"/>
                </a:solidFill>
                <a:latin typeface="標楷體" panose="03000509000000000000" pitchFamily="65" charset="-120"/>
                <a:ea typeface="標楷體" panose="03000509000000000000" pitchFamily="65" charset="-120"/>
              </a:rPr>
              <a:t>曾麗文 </a:t>
            </a:r>
            <a:r>
              <a:rPr lang="zh-TW" altLang="zh-TW" sz="2600" b="1" dirty="0">
                <a:solidFill>
                  <a:srgbClr val="7030A0"/>
                </a:solidFill>
                <a:latin typeface="標楷體" panose="03000509000000000000" pitchFamily="65" charset="-120"/>
                <a:ea typeface="標楷體" panose="03000509000000000000" pitchFamily="65" charset="-120"/>
              </a:rPr>
              <a:t>中央警察大學</a:t>
            </a:r>
            <a:r>
              <a:rPr lang="zh-TW" altLang="en-US" sz="2600" b="1" u="sng" dirty="0">
                <a:solidFill>
                  <a:srgbClr val="7030A0"/>
                </a:solidFill>
                <a:latin typeface="標楷體" panose="03000509000000000000" pitchFamily="65" charset="-120"/>
                <a:ea typeface="標楷體" panose="03000509000000000000" pitchFamily="65" charset="-120"/>
              </a:rPr>
              <a:t>犯罪防治學系</a:t>
            </a:r>
            <a:r>
              <a:rPr lang="zh-TW" altLang="en-US" sz="2600" b="1" dirty="0">
                <a:solidFill>
                  <a:srgbClr val="7030A0"/>
                </a:solidFill>
                <a:latin typeface="標楷體" panose="03000509000000000000" pitchFamily="65" charset="-120"/>
                <a:ea typeface="標楷體" panose="03000509000000000000" pitchFamily="65" charset="-120"/>
              </a:rPr>
              <a:t>博士</a:t>
            </a:r>
            <a:r>
              <a:rPr lang="zh-TW" altLang="en-US" sz="2600" b="1" dirty="0">
                <a:solidFill>
                  <a:srgbClr val="7030A0"/>
                </a:solidFill>
                <a:latin typeface="+mn-ea"/>
                <a:ea typeface="+mn-ea"/>
              </a:rPr>
              <a:t>生</a:t>
            </a:r>
            <a:r>
              <a:rPr lang="en-US" altLang="zh-TW" sz="2600" b="1" dirty="0">
                <a:solidFill>
                  <a:srgbClr val="7030A0"/>
                </a:solidFill>
                <a:latin typeface="+mn-ea"/>
                <a:ea typeface="+mn-ea"/>
              </a:rPr>
              <a:t>(</a:t>
            </a:r>
            <a:r>
              <a:rPr lang="zh-TW" altLang="en-US" sz="2600" b="1" dirty="0">
                <a:solidFill>
                  <a:srgbClr val="7030A0"/>
                </a:solidFill>
                <a:latin typeface="+mn-ea"/>
                <a:ea typeface="+mn-ea"/>
              </a:rPr>
              <a:t>報告人</a:t>
            </a:r>
            <a:r>
              <a:rPr lang="en-US" altLang="zh-TW" sz="2600" b="1" dirty="0">
                <a:solidFill>
                  <a:srgbClr val="7030A0"/>
                </a:solidFill>
                <a:latin typeface="+mn-ea"/>
                <a:ea typeface="+mn-ea"/>
              </a:rPr>
              <a:t>) </a:t>
            </a:r>
            <a:r>
              <a:rPr lang="zh-TW" altLang="en-US" sz="2600" b="1" dirty="0">
                <a:solidFill>
                  <a:srgbClr val="7030A0"/>
                </a:solidFill>
                <a:latin typeface="+mn-ea"/>
                <a:ea typeface="+mn-ea"/>
              </a:rPr>
              <a:t>。</a:t>
            </a:r>
            <a:endParaRPr lang="en-US" altLang="zh-TW" sz="2600" b="1" dirty="0">
              <a:solidFill>
                <a:srgbClr val="7030A0"/>
              </a:solidFill>
              <a:latin typeface="+mn-ea"/>
              <a:ea typeface="+mn-ea"/>
            </a:endParaRPr>
          </a:p>
          <a:p>
            <a:pPr marL="811213" indent="-457200" algn="just">
              <a:spcBef>
                <a:spcPts val="100"/>
              </a:spcBef>
              <a:spcAft>
                <a:spcPts val="100"/>
              </a:spcAft>
              <a:buFont typeface="Arial" panose="020B0604020202020204" pitchFamily="34" charset="0"/>
              <a:buChar char="•"/>
            </a:pPr>
            <a:r>
              <a:rPr lang="zh-TW" altLang="zh-TW" sz="2600" b="1" dirty="0" smtClean="0">
                <a:solidFill>
                  <a:srgbClr val="002060"/>
                </a:solidFill>
                <a:latin typeface="+mn-ea"/>
                <a:ea typeface="+mn-ea"/>
              </a:rPr>
              <a:t>張育芝</a:t>
            </a:r>
            <a:r>
              <a:rPr lang="en-US" altLang="zh-TW" sz="2600" b="1" dirty="0" smtClean="0">
                <a:solidFill>
                  <a:srgbClr val="002060"/>
                </a:solidFill>
                <a:latin typeface="+mn-ea"/>
                <a:ea typeface="+mn-ea"/>
              </a:rPr>
              <a:t> </a:t>
            </a:r>
            <a:r>
              <a:rPr lang="zh-TW" altLang="zh-TW" sz="2600" b="1" dirty="0" smtClean="0">
                <a:solidFill>
                  <a:srgbClr val="002060"/>
                </a:solidFill>
                <a:latin typeface="+mn-ea"/>
                <a:ea typeface="+mn-ea"/>
              </a:rPr>
              <a:t>中央</a:t>
            </a:r>
            <a:r>
              <a:rPr lang="zh-TW" altLang="zh-TW" sz="2600" b="1" dirty="0">
                <a:solidFill>
                  <a:srgbClr val="002060"/>
                </a:solidFill>
                <a:latin typeface="+mn-ea"/>
                <a:ea typeface="+mn-ea"/>
              </a:rPr>
              <a:t>警察大學</a:t>
            </a:r>
            <a:r>
              <a:rPr lang="zh-TW" altLang="zh-TW" sz="2600" b="1" u="sng" dirty="0">
                <a:solidFill>
                  <a:srgbClr val="002060"/>
                </a:solidFill>
                <a:latin typeface="+mn-ea"/>
                <a:ea typeface="+mn-ea"/>
              </a:rPr>
              <a:t>國境警察研究所</a:t>
            </a:r>
            <a:r>
              <a:rPr lang="zh-TW" altLang="zh-TW" sz="2600" b="1" dirty="0">
                <a:solidFill>
                  <a:srgbClr val="002060"/>
                </a:solidFill>
                <a:latin typeface="+mn-ea"/>
                <a:ea typeface="+mn-ea"/>
              </a:rPr>
              <a:t>法學</a:t>
            </a:r>
            <a:r>
              <a:rPr lang="zh-TW" altLang="zh-TW" sz="2600" b="1" dirty="0" smtClean="0">
                <a:solidFill>
                  <a:srgbClr val="002060"/>
                </a:solidFill>
                <a:latin typeface="+mn-ea"/>
                <a:ea typeface="+mn-ea"/>
              </a:rPr>
              <a:t>碩士。</a:t>
            </a:r>
            <a:endParaRPr lang="en-US" altLang="zh-TW" sz="2600" b="1" dirty="0">
              <a:solidFill>
                <a:srgbClr val="002060"/>
              </a:solidFill>
              <a:latin typeface="+mn-ea"/>
              <a:ea typeface="+mn-ea"/>
            </a:endParaRPr>
          </a:p>
          <a:p>
            <a:pPr marL="811213" indent="-457200" algn="just">
              <a:spcBef>
                <a:spcPts val="100"/>
              </a:spcBef>
              <a:spcAft>
                <a:spcPts val="100"/>
              </a:spcAft>
              <a:buFont typeface="Arial" panose="020B0604020202020204" pitchFamily="34" charset="0"/>
              <a:buChar char="•"/>
            </a:pPr>
            <a:r>
              <a:rPr lang="zh-TW" altLang="zh-TW" sz="2600" b="1" dirty="0" smtClean="0">
                <a:solidFill>
                  <a:srgbClr val="002060"/>
                </a:solidFill>
                <a:latin typeface="+mn-ea"/>
                <a:ea typeface="+mn-ea"/>
              </a:rPr>
              <a:t>呂美嫻</a:t>
            </a:r>
            <a:r>
              <a:rPr lang="en-US" altLang="zh-TW" sz="2600" b="1" dirty="0" smtClean="0">
                <a:solidFill>
                  <a:srgbClr val="002060"/>
                </a:solidFill>
                <a:latin typeface="+mn-ea"/>
                <a:ea typeface="+mn-ea"/>
              </a:rPr>
              <a:t> </a:t>
            </a:r>
            <a:r>
              <a:rPr lang="zh-TW" altLang="zh-TW" sz="2600" b="1" dirty="0" smtClean="0">
                <a:solidFill>
                  <a:srgbClr val="002060"/>
                </a:solidFill>
                <a:latin typeface="+mn-ea"/>
                <a:ea typeface="+mn-ea"/>
              </a:rPr>
              <a:t>中央</a:t>
            </a:r>
            <a:r>
              <a:rPr lang="zh-TW" altLang="zh-TW" sz="2600" b="1" dirty="0">
                <a:solidFill>
                  <a:srgbClr val="002060"/>
                </a:solidFill>
                <a:latin typeface="+mn-ea"/>
                <a:ea typeface="+mn-ea"/>
              </a:rPr>
              <a:t>警察大學</a:t>
            </a:r>
            <a:r>
              <a:rPr lang="zh-TW" altLang="zh-TW" sz="2600" b="1" u="sng" dirty="0">
                <a:solidFill>
                  <a:srgbClr val="002060"/>
                </a:solidFill>
                <a:latin typeface="+mn-ea"/>
                <a:ea typeface="+mn-ea"/>
              </a:rPr>
              <a:t>警察政策研究所</a:t>
            </a:r>
            <a:r>
              <a:rPr lang="zh-TW" altLang="zh-TW" sz="2600" b="1" dirty="0">
                <a:solidFill>
                  <a:srgbClr val="002060"/>
                </a:solidFill>
                <a:latin typeface="+mn-ea"/>
                <a:ea typeface="+mn-ea"/>
              </a:rPr>
              <a:t>法學</a:t>
            </a:r>
            <a:r>
              <a:rPr lang="zh-TW" altLang="zh-TW" sz="2600" b="1" dirty="0" smtClean="0">
                <a:solidFill>
                  <a:srgbClr val="002060"/>
                </a:solidFill>
                <a:latin typeface="+mn-ea"/>
                <a:ea typeface="+mn-ea"/>
              </a:rPr>
              <a:t>博士。</a:t>
            </a:r>
            <a:endParaRPr lang="en-US" altLang="zh-TW" sz="2600" b="1" dirty="0" smtClean="0">
              <a:solidFill>
                <a:srgbClr val="002060"/>
              </a:solidFill>
              <a:latin typeface="+mn-ea"/>
              <a:ea typeface="+mn-ea"/>
            </a:endParaRPr>
          </a:p>
          <a:p>
            <a:pPr marL="811213" indent="-457200" algn="just">
              <a:spcBef>
                <a:spcPts val="100"/>
              </a:spcBef>
              <a:spcAft>
                <a:spcPts val="100"/>
              </a:spcAft>
              <a:buFont typeface="Arial" panose="020B0604020202020204" pitchFamily="34" charset="0"/>
              <a:buChar char="•"/>
            </a:pPr>
            <a:r>
              <a:rPr lang="zh-TW" altLang="zh-TW" sz="2600" b="1" dirty="0" smtClean="0">
                <a:solidFill>
                  <a:srgbClr val="002060"/>
                </a:solidFill>
                <a:latin typeface="+mn-ea"/>
                <a:ea typeface="+mn-ea"/>
              </a:rPr>
              <a:t>孟顯珍</a:t>
            </a:r>
            <a:r>
              <a:rPr lang="en-US" altLang="zh-TW" sz="2600" b="1" dirty="0" smtClean="0">
                <a:solidFill>
                  <a:srgbClr val="002060"/>
                </a:solidFill>
                <a:latin typeface="+mn-ea"/>
                <a:ea typeface="+mn-ea"/>
              </a:rPr>
              <a:t> </a:t>
            </a:r>
            <a:r>
              <a:rPr lang="zh-TW" altLang="zh-TW" sz="2600" b="1" dirty="0">
                <a:solidFill>
                  <a:srgbClr val="002060"/>
                </a:solidFill>
                <a:latin typeface="+mn-ea"/>
                <a:ea typeface="+mn-ea"/>
              </a:rPr>
              <a:t>現為台北榮民總醫院專科醫師。</a:t>
            </a:r>
          </a:p>
          <a:p>
            <a:pPr marL="457200" indent="-457200" algn="just">
              <a:spcBef>
                <a:spcPts val="100"/>
              </a:spcBef>
              <a:spcAft>
                <a:spcPts val="100"/>
              </a:spcAft>
              <a:buFont typeface="Wingdings" panose="05000000000000000000" pitchFamily="2" charset="2"/>
              <a:buChar char="Ø"/>
            </a:pPr>
            <a:r>
              <a:rPr lang="zh-TW" altLang="zh-TW" sz="2600" b="1" dirty="0" smtClean="0">
                <a:solidFill>
                  <a:srgbClr val="002060"/>
                </a:solidFill>
                <a:latin typeface="+mn-ea"/>
                <a:ea typeface="+mn-ea"/>
              </a:rPr>
              <a:t>研習</a:t>
            </a:r>
            <a:r>
              <a:rPr lang="zh-TW" altLang="zh-TW" sz="2600" b="1" dirty="0">
                <a:solidFill>
                  <a:srgbClr val="002060"/>
                </a:solidFill>
                <a:latin typeface="+mn-ea"/>
                <a:ea typeface="+mn-ea"/>
              </a:rPr>
              <a:t>名稱</a:t>
            </a:r>
            <a:r>
              <a:rPr lang="zh-TW" altLang="zh-TW" sz="2600" b="1" dirty="0" smtClean="0">
                <a:solidFill>
                  <a:srgbClr val="002060"/>
                </a:solidFill>
                <a:latin typeface="+mn-ea"/>
                <a:ea typeface="+mn-ea"/>
              </a:rPr>
              <a:t>：</a:t>
            </a:r>
            <a:r>
              <a:rPr lang="zh-TW" altLang="en-US" sz="2600" b="1" dirty="0" smtClean="0">
                <a:solidFill>
                  <a:srgbClr val="002060"/>
                </a:solidFill>
                <a:latin typeface="+mn-ea"/>
                <a:ea typeface="+mn-ea"/>
              </a:rPr>
              <a:t>第十七</a:t>
            </a:r>
            <a:r>
              <a:rPr lang="zh-TW" altLang="en-US" sz="2600" b="1" dirty="0">
                <a:solidFill>
                  <a:srgbClr val="002060"/>
                </a:solidFill>
                <a:latin typeface="+mn-ea"/>
                <a:ea typeface="+mn-ea"/>
              </a:rPr>
              <a:t>屆現代生死學理論建構學術研討會</a:t>
            </a:r>
            <a:endParaRPr lang="en-US" altLang="zh-TW" sz="2600" b="1" dirty="0">
              <a:solidFill>
                <a:srgbClr val="002060"/>
              </a:solidFill>
              <a:latin typeface="+mn-ea"/>
              <a:ea typeface="+mn-ea"/>
            </a:endParaRPr>
          </a:p>
          <a:p>
            <a:pPr marL="457200" indent="-457200" algn="just">
              <a:spcBef>
                <a:spcPts val="100"/>
              </a:spcBef>
              <a:spcAft>
                <a:spcPts val="100"/>
              </a:spcAft>
              <a:buFont typeface="Wingdings" panose="05000000000000000000" pitchFamily="2" charset="2"/>
              <a:buChar char="Ø"/>
            </a:pPr>
            <a:r>
              <a:rPr lang="zh-TW" altLang="en-US" sz="2600" b="1" dirty="0" smtClean="0">
                <a:solidFill>
                  <a:srgbClr val="002060"/>
                </a:solidFill>
                <a:latin typeface="+mn-ea"/>
                <a:ea typeface="+mn-ea"/>
              </a:rPr>
              <a:t>報告</a:t>
            </a:r>
            <a:r>
              <a:rPr lang="zh-TW" altLang="zh-TW" sz="2600" b="1" dirty="0" smtClean="0">
                <a:solidFill>
                  <a:srgbClr val="002060"/>
                </a:solidFill>
                <a:latin typeface="+mn-ea"/>
                <a:ea typeface="+mn-ea"/>
              </a:rPr>
              <a:t>時間：</a:t>
            </a:r>
            <a:r>
              <a:rPr lang="en-US" altLang="zh-TW" sz="2600" b="1" dirty="0" smtClean="0">
                <a:solidFill>
                  <a:srgbClr val="002060"/>
                </a:solidFill>
                <a:latin typeface="+mn-ea"/>
                <a:ea typeface="+mn-ea"/>
              </a:rPr>
              <a:t>109</a:t>
            </a:r>
            <a:r>
              <a:rPr lang="zh-TW" altLang="zh-TW" sz="2600" b="1" dirty="0" smtClean="0">
                <a:solidFill>
                  <a:srgbClr val="002060"/>
                </a:solidFill>
                <a:latin typeface="+mn-ea"/>
                <a:ea typeface="+mn-ea"/>
              </a:rPr>
              <a:t>年</a:t>
            </a:r>
            <a:r>
              <a:rPr lang="en-US" altLang="zh-TW" sz="2600" b="1" dirty="0" smtClean="0">
                <a:solidFill>
                  <a:srgbClr val="002060"/>
                </a:solidFill>
                <a:latin typeface="+mn-ea"/>
                <a:ea typeface="+mn-ea"/>
              </a:rPr>
              <a:t>12</a:t>
            </a:r>
            <a:r>
              <a:rPr lang="zh-TW" altLang="zh-TW" sz="2600" b="1" dirty="0" smtClean="0">
                <a:solidFill>
                  <a:srgbClr val="002060"/>
                </a:solidFill>
                <a:latin typeface="+mn-ea"/>
                <a:ea typeface="+mn-ea"/>
              </a:rPr>
              <a:t>月</a:t>
            </a:r>
            <a:r>
              <a:rPr lang="en-US" altLang="zh-TW" sz="2600" b="1" dirty="0" smtClean="0">
                <a:solidFill>
                  <a:srgbClr val="002060"/>
                </a:solidFill>
                <a:latin typeface="+mn-ea"/>
                <a:ea typeface="+mn-ea"/>
              </a:rPr>
              <a:t>5</a:t>
            </a:r>
            <a:r>
              <a:rPr lang="zh-TW" altLang="zh-TW" sz="2600" b="1" dirty="0" smtClean="0">
                <a:solidFill>
                  <a:srgbClr val="002060"/>
                </a:solidFill>
                <a:latin typeface="+mn-ea"/>
                <a:ea typeface="+mn-ea"/>
              </a:rPr>
              <a:t>日</a:t>
            </a:r>
            <a:r>
              <a:rPr lang="en-US" altLang="zh-TW" sz="2600" b="1" dirty="0" smtClean="0">
                <a:solidFill>
                  <a:srgbClr val="002060"/>
                </a:solidFill>
                <a:latin typeface="+mn-ea"/>
                <a:ea typeface="+mn-ea"/>
              </a:rPr>
              <a:t>(</a:t>
            </a:r>
            <a:r>
              <a:rPr lang="zh-TW" altLang="en-US" sz="2600" b="1" dirty="0" smtClean="0">
                <a:solidFill>
                  <a:srgbClr val="002060"/>
                </a:solidFill>
                <a:latin typeface="+mn-ea"/>
                <a:ea typeface="+mn-ea"/>
              </a:rPr>
              <a:t>六</a:t>
            </a:r>
            <a:r>
              <a:rPr lang="en-US" altLang="zh-TW" sz="2600" b="1" dirty="0" smtClean="0">
                <a:solidFill>
                  <a:srgbClr val="002060"/>
                </a:solidFill>
                <a:latin typeface="+mn-ea"/>
                <a:ea typeface="+mn-ea"/>
              </a:rPr>
              <a:t>) 0900:20-18:15</a:t>
            </a:r>
          </a:p>
          <a:p>
            <a:pPr marL="457200" indent="-457200" algn="just">
              <a:spcBef>
                <a:spcPts val="100"/>
              </a:spcBef>
              <a:spcAft>
                <a:spcPts val="100"/>
              </a:spcAft>
              <a:buFont typeface="Wingdings" panose="05000000000000000000" pitchFamily="2" charset="2"/>
              <a:buChar char="Ø"/>
            </a:pPr>
            <a:r>
              <a:rPr lang="zh-TW" altLang="zh-TW" sz="2600" b="1" dirty="0">
                <a:solidFill>
                  <a:srgbClr val="002060"/>
                </a:solidFill>
                <a:latin typeface="+mn-ea"/>
                <a:ea typeface="+mn-ea"/>
              </a:rPr>
              <a:t>主辦單位</a:t>
            </a:r>
            <a:r>
              <a:rPr lang="zh-TW" altLang="zh-TW" sz="2600" b="1" dirty="0" smtClean="0">
                <a:solidFill>
                  <a:srgbClr val="002060"/>
                </a:solidFill>
                <a:latin typeface="+mn-ea"/>
                <a:ea typeface="+mn-ea"/>
              </a:rPr>
              <a:t>：</a:t>
            </a:r>
            <a:r>
              <a:rPr lang="zh-TW" altLang="en-US" sz="2600" b="1" dirty="0">
                <a:solidFill>
                  <a:srgbClr val="002060"/>
                </a:solidFill>
                <a:latin typeface="+mn-ea"/>
                <a:ea typeface="+mn-ea"/>
              </a:rPr>
              <a:t>南華大學生死學系</a:t>
            </a:r>
            <a:endParaRPr lang="en-US" altLang="zh-TW" sz="2600" b="1" dirty="0">
              <a:solidFill>
                <a:srgbClr val="002060"/>
              </a:solidFill>
              <a:latin typeface="+mn-ea"/>
              <a:ea typeface="+mn-ea"/>
            </a:endParaRPr>
          </a:p>
          <a:p>
            <a:pPr marL="457200" indent="-457200" algn="just">
              <a:spcBef>
                <a:spcPts val="100"/>
              </a:spcBef>
              <a:spcAft>
                <a:spcPts val="100"/>
              </a:spcAft>
              <a:buFont typeface="Wingdings" panose="05000000000000000000" pitchFamily="2" charset="2"/>
              <a:buChar char="Ø"/>
            </a:pPr>
            <a:r>
              <a:rPr lang="zh-TW" altLang="zh-TW" sz="2600" b="1" dirty="0" smtClean="0">
                <a:solidFill>
                  <a:srgbClr val="002060"/>
                </a:solidFill>
                <a:latin typeface="+mn-ea"/>
                <a:ea typeface="+mn-ea"/>
              </a:rPr>
              <a:t>地點：</a:t>
            </a:r>
            <a:r>
              <a:rPr lang="zh-TW" altLang="en-US" sz="2600" b="1" dirty="0">
                <a:solidFill>
                  <a:srgbClr val="002060"/>
                </a:solidFill>
                <a:latin typeface="+mn-ea"/>
                <a:ea typeface="+mn-ea"/>
              </a:rPr>
              <a:t>嘉義縣大林鎮南華路一段</a:t>
            </a:r>
            <a:r>
              <a:rPr lang="en-US" altLang="zh-TW" sz="2600" b="1" dirty="0">
                <a:solidFill>
                  <a:srgbClr val="002060"/>
                </a:solidFill>
                <a:latin typeface="+mn-ea"/>
                <a:ea typeface="+mn-ea"/>
              </a:rPr>
              <a:t>55</a:t>
            </a:r>
            <a:r>
              <a:rPr lang="zh-TW" altLang="en-US" sz="2600" b="1" dirty="0" smtClean="0">
                <a:solidFill>
                  <a:srgbClr val="002060"/>
                </a:solidFill>
                <a:latin typeface="+mn-ea"/>
                <a:ea typeface="+mn-ea"/>
              </a:rPr>
              <a:t>號</a:t>
            </a:r>
            <a:endParaRPr lang="en-US" altLang="zh-TW" sz="2600" b="1" dirty="0" smtClean="0">
              <a:solidFill>
                <a:srgbClr val="002060"/>
              </a:solidFill>
              <a:latin typeface="+mn-ea"/>
              <a:ea typeface="+mn-ea"/>
            </a:endParaRPr>
          </a:p>
          <a:p>
            <a:pPr algn="just">
              <a:spcBef>
                <a:spcPts val="100"/>
              </a:spcBef>
              <a:spcAft>
                <a:spcPts val="100"/>
              </a:spcAft>
            </a:pPr>
            <a:r>
              <a:rPr lang="en-US" altLang="zh-TW" sz="2600" b="1" dirty="0">
                <a:solidFill>
                  <a:srgbClr val="002060"/>
                </a:solidFill>
                <a:latin typeface="+mn-ea"/>
                <a:ea typeface="+mn-ea"/>
              </a:rPr>
              <a:t> </a:t>
            </a:r>
            <a:r>
              <a:rPr lang="en-US" altLang="zh-TW" sz="2600" b="1" dirty="0" smtClean="0">
                <a:solidFill>
                  <a:srgbClr val="002060"/>
                </a:solidFill>
                <a:latin typeface="+mn-ea"/>
                <a:ea typeface="+mn-ea"/>
              </a:rPr>
              <a:t>         (</a:t>
            </a:r>
            <a:r>
              <a:rPr lang="zh-TW" altLang="en-US" sz="2600" b="1" dirty="0">
                <a:solidFill>
                  <a:srgbClr val="002060"/>
                </a:solidFill>
                <a:latin typeface="+mn-ea"/>
                <a:ea typeface="+mn-ea"/>
              </a:rPr>
              <a:t>南華大學</a:t>
            </a:r>
            <a:r>
              <a:rPr lang="zh-TW" altLang="en-US" sz="2600" b="1" dirty="0" smtClean="0">
                <a:solidFill>
                  <a:srgbClr val="002060"/>
                </a:solidFill>
                <a:latin typeface="+mn-ea"/>
                <a:ea typeface="+mn-ea"/>
              </a:rPr>
              <a:t>雲</a:t>
            </a:r>
            <a:r>
              <a:rPr lang="zh-TW" altLang="en-US" sz="2600" b="1" dirty="0">
                <a:solidFill>
                  <a:srgbClr val="002060"/>
                </a:solidFill>
                <a:latin typeface="+mn-ea"/>
                <a:ea typeface="+mn-ea"/>
              </a:rPr>
              <a:t>水居</a:t>
            </a:r>
            <a:r>
              <a:rPr lang="zh-TW" altLang="zh-TW" sz="2600" b="1" dirty="0">
                <a:solidFill>
                  <a:srgbClr val="002060"/>
                </a:solidFill>
                <a:latin typeface="+mn-ea"/>
                <a:ea typeface="+mn-ea"/>
              </a:rPr>
              <a:t>國際</a:t>
            </a:r>
            <a:r>
              <a:rPr lang="zh-TW" altLang="zh-TW" sz="2600" b="1" dirty="0" smtClean="0">
                <a:solidFill>
                  <a:srgbClr val="002060"/>
                </a:solidFill>
                <a:latin typeface="+mn-ea"/>
                <a:ea typeface="+mn-ea"/>
              </a:rPr>
              <a:t>會議廳</a:t>
            </a:r>
            <a:r>
              <a:rPr lang="en-US" altLang="zh-TW" sz="2600" b="1" dirty="0" smtClean="0">
                <a:solidFill>
                  <a:srgbClr val="002060"/>
                </a:solidFill>
                <a:latin typeface="+mn-ea"/>
                <a:ea typeface="+mn-ea"/>
              </a:rPr>
              <a:t>)</a:t>
            </a:r>
            <a:endParaRPr lang="en-US" altLang="zh-TW" sz="2600" b="1" dirty="0">
              <a:solidFill>
                <a:srgbClr val="002060"/>
              </a:solidFill>
              <a:latin typeface="+mn-ea"/>
              <a:ea typeface="+mn-ea"/>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5157192"/>
            <a:ext cx="1625443" cy="1340768"/>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32112" y="746524"/>
            <a:ext cx="7843101" cy="936104"/>
          </a:xfrm>
        </p:spPr>
        <p:txBody>
          <a:bodyPr/>
          <a:lstStyle/>
          <a:p>
            <a:r>
              <a:rPr lang="zh-TW" altLang="zh-TW" sz="3200" dirty="0"/>
              <a:t>貳、世界衛生組織（</a:t>
            </a:r>
            <a:r>
              <a:rPr lang="en-US" altLang="zh-TW" sz="3200" dirty="0"/>
              <a:t>WHO</a:t>
            </a:r>
            <a:r>
              <a:rPr lang="zh-TW" altLang="zh-TW" sz="3200" dirty="0"/>
              <a:t>）因應新型冠狀</a:t>
            </a:r>
            <a:r>
              <a:rPr lang="zh-TW" altLang="zh-TW" sz="3200" dirty="0" smtClean="0"/>
              <a:t>肺</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炎</a:t>
            </a:r>
            <a:r>
              <a:rPr lang="en-US" altLang="zh-TW" sz="3200" dirty="0" smtClean="0"/>
              <a:t>(</a:t>
            </a:r>
            <a:r>
              <a:rPr lang="en-US" altLang="zh-TW" sz="3200" dirty="0"/>
              <a:t>COVID-19)</a:t>
            </a:r>
            <a:r>
              <a:rPr lang="zh-TW" altLang="zh-TW" sz="3200" dirty="0"/>
              <a:t>疫情的對策與作為</a:t>
            </a:r>
            <a:r>
              <a:rPr lang="en-US" altLang="zh-TW" sz="3200" dirty="0"/>
              <a:t> </a:t>
            </a:r>
            <a:r>
              <a:rPr lang="en-US" altLang="zh-TW" sz="3200" dirty="0" smtClean="0"/>
              <a:t>-1 </a:t>
            </a:r>
            <a:r>
              <a:rPr lang="zh-TW" altLang="zh-TW" sz="4800" dirty="0"/>
              <a:t/>
            </a:r>
            <a:br>
              <a:rPr lang="zh-TW" altLang="zh-TW" sz="4800" dirty="0"/>
            </a:br>
            <a:endParaRPr lang="zh-TW" altLang="zh-TW" sz="4800" dirty="0"/>
          </a:p>
        </p:txBody>
      </p:sp>
      <p:sp>
        <p:nvSpPr>
          <p:cNvPr id="5" name="文字方塊 4"/>
          <p:cNvSpPr txBox="1"/>
          <p:nvPr/>
        </p:nvSpPr>
        <p:spPr>
          <a:xfrm>
            <a:off x="1" y="1682628"/>
            <a:ext cx="8964488" cy="4862870"/>
          </a:xfrm>
          <a:prstGeom prst="rect">
            <a:avLst/>
          </a:prstGeom>
          <a:noFill/>
        </p:spPr>
        <p:txBody>
          <a:bodyPr wrap="square" rtlCol="0">
            <a:spAutoFit/>
          </a:bodyPr>
          <a:lstStyle/>
          <a:p>
            <a:pPr marL="342900" indent="-342900">
              <a:buFont typeface="Wingdings" panose="05000000000000000000" pitchFamily="2" charset="2"/>
              <a:buChar char="Ø"/>
            </a:pPr>
            <a:r>
              <a:rPr lang="en-US" altLang="zh-TW"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en-US"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13</a:t>
            </a:r>
            <a:r>
              <a:rPr lang="zh-TW" altLang="en-US"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zh-TW"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至</a:t>
            </a:r>
            <a:r>
              <a:rPr lang="en-US" altLang="zh-TW" sz="2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a:t>
            </a:r>
            <a:r>
              <a:rPr lang="zh-TW" altLang="zh-TW" sz="2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a:t>
            </a:r>
            <a:r>
              <a:rPr lang="zh-TW" altLang="zh-TW" sz="2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日重點</a:t>
            </a:r>
            <a:r>
              <a:rPr lang="zh-TW" altLang="zh-TW"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資料臚</a:t>
            </a:r>
            <a:r>
              <a:rPr lang="zh-TW" altLang="zh-TW" sz="2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列如下</a:t>
            </a:r>
            <a:r>
              <a:rPr lang="zh-TW" altLang="zh-TW"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2200"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a:buFont typeface="+mj-lt"/>
              <a:buAutoNum type="arabicPeriod"/>
            </a:pP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13</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dirty="0">
                <a:solidFill>
                  <a:schemeClr val="bg1"/>
                </a:solidFill>
                <a:latin typeface="標楷體" panose="03000509000000000000" pitchFamily="65" charset="-120"/>
                <a:ea typeface="標楷體" panose="03000509000000000000" pitchFamily="65" charset="-120"/>
              </a:rPr>
              <a:t>1</a:t>
            </a:r>
            <a:r>
              <a:rPr lang="zh-TW" altLang="zh-TW" dirty="0">
                <a:solidFill>
                  <a:schemeClr val="bg1"/>
                </a:solidFill>
                <a:latin typeface="標楷體" panose="03000509000000000000" pitchFamily="65" charset="-120"/>
                <a:ea typeface="標楷體" panose="03000509000000000000" pitchFamily="65" charset="-120"/>
              </a:rPr>
              <a:t>名來自</a:t>
            </a:r>
            <a:r>
              <a:rPr lang="zh-TW" altLang="zh-TW" u="sng" dirty="0">
                <a:solidFill>
                  <a:schemeClr val="bg1"/>
                </a:solidFill>
                <a:latin typeface="標楷體" panose="03000509000000000000" pitchFamily="65" charset="-120"/>
                <a:ea typeface="標楷體" panose="03000509000000000000" pitchFamily="65" charset="-120"/>
              </a:rPr>
              <a:t>中國武漢</a:t>
            </a:r>
            <a:r>
              <a:rPr lang="zh-TW" altLang="zh-TW" dirty="0">
                <a:solidFill>
                  <a:schemeClr val="bg1"/>
                </a:solidFill>
                <a:latin typeface="標楷體" panose="03000509000000000000" pitchFamily="65" charset="-120"/>
                <a:ea typeface="標楷體" panose="03000509000000000000" pitchFamily="65" charset="-120"/>
              </a:rPr>
              <a:t>年約六旬遊客，約於</a:t>
            </a:r>
            <a:r>
              <a:rPr lang="en-US" altLang="zh-TW" dirty="0">
                <a:solidFill>
                  <a:schemeClr val="bg1"/>
                </a:solidFill>
                <a:latin typeface="標楷體" panose="03000509000000000000" pitchFamily="65" charset="-120"/>
                <a:ea typeface="標楷體" panose="03000509000000000000" pitchFamily="65" charset="-120"/>
              </a:rPr>
              <a:t>2020</a:t>
            </a:r>
            <a:r>
              <a:rPr lang="zh-TW" altLang="zh-TW" dirty="0">
                <a:solidFill>
                  <a:schemeClr val="bg1"/>
                </a:solidFill>
                <a:latin typeface="標楷體" panose="03000509000000000000" pitchFamily="65" charset="-120"/>
                <a:ea typeface="標楷體" panose="03000509000000000000" pitchFamily="65" charset="-120"/>
              </a:rPr>
              <a:t>年</a:t>
            </a:r>
            <a:r>
              <a:rPr lang="en-US" altLang="zh-TW" dirty="0">
                <a:solidFill>
                  <a:schemeClr val="bg1"/>
                </a:solidFill>
                <a:latin typeface="標楷體" panose="03000509000000000000" pitchFamily="65" charset="-120"/>
                <a:ea typeface="標楷體" panose="03000509000000000000" pitchFamily="65" charset="-120"/>
              </a:rPr>
              <a:t>1</a:t>
            </a:r>
            <a:r>
              <a:rPr lang="zh-TW" altLang="zh-TW" dirty="0">
                <a:solidFill>
                  <a:schemeClr val="bg1"/>
                </a:solidFill>
                <a:latin typeface="標楷體" panose="03000509000000000000" pitchFamily="65" charset="-120"/>
                <a:ea typeface="標楷體" panose="03000509000000000000" pitchFamily="65" charset="-120"/>
              </a:rPr>
              <a:t>月上旬於</a:t>
            </a:r>
            <a:r>
              <a:rPr lang="zh-TW"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曼谷國際機場</a:t>
            </a:r>
            <a:r>
              <a:rPr lang="zh-TW" altLang="zh-TW" dirty="0">
                <a:solidFill>
                  <a:schemeClr val="bg1"/>
                </a:solidFill>
                <a:latin typeface="標楷體" panose="03000509000000000000" pitchFamily="65" charset="-120"/>
                <a:ea typeface="標楷體" panose="03000509000000000000" pitchFamily="65" charset="-120"/>
              </a:rPr>
              <a:t>，因出現高燒現象，被防制</a:t>
            </a:r>
            <a:r>
              <a:rPr lang="en-US" altLang="zh-TW" dirty="0">
                <a:solidFill>
                  <a:schemeClr val="bg1"/>
                </a:solidFill>
                <a:latin typeface="標楷體" panose="03000509000000000000" pitchFamily="65" charset="-120"/>
                <a:ea typeface="標楷體" panose="03000509000000000000" pitchFamily="65" charset="-120"/>
              </a:rPr>
              <a:t>COVID-19</a:t>
            </a:r>
            <a:r>
              <a:rPr lang="zh-TW" altLang="zh-TW" dirty="0">
                <a:solidFill>
                  <a:schemeClr val="bg1"/>
                </a:solidFill>
                <a:latin typeface="標楷體" panose="03000509000000000000" pitchFamily="65" charset="-120"/>
                <a:ea typeface="標楷體" panose="03000509000000000000" pitchFamily="65" charset="-120"/>
              </a:rPr>
              <a:t>的人員送往醫院檢查，該名遊客是中國大陸以外</a:t>
            </a:r>
            <a:r>
              <a:rPr lang="zh-TW" altLang="zh-TW" b="1" dirty="0">
                <a:solidFill>
                  <a:srgbClr val="0070C0"/>
                </a:solidFill>
                <a:latin typeface="標楷體" panose="03000509000000000000" pitchFamily="65" charset="-120"/>
                <a:ea typeface="標楷體" panose="03000509000000000000" pitchFamily="65" charset="-120"/>
              </a:rPr>
              <a:t>首見</a:t>
            </a:r>
            <a:r>
              <a:rPr lang="zh-TW" altLang="zh-TW" dirty="0">
                <a:solidFill>
                  <a:schemeClr val="bg1"/>
                </a:solidFill>
                <a:latin typeface="標楷體" panose="03000509000000000000" pitchFamily="65" charset="-120"/>
                <a:ea typeface="標楷體" panose="03000509000000000000" pitchFamily="65" charset="-120"/>
              </a:rPr>
              <a:t>確診</a:t>
            </a:r>
            <a:r>
              <a:rPr lang="zh-TW" altLang="zh-TW" dirty="0" smtClean="0">
                <a:solidFill>
                  <a:schemeClr val="bg1"/>
                </a:solidFill>
                <a:latin typeface="標楷體" panose="03000509000000000000" pitchFamily="65" charset="-120"/>
                <a:ea typeface="標楷體" panose="03000509000000000000" pitchFamily="65" charset="-120"/>
              </a:rPr>
              <a:t>個案</a:t>
            </a:r>
            <a:r>
              <a:rPr lang="zh-TW" altLang="en-US" dirty="0" smtClean="0">
                <a:solidFill>
                  <a:schemeClr val="bg1"/>
                </a:solidFill>
                <a:latin typeface="標楷體" panose="03000509000000000000" pitchFamily="65" charset="-120"/>
                <a:ea typeface="標楷體" panose="03000509000000000000" pitchFamily="65" charset="-120"/>
              </a:rPr>
              <a:t>。</a:t>
            </a:r>
            <a:endParaRPr lang="en-US" altLang="zh-TW" dirty="0" smtClean="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a:pP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u="sng" dirty="0" smtClean="0">
                <a:solidFill>
                  <a:schemeClr val="bg1"/>
                </a:solidFill>
                <a:latin typeface="標楷體" panose="03000509000000000000" pitchFamily="65" charset="-120"/>
                <a:ea typeface="標楷體" panose="03000509000000000000" pitchFamily="65" charset="-120"/>
              </a:rPr>
              <a:t>世界衛生組織</a:t>
            </a:r>
            <a:r>
              <a:rPr lang="zh-TW" altLang="zh-TW" dirty="0" smtClean="0">
                <a:solidFill>
                  <a:schemeClr val="bg1"/>
                </a:solidFill>
                <a:latin typeface="標楷體" panose="03000509000000000000" pitchFamily="65" charset="-120"/>
                <a:ea typeface="標楷體" panose="03000509000000000000" pitchFamily="65" charset="-120"/>
              </a:rPr>
              <a:t>表示</a:t>
            </a:r>
            <a:r>
              <a:rPr lang="zh-TW" altLang="zh-TW" dirty="0">
                <a:solidFill>
                  <a:schemeClr val="bg1"/>
                </a:solidFill>
                <a:latin typeface="標楷體" panose="03000509000000000000" pitchFamily="65" charset="-120"/>
                <a:ea typeface="標楷體" panose="03000509000000000000" pitchFamily="65" charset="-120"/>
              </a:rPr>
              <a:t>「中國政府所進行之初步調查，找不到</a:t>
            </a:r>
            <a:r>
              <a:rPr lang="zh-TW" altLang="zh-TW" u="sng" dirty="0">
                <a:solidFill>
                  <a:schemeClr val="bg1"/>
                </a:solidFill>
                <a:latin typeface="標楷體" panose="03000509000000000000" pitchFamily="65" charset="-120"/>
                <a:ea typeface="標楷體" panose="03000509000000000000" pitchFamily="65" charset="-120"/>
              </a:rPr>
              <a:t>武漢新型冠狀病毒</a:t>
            </a:r>
            <a:r>
              <a:rPr lang="zh-TW" altLang="zh-TW" dirty="0">
                <a:solidFill>
                  <a:schemeClr val="bg1"/>
                </a:solidFill>
                <a:latin typeface="標楷體" panose="03000509000000000000" pitchFamily="65" charset="-120"/>
                <a:ea typeface="標楷體" panose="03000509000000000000" pitchFamily="65" charset="-120"/>
              </a:rPr>
              <a:t>感染的肺炎個案</a:t>
            </a:r>
            <a:r>
              <a:rPr lang="zh-TW" altLang="zh-TW" dirty="0" smtClean="0">
                <a:solidFill>
                  <a:schemeClr val="bg1"/>
                </a:solidFill>
                <a:latin typeface="標楷體" panose="03000509000000000000" pitchFamily="65" charset="-120"/>
                <a:ea typeface="標楷體" panose="03000509000000000000" pitchFamily="65" charset="-120"/>
              </a:rPr>
              <a:t>，</a:t>
            </a:r>
            <a:r>
              <a:rPr lang="zh-TW" altLang="en-US" dirty="0" smtClean="0">
                <a:solidFill>
                  <a:schemeClr val="bg1"/>
                </a:solidFill>
                <a:latin typeface="標楷體" panose="03000509000000000000" pitchFamily="65" charset="-120"/>
                <a:ea typeface="標楷體" panose="03000509000000000000" pitchFamily="65" charset="-120"/>
              </a:rPr>
              <a:t>但</a:t>
            </a:r>
            <a:r>
              <a:rPr lang="zh-TW" altLang="zh-TW" dirty="0" smtClean="0">
                <a:solidFill>
                  <a:schemeClr val="bg1"/>
                </a:solidFill>
                <a:latin typeface="標楷體" panose="03000509000000000000" pitchFamily="65" charset="-120"/>
                <a:ea typeface="標楷體" panose="03000509000000000000" pitchFamily="65" charset="-120"/>
              </a:rPr>
              <a:t>有</a:t>
            </a:r>
            <a:r>
              <a:rPr lang="zh-TW" altLang="zh-TW" dirty="0">
                <a:solidFill>
                  <a:schemeClr val="bg1"/>
                </a:solidFill>
                <a:latin typeface="標楷體" panose="03000509000000000000" pitchFamily="65" charset="-120"/>
                <a:ea typeface="標楷體" panose="03000509000000000000" pitchFamily="65" charset="-120"/>
              </a:rPr>
              <a:t>清晰</a:t>
            </a:r>
            <a:r>
              <a:rPr lang="zh-TW"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人傳人</a:t>
            </a:r>
            <a:r>
              <a:rPr lang="zh-TW" altLang="zh-TW" dirty="0">
                <a:solidFill>
                  <a:schemeClr val="bg1"/>
                </a:solidFill>
                <a:latin typeface="標楷體" panose="03000509000000000000" pitchFamily="65" charset="-120"/>
                <a:ea typeface="標楷體" panose="03000509000000000000" pitchFamily="65" charset="-120"/>
              </a:rPr>
              <a:t>的證據」，當</a:t>
            </a:r>
            <a:r>
              <a:rPr lang="zh-TW" altLang="zh-TW" dirty="0" smtClean="0">
                <a:solidFill>
                  <a:schemeClr val="bg1"/>
                </a:solidFill>
                <a:latin typeface="標楷體" panose="03000509000000000000" pitchFamily="65" charset="-120"/>
                <a:ea typeface="標楷體" panose="03000509000000000000" pitchFamily="65" charset="-120"/>
              </a:rPr>
              <a:t>回覆</a:t>
            </a:r>
            <a:r>
              <a:rPr lang="zh-TW" altLang="en-US" dirty="0" smtClean="0">
                <a:solidFill>
                  <a:schemeClr val="bg1"/>
                </a:solidFill>
                <a:latin typeface="標楷體" panose="03000509000000000000" pitchFamily="65" charset="-120"/>
                <a:ea typeface="標楷體" panose="03000509000000000000" pitchFamily="65" charset="-120"/>
              </a:rPr>
              <a:t>電台</a:t>
            </a:r>
            <a:r>
              <a:rPr lang="zh-TW" altLang="zh-TW" dirty="0" smtClean="0">
                <a:solidFill>
                  <a:schemeClr val="bg1"/>
                </a:solidFill>
                <a:latin typeface="標楷體" panose="03000509000000000000" pitchFamily="65" charset="-120"/>
                <a:ea typeface="標楷體" panose="03000509000000000000" pitchFamily="65" charset="-120"/>
              </a:rPr>
              <a:t>的</a:t>
            </a:r>
            <a:r>
              <a:rPr lang="zh-TW" altLang="zh-TW" dirty="0">
                <a:solidFill>
                  <a:schemeClr val="bg1"/>
                </a:solidFill>
                <a:latin typeface="標楷體" panose="03000509000000000000" pitchFamily="65" charset="-120"/>
                <a:ea typeface="標楷體" panose="03000509000000000000" pitchFamily="65" charset="-120"/>
              </a:rPr>
              <a:t>查詢時，世界衛生組織稱未有證據顯示會</a:t>
            </a:r>
            <a:r>
              <a:rPr lang="zh-TW"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「有限度人傳人」</a:t>
            </a:r>
            <a:r>
              <a:rPr lang="zh-TW" altLang="en-US"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a:buFont typeface="+mj-lt"/>
              <a:buAutoNum type="arabicPeriod"/>
            </a:pP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23</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chemeClr val="bg1"/>
                </a:solidFill>
                <a:latin typeface="標楷體" panose="03000509000000000000" pitchFamily="65" charset="-120"/>
                <a:ea typeface="標楷體" panose="03000509000000000000" pitchFamily="65" charset="-120"/>
              </a:rPr>
              <a:t>中國大陸</a:t>
            </a:r>
            <a:r>
              <a:rPr lang="zh-TW" altLang="zh-TW" dirty="0" smtClean="0">
                <a:solidFill>
                  <a:schemeClr val="bg1"/>
                </a:solidFill>
                <a:latin typeface="標楷體" panose="03000509000000000000" pitchFamily="65" charset="-120"/>
                <a:ea typeface="標楷體" panose="03000509000000000000" pitchFamily="65" charset="-120"/>
              </a:rPr>
              <a:t>為</a:t>
            </a:r>
            <a:r>
              <a:rPr lang="zh-TW" altLang="zh-TW" dirty="0">
                <a:solidFill>
                  <a:schemeClr val="bg1"/>
                </a:solidFill>
                <a:latin typeface="標楷體" panose="03000509000000000000" pitchFamily="65" charset="-120"/>
                <a:ea typeface="標楷體" panose="03000509000000000000" pitchFamily="65" charset="-120"/>
              </a:rPr>
              <a:t>控制</a:t>
            </a:r>
            <a:r>
              <a:rPr lang="zh-TW" altLang="zh-TW" u="sng" dirty="0">
                <a:solidFill>
                  <a:schemeClr val="bg1"/>
                </a:solidFill>
                <a:latin typeface="標楷體" panose="03000509000000000000" pitchFamily="65" charset="-120"/>
                <a:ea typeface="標楷體" panose="03000509000000000000" pitchFamily="65" charset="-120"/>
              </a:rPr>
              <a:t>新型冠狀病毒</a:t>
            </a:r>
            <a:r>
              <a:rPr lang="zh-TW" altLang="zh-TW" dirty="0">
                <a:solidFill>
                  <a:schemeClr val="bg1"/>
                </a:solidFill>
                <a:latin typeface="標楷體" panose="03000509000000000000" pitchFamily="65" charset="-120"/>
                <a:ea typeface="標楷體" panose="03000509000000000000" pitchFamily="65" charset="-120"/>
              </a:rPr>
              <a:t>決定對</a:t>
            </a:r>
            <a:r>
              <a:rPr lang="zh-TW" altLang="zh-TW" dirty="0" smtClean="0">
                <a:solidFill>
                  <a:schemeClr val="bg1"/>
                </a:solidFill>
                <a:latin typeface="標楷體" panose="03000509000000000000" pitchFamily="65" charset="-120"/>
                <a:ea typeface="標楷體" panose="03000509000000000000" pitchFamily="65" charset="-120"/>
              </a:rPr>
              <a:t>湖北</a:t>
            </a:r>
            <a:r>
              <a:rPr lang="zh-TW" altLang="en-US" dirty="0" smtClean="0">
                <a:solidFill>
                  <a:schemeClr val="bg1"/>
                </a:solidFill>
                <a:latin typeface="標楷體" panose="03000509000000000000" pitchFamily="65" charset="-120"/>
                <a:ea typeface="標楷體" panose="03000509000000000000" pitchFamily="65" charset="-120"/>
              </a:rPr>
              <a:t>武漢實施封城</a:t>
            </a:r>
            <a:r>
              <a:rPr lang="zh-TW" altLang="zh-TW" dirty="0" smtClean="0">
                <a:solidFill>
                  <a:schemeClr val="bg1"/>
                </a:solidFill>
                <a:latin typeface="標楷體" panose="03000509000000000000" pitchFamily="65" charset="-120"/>
                <a:ea typeface="標楷體" panose="03000509000000000000" pitchFamily="65" charset="-120"/>
              </a:rPr>
              <a:t>令，</a:t>
            </a:r>
            <a:r>
              <a:rPr lang="en-US" altLang="zh-TW" dirty="0" smtClean="0">
                <a:solidFill>
                  <a:schemeClr val="bg1"/>
                </a:solidFill>
                <a:latin typeface="標楷體" panose="03000509000000000000" pitchFamily="65" charset="-120"/>
                <a:ea typeface="標楷體" panose="03000509000000000000" pitchFamily="65" charset="-120"/>
              </a:rPr>
              <a:t>Who</a:t>
            </a:r>
            <a:r>
              <a:rPr lang="zh-TW" altLang="en-US" dirty="0" smtClean="0">
                <a:solidFill>
                  <a:schemeClr val="bg1"/>
                </a:solidFill>
                <a:latin typeface="標楷體" panose="03000509000000000000" pitchFamily="65" charset="-120"/>
                <a:ea typeface="標楷體" panose="03000509000000000000" pitchFamily="65" charset="-120"/>
              </a:rPr>
              <a:t>總幹事</a:t>
            </a:r>
            <a:r>
              <a:rPr lang="zh-TW" altLang="zh-TW" b="1" dirty="0" smtClean="0">
                <a:solidFill>
                  <a:srgbClr val="0070C0"/>
                </a:solidFill>
                <a:latin typeface="標楷體" panose="03000509000000000000" pitchFamily="65" charset="-120"/>
                <a:ea typeface="標楷體" panose="03000509000000000000" pitchFamily="65" charset="-120"/>
              </a:rPr>
              <a:t>譚</a:t>
            </a:r>
            <a:r>
              <a:rPr lang="zh-TW" altLang="zh-TW" b="1" dirty="0">
                <a:solidFill>
                  <a:srgbClr val="0070C0"/>
                </a:solidFill>
                <a:latin typeface="標楷體" panose="03000509000000000000" pitchFamily="65" charset="-120"/>
                <a:ea typeface="標楷體" panose="03000509000000000000" pitchFamily="65" charset="-120"/>
              </a:rPr>
              <a:t>德塞</a:t>
            </a:r>
            <a:r>
              <a:rPr lang="zh-TW" altLang="zh-TW" dirty="0">
                <a:solidFill>
                  <a:schemeClr val="bg1"/>
                </a:solidFill>
                <a:latin typeface="標楷體" panose="03000509000000000000" pitchFamily="65" charset="-120"/>
                <a:ea typeface="標楷體" panose="03000509000000000000" pitchFamily="65" charset="-120"/>
              </a:rPr>
              <a:t>表示疫情出現在</a:t>
            </a:r>
            <a:r>
              <a:rPr lang="zh-TW" altLang="zh-TW" dirty="0" smtClean="0">
                <a:solidFill>
                  <a:schemeClr val="bg1"/>
                </a:solidFill>
                <a:latin typeface="標楷體" panose="03000509000000000000" pitchFamily="65" charset="-120"/>
                <a:ea typeface="標楷體" panose="03000509000000000000" pitchFamily="65" charset="-120"/>
              </a:rPr>
              <a:t>中國大陸</a:t>
            </a:r>
            <a:r>
              <a:rPr lang="zh-TW" altLang="en-US" dirty="0" smtClean="0">
                <a:solidFill>
                  <a:schemeClr val="bg1"/>
                </a:solidFill>
                <a:latin typeface="標楷體" panose="03000509000000000000" pitchFamily="65" charset="-120"/>
                <a:ea typeface="標楷體" panose="03000509000000000000" pitchFamily="65" charset="-120"/>
              </a:rPr>
              <a:t>，</a:t>
            </a:r>
            <a:r>
              <a:rPr lang="zh-TW" altLang="zh-TW" dirty="0" smtClean="0">
                <a:solidFill>
                  <a:schemeClr val="bg1"/>
                </a:solidFill>
                <a:latin typeface="標楷體" panose="03000509000000000000" pitchFamily="65" charset="-120"/>
                <a:ea typeface="標楷體" panose="03000509000000000000" pitchFamily="65" charset="-120"/>
              </a:rPr>
              <a:t>僅</a:t>
            </a:r>
            <a:r>
              <a:rPr lang="zh-TW" altLang="zh-TW" dirty="0">
                <a:solidFill>
                  <a:schemeClr val="bg1"/>
                </a:solidFill>
                <a:latin typeface="標楷體" panose="03000509000000000000" pitchFamily="65" charset="-120"/>
                <a:ea typeface="標楷體" panose="03000509000000000000" pitchFamily="65" charset="-120"/>
              </a:rPr>
              <a:t>是</a:t>
            </a:r>
            <a:r>
              <a:rPr lang="zh-TW" altLang="zh-TW" u="sng" dirty="0">
                <a:solidFill>
                  <a:schemeClr val="bg1"/>
                </a:solidFill>
                <a:latin typeface="標楷體" panose="03000509000000000000" pitchFamily="65" charset="-120"/>
                <a:ea typeface="標楷體" panose="03000509000000000000" pitchFamily="65" charset="-120"/>
              </a:rPr>
              <a:t>突發</a:t>
            </a:r>
            <a:r>
              <a:rPr lang="zh-TW" altLang="zh-TW" dirty="0">
                <a:solidFill>
                  <a:schemeClr val="bg1"/>
                </a:solidFill>
                <a:latin typeface="標楷體" panose="03000509000000000000" pitchFamily="65" charset="-120"/>
                <a:ea typeface="標楷體" panose="03000509000000000000" pitchFamily="65" charset="-120"/>
              </a:rPr>
              <a:t>、</a:t>
            </a:r>
            <a:r>
              <a:rPr lang="zh-TW" altLang="zh-TW" u="sng" dirty="0">
                <a:solidFill>
                  <a:schemeClr val="bg1"/>
                </a:solidFill>
                <a:latin typeface="標楷體" panose="03000509000000000000" pitchFamily="65" charset="-120"/>
                <a:ea typeface="標楷體" panose="03000509000000000000" pitchFamily="65" charset="-120"/>
              </a:rPr>
              <a:t>非常態</a:t>
            </a:r>
            <a:r>
              <a:rPr lang="zh-TW" altLang="zh-TW" dirty="0">
                <a:solidFill>
                  <a:schemeClr val="bg1"/>
                </a:solidFill>
                <a:latin typeface="標楷體" panose="03000509000000000000" pitchFamily="65" charset="-120"/>
                <a:ea typeface="標楷體" panose="03000509000000000000" pitchFamily="65" charset="-120"/>
              </a:rPr>
              <a:t>事件，無視於在武漢以外的中國大陸</a:t>
            </a:r>
            <a:r>
              <a:rPr lang="zh-TW" altLang="zh-TW" dirty="0" smtClean="0">
                <a:solidFill>
                  <a:schemeClr val="bg1"/>
                </a:solidFill>
                <a:latin typeface="標楷體" panose="03000509000000000000" pitchFamily="65" charset="-120"/>
                <a:ea typeface="標楷體" panose="03000509000000000000" pitchFamily="65" charset="-120"/>
              </a:rPr>
              <a:t>地區</a:t>
            </a:r>
            <a:r>
              <a:rPr lang="zh-TW" altLang="en-US" dirty="0" smtClean="0">
                <a:solidFill>
                  <a:schemeClr val="bg1"/>
                </a:solidFill>
                <a:latin typeface="標楷體" panose="03000509000000000000" pitchFamily="65" charset="-120"/>
                <a:ea typeface="標楷體" panose="03000509000000000000" pitchFamily="65" charset="-120"/>
              </a:rPr>
              <a:t>，</a:t>
            </a:r>
            <a:r>
              <a:rPr lang="zh-TW" altLang="zh-TW" dirty="0" smtClean="0">
                <a:solidFill>
                  <a:schemeClr val="bg1"/>
                </a:solidFill>
                <a:latin typeface="標楷體" panose="03000509000000000000" pitchFamily="65" charset="-120"/>
                <a:ea typeface="標楷體" panose="03000509000000000000" pitchFamily="65" charset="-120"/>
              </a:rPr>
              <a:t>甚至</a:t>
            </a:r>
            <a:r>
              <a:rPr lang="zh-TW" altLang="zh-TW" dirty="0">
                <a:solidFill>
                  <a:schemeClr val="bg1"/>
                </a:solidFill>
                <a:latin typeface="標楷體" panose="03000509000000000000" pitchFamily="65" charset="-120"/>
                <a:ea typeface="標楷體" panose="03000509000000000000" pitchFamily="65" charset="-120"/>
              </a:rPr>
              <a:t>其他國家出現確診病例已陸續發生</a:t>
            </a:r>
            <a:r>
              <a:rPr lang="zh-TW" altLang="zh-TW" dirty="0" smtClean="0">
                <a:solidFill>
                  <a:schemeClr val="bg1"/>
                </a:solidFill>
                <a:latin typeface="標楷體" panose="03000509000000000000" pitchFamily="65" charset="-120"/>
                <a:ea typeface="標楷體" panose="03000509000000000000" pitchFamily="65" charset="-120"/>
              </a:rPr>
              <a:t>。</a:t>
            </a:r>
            <a:endParaRPr lang="zh-TW" altLang="zh-TW" b="1" dirty="0">
              <a:solidFill>
                <a:srgbClr val="7030A0"/>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95067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32112" y="746524"/>
            <a:ext cx="7843101" cy="936104"/>
          </a:xfrm>
        </p:spPr>
        <p:txBody>
          <a:bodyPr/>
          <a:lstStyle/>
          <a:p>
            <a:r>
              <a:rPr lang="zh-TW" altLang="zh-TW" sz="3200" dirty="0"/>
              <a:t>貳、世界衛生組織（</a:t>
            </a:r>
            <a:r>
              <a:rPr lang="en-US" altLang="zh-TW" sz="3200" dirty="0"/>
              <a:t>WHO</a:t>
            </a:r>
            <a:r>
              <a:rPr lang="zh-TW" altLang="zh-TW" sz="3200" dirty="0"/>
              <a:t>）因應新型冠狀</a:t>
            </a:r>
            <a:r>
              <a:rPr lang="zh-TW" altLang="zh-TW" sz="3200" dirty="0" smtClean="0"/>
              <a:t>肺</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炎</a:t>
            </a:r>
            <a:r>
              <a:rPr lang="en-US" altLang="zh-TW" sz="3200" dirty="0" smtClean="0"/>
              <a:t>(</a:t>
            </a:r>
            <a:r>
              <a:rPr lang="en-US" altLang="zh-TW" sz="3200" dirty="0"/>
              <a:t>COVID-19)</a:t>
            </a:r>
            <a:r>
              <a:rPr lang="zh-TW" altLang="zh-TW" sz="3200" dirty="0"/>
              <a:t>疫情的對策與作為</a:t>
            </a:r>
            <a:r>
              <a:rPr lang="en-US" altLang="zh-TW" sz="3200" dirty="0"/>
              <a:t> </a:t>
            </a:r>
            <a:r>
              <a:rPr lang="en-US" altLang="zh-TW" sz="3200" dirty="0" smtClean="0"/>
              <a:t>-2 </a:t>
            </a:r>
            <a:r>
              <a:rPr lang="zh-TW" altLang="zh-TW" sz="4800" dirty="0"/>
              <a:t/>
            </a:r>
            <a:br>
              <a:rPr lang="zh-TW" altLang="zh-TW" sz="4800" dirty="0"/>
            </a:br>
            <a:endParaRPr lang="zh-TW" altLang="zh-TW" sz="4800" dirty="0"/>
          </a:p>
        </p:txBody>
      </p:sp>
      <p:sp>
        <p:nvSpPr>
          <p:cNvPr id="5" name="文字方塊 4"/>
          <p:cNvSpPr txBox="1"/>
          <p:nvPr/>
        </p:nvSpPr>
        <p:spPr>
          <a:xfrm>
            <a:off x="395536" y="1682628"/>
            <a:ext cx="8496944" cy="4647426"/>
          </a:xfrm>
          <a:prstGeom prst="rect">
            <a:avLst/>
          </a:prstGeom>
          <a:noFill/>
        </p:spPr>
        <p:txBody>
          <a:bodyPr wrap="square" rtlCol="0">
            <a:spAutoFit/>
          </a:bodyPr>
          <a:lstStyle/>
          <a:p>
            <a:pPr marL="457200" indent="-457200">
              <a:buFont typeface="+mj-lt"/>
              <a:buAutoNum type="arabicPeriod" startAt="4"/>
            </a:pPr>
            <a:r>
              <a:rPr lang="en-US"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27</a:t>
            </a:r>
            <a:r>
              <a:rPr lang="zh-TW"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2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2200" dirty="0">
                <a:solidFill>
                  <a:schemeClr val="bg1"/>
                </a:solidFill>
                <a:latin typeface="標楷體" panose="03000509000000000000" pitchFamily="65" charset="-120"/>
                <a:ea typeface="標楷體" panose="03000509000000000000" pitchFamily="65" charset="-120"/>
              </a:rPr>
              <a:t>1</a:t>
            </a:r>
            <a:r>
              <a:rPr lang="zh-TW" altLang="zh-TW" sz="2200" dirty="0">
                <a:solidFill>
                  <a:schemeClr val="bg1"/>
                </a:solidFill>
                <a:latin typeface="標楷體" panose="03000509000000000000" pitchFamily="65" charset="-120"/>
                <a:ea typeface="標楷體" panose="03000509000000000000" pitchFamily="65" charset="-120"/>
              </a:rPr>
              <a:t>月</a:t>
            </a:r>
            <a:r>
              <a:rPr lang="en-US" altLang="zh-TW" sz="2200" dirty="0">
                <a:solidFill>
                  <a:schemeClr val="bg1"/>
                </a:solidFill>
                <a:latin typeface="標楷體" panose="03000509000000000000" pitchFamily="65" charset="-120"/>
                <a:ea typeface="標楷體" panose="03000509000000000000" pitchFamily="65" charset="-120"/>
              </a:rPr>
              <a:t>23</a:t>
            </a:r>
            <a:r>
              <a:rPr lang="zh-TW" altLang="zh-TW" sz="2200" dirty="0">
                <a:solidFill>
                  <a:schemeClr val="bg1"/>
                </a:solidFill>
                <a:latin typeface="標楷體" panose="03000509000000000000" pitchFamily="65" charset="-120"/>
                <a:ea typeface="標楷體" panose="03000509000000000000" pitchFamily="65" charset="-120"/>
              </a:rPr>
              <a:t>日至</a:t>
            </a:r>
            <a:r>
              <a:rPr lang="en-US" altLang="zh-TW" sz="2200" dirty="0">
                <a:solidFill>
                  <a:schemeClr val="bg1"/>
                </a:solidFill>
                <a:latin typeface="標楷體" panose="03000509000000000000" pitchFamily="65" charset="-120"/>
                <a:ea typeface="標楷體" panose="03000509000000000000" pitchFamily="65" charset="-120"/>
              </a:rPr>
              <a:t>25</a:t>
            </a:r>
            <a:r>
              <a:rPr lang="zh-TW" altLang="zh-TW" sz="2200" dirty="0">
                <a:solidFill>
                  <a:schemeClr val="bg1"/>
                </a:solidFill>
                <a:latin typeface="標楷體" panose="03000509000000000000" pitchFamily="65" charset="-120"/>
                <a:ea typeface="標楷體" panose="03000509000000000000" pitchFamily="65" charset="-120"/>
              </a:rPr>
              <a:t>日評估全球風險等級列屬「</a:t>
            </a:r>
            <a:r>
              <a:rPr lang="zh-TW" altLang="zh-TW"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一般</a:t>
            </a:r>
            <a:r>
              <a:rPr lang="zh-TW" altLang="zh-TW" sz="2200" dirty="0">
                <a:solidFill>
                  <a:schemeClr val="bg1"/>
                </a:solidFill>
                <a:latin typeface="標楷體" panose="03000509000000000000" pitchFamily="65" charset="-120"/>
                <a:ea typeface="標楷體" panose="03000509000000000000" pitchFamily="65" charset="-120"/>
              </a:rPr>
              <a:t>」。</a:t>
            </a:r>
            <a:r>
              <a:rPr lang="en-US" altLang="zh-TW" sz="2200" dirty="0">
                <a:solidFill>
                  <a:schemeClr val="bg1"/>
                </a:solidFill>
                <a:latin typeface="標楷體" panose="03000509000000000000" pitchFamily="65" charset="-120"/>
                <a:ea typeface="標楷體" panose="03000509000000000000" pitchFamily="65" charset="-120"/>
              </a:rPr>
              <a:t>27</a:t>
            </a:r>
            <a:r>
              <a:rPr lang="zh-TW" altLang="zh-TW" sz="2200" dirty="0">
                <a:solidFill>
                  <a:schemeClr val="bg1"/>
                </a:solidFill>
                <a:latin typeface="標楷體" panose="03000509000000000000" pitchFamily="65" charset="-120"/>
                <a:ea typeface="標楷體" panose="03000509000000000000" pitchFamily="65" charset="-120"/>
              </a:rPr>
              <a:t>日，</a:t>
            </a:r>
            <a:r>
              <a:rPr lang="zh-TW" altLang="en-US" sz="2200" dirty="0">
                <a:solidFill>
                  <a:schemeClr val="bg1"/>
                </a:solidFill>
                <a:latin typeface="標楷體" panose="03000509000000000000" pitchFamily="65" charset="-120"/>
                <a:ea typeface="標楷體" panose="03000509000000000000" pitchFamily="65" charset="-120"/>
              </a:rPr>
              <a:t>世界衛生組織</a:t>
            </a:r>
            <a:r>
              <a:rPr lang="zh-TW" altLang="zh-TW" sz="2200" dirty="0">
                <a:solidFill>
                  <a:schemeClr val="bg1"/>
                </a:solidFill>
                <a:latin typeface="標楷體" panose="03000509000000000000" pitchFamily="65" charset="-120"/>
                <a:ea typeface="標楷體" panose="03000509000000000000" pitchFamily="65" charset="-120"/>
              </a:rPr>
              <a:t>表示，此一病毒感染的肺炎在中國的風險等級評估更正為「</a:t>
            </a:r>
            <a:r>
              <a:rPr lang="zh-TW" altLang="zh-TW" sz="2200"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非常高</a:t>
            </a:r>
            <a:r>
              <a:rPr lang="zh-TW" altLang="zh-TW" sz="2200" dirty="0">
                <a:solidFill>
                  <a:schemeClr val="bg1"/>
                </a:solidFill>
                <a:latin typeface="標楷體" panose="03000509000000000000" pitchFamily="65" charset="-120"/>
                <a:ea typeface="標楷體" panose="03000509000000000000" pitchFamily="65" charset="-120"/>
              </a:rPr>
              <a:t>，在區域層級上高，在全球層級上也高」。</a:t>
            </a:r>
            <a:endParaRPr lang="en-US" altLang="zh-TW" sz="2200"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4"/>
            </a:pPr>
            <a:r>
              <a:rPr lang="en-US" altLang="zh-TW" sz="2200" dirty="0">
                <a:solidFill>
                  <a:schemeClr val="bg1"/>
                </a:solidFill>
                <a:latin typeface="標楷體" panose="03000509000000000000" pitchFamily="65" charset="-120"/>
                <a:ea typeface="標楷體" panose="03000509000000000000" pitchFamily="65" charset="-120"/>
              </a:rPr>
              <a:t> </a:t>
            </a:r>
            <a:r>
              <a:rPr lang="en-US"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28</a:t>
            </a:r>
            <a:r>
              <a:rPr lang="zh-TW" altLang="zh-TW" sz="22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2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200" dirty="0">
                <a:solidFill>
                  <a:schemeClr val="bg1"/>
                </a:solidFill>
                <a:latin typeface="標楷體" panose="03000509000000000000" pitchFamily="65" charset="-120"/>
                <a:ea typeface="標楷體" panose="03000509000000000000" pitchFamily="65" charset="-120"/>
              </a:rPr>
              <a:t>世界衛生組織（</a:t>
            </a:r>
            <a:r>
              <a:rPr lang="en-US" altLang="zh-TW" sz="2200" dirty="0">
                <a:solidFill>
                  <a:schemeClr val="bg1"/>
                </a:solidFill>
                <a:latin typeface="標楷體" panose="03000509000000000000" pitchFamily="65" charset="-120"/>
                <a:ea typeface="標楷體" panose="03000509000000000000" pitchFamily="65" charset="-120"/>
              </a:rPr>
              <a:t>WHO</a:t>
            </a:r>
            <a:r>
              <a:rPr lang="zh-TW" altLang="zh-TW" sz="2200" dirty="0">
                <a:solidFill>
                  <a:schemeClr val="bg1"/>
                </a:solidFill>
                <a:latin typeface="標楷體" panose="03000509000000000000" pitchFamily="65" charset="-120"/>
                <a:ea typeface="標楷體" panose="03000509000000000000" pitchFamily="65" charset="-120"/>
              </a:rPr>
              <a:t>）處理</a:t>
            </a:r>
            <a:r>
              <a:rPr lang="zh-TW" altLang="zh-TW" sz="2200" b="1" u="sng" dirty="0">
                <a:solidFill>
                  <a:srgbClr val="0070C0"/>
                </a:solidFill>
                <a:latin typeface="標楷體" panose="03000509000000000000" pitchFamily="65" charset="-120"/>
                <a:ea typeface="標楷體" panose="03000509000000000000" pitchFamily="65" charset="-120"/>
              </a:rPr>
              <a:t>流行病疫情</a:t>
            </a:r>
            <a:r>
              <a:rPr lang="zh-TW" altLang="zh-TW" sz="2200" dirty="0">
                <a:solidFill>
                  <a:schemeClr val="bg1"/>
                </a:solidFill>
                <a:latin typeface="標楷體" panose="03000509000000000000" pitchFamily="65" charset="-120"/>
                <a:ea typeface="標楷體" panose="03000509000000000000" pitchFamily="65" charset="-120"/>
              </a:rPr>
              <a:t>的手法早就不時遭受批評</a:t>
            </a:r>
            <a:r>
              <a:rPr lang="zh-TW" altLang="zh-TW" sz="2200" dirty="0" smtClean="0">
                <a:solidFill>
                  <a:schemeClr val="bg1"/>
                </a:solidFill>
                <a:latin typeface="標楷體" panose="03000509000000000000" pitchFamily="65" charset="-120"/>
                <a:ea typeface="標楷體" panose="03000509000000000000" pitchFamily="65" charset="-120"/>
              </a:rPr>
              <a:t>，</a:t>
            </a:r>
            <a:r>
              <a:rPr lang="en-US" altLang="zh-TW" sz="2200" dirty="0">
                <a:solidFill>
                  <a:schemeClr val="bg1"/>
                </a:solidFill>
                <a:latin typeface="標楷體" panose="03000509000000000000" pitchFamily="65" charset="-120"/>
                <a:ea typeface="標楷體" panose="03000509000000000000" pitchFamily="65" charset="-120"/>
              </a:rPr>
              <a:t> </a:t>
            </a:r>
            <a:r>
              <a:rPr lang="en-US" altLang="zh-TW" sz="2200" dirty="0" smtClean="0">
                <a:solidFill>
                  <a:schemeClr val="bg1"/>
                </a:solidFill>
                <a:latin typeface="標楷體" panose="03000509000000000000" pitchFamily="65" charset="-120"/>
                <a:ea typeface="標楷體" panose="03000509000000000000" pitchFamily="65" charset="-120"/>
              </a:rPr>
              <a:t>WHO</a:t>
            </a:r>
            <a:r>
              <a:rPr lang="zh-TW" altLang="zh-TW" sz="2200" dirty="0" smtClean="0">
                <a:solidFill>
                  <a:schemeClr val="bg1"/>
                </a:solidFill>
                <a:latin typeface="標楷體" panose="03000509000000000000" pitchFamily="65" charset="-120"/>
                <a:ea typeface="標楷體" panose="03000509000000000000" pitchFamily="65" charset="-120"/>
              </a:rPr>
              <a:t>承認，</a:t>
            </a:r>
            <a:r>
              <a:rPr lang="en-US" altLang="zh-TW" dirty="0">
                <a:solidFill>
                  <a:schemeClr val="bg1"/>
                </a:solidFill>
              </a:rPr>
              <a:t> COVID-19</a:t>
            </a:r>
            <a:r>
              <a:rPr lang="zh-TW" altLang="zh-TW" sz="2200" dirty="0" smtClean="0">
                <a:solidFill>
                  <a:schemeClr val="bg1"/>
                </a:solidFill>
                <a:latin typeface="標楷體" panose="03000509000000000000" pitchFamily="65" charset="-120"/>
                <a:ea typeface="標楷體" panose="03000509000000000000" pitchFamily="65" charset="-120"/>
              </a:rPr>
              <a:t>疫</a:t>
            </a:r>
            <a:r>
              <a:rPr lang="zh-TW" altLang="zh-TW" sz="2200" dirty="0">
                <a:solidFill>
                  <a:schemeClr val="bg1"/>
                </a:solidFill>
                <a:latin typeface="標楷體" panose="03000509000000000000" pitchFamily="65" charset="-120"/>
                <a:ea typeface="標楷體" panose="03000509000000000000" pitchFamily="65" charset="-120"/>
              </a:rPr>
              <a:t>情擴散之危險性預測分析</a:t>
            </a:r>
            <a:r>
              <a:rPr lang="zh-TW" altLang="zh-TW" sz="22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不盡妥適</a:t>
            </a:r>
            <a:r>
              <a:rPr lang="zh-TW" altLang="zh-TW" sz="2200" dirty="0">
                <a:solidFill>
                  <a:schemeClr val="bg1"/>
                </a:solidFill>
                <a:latin typeface="標楷體" panose="03000509000000000000" pitchFamily="65" charset="-120"/>
                <a:ea typeface="標楷體" panose="03000509000000000000" pitchFamily="65" charset="-120"/>
              </a:rPr>
              <a:t>，對疫情風險評估犯了</a:t>
            </a:r>
            <a:r>
              <a:rPr lang="zh-TW" altLang="zh-TW" sz="2200" b="1" dirty="0">
                <a:solidFill>
                  <a:srgbClr val="0070C0"/>
                </a:solidFill>
                <a:latin typeface="標楷體" panose="03000509000000000000" pitchFamily="65" charset="-120"/>
                <a:ea typeface="標楷體" panose="03000509000000000000" pitchFamily="65" charset="-120"/>
              </a:rPr>
              <a:t>輕忽</a:t>
            </a:r>
            <a:r>
              <a:rPr lang="zh-TW" altLang="zh-TW" sz="2200" dirty="0">
                <a:solidFill>
                  <a:schemeClr val="bg1"/>
                </a:solidFill>
                <a:latin typeface="標楷體" panose="03000509000000000000" pitchFamily="65" charset="-120"/>
                <a:ea typeface="標楷體" panose="03000509000000000000" pitchFamily="65" charset="-120"/>
              </a:rPr>
              <a:t>之疏失</a:t>
            </a:r>
            <a:r>
              <a:rPr lang="zh-TW" altLang="zh-TW" sz="2200" dirty="0" smtClean="0">
                <a:solidFill>
                  <a:schemeClr val="bg1"/>
                </a:solidFill>
                <a:latin typeface="標楷體" panose="03000509000000000000" pitchFamily="65" charset="-120"/>
                <a:ea typeface="標楷體" panose="03000509000000000000" pitchFamily="65" charset="-120"/>
              </a:rPr>
              <a:t>。</a:t>
            </a:r>
          </a:p>
          <a:p>
            <a:pPr marL="457200" indent="-457200">
              <a:buFont typeface="+mj-lt"/>
              <a:buAutoNum type="arabicPeriod" startAt="4"/>
            </a:pPr>
            <a:r>
              <a:rPr lang="en-US"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29</a:t>
            </a:r>
            <a:r>
              <a:rPr lang="zh-TW"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2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200" dirty="0" smtClean="0">
                <a:solidFill>
                  <a:schemeClr val="bg1"/>
                </a:solidFill>
                <a:latin typeface="標楷體" panose="03000509000000000000" pitchFamily="65" charset="-120"/>
                <a:ea typeface="標楷體" panose="03000509000000000000" pitchFamily="65" charset="-120"/>
              </a:rPr>
              <a:t>發表關於在</a:t>
            </a:r>
            <a:r>
              <a:rPr lang="zh-TW" altLang="zh-TW" sz="2200" u="sng" dirty="0" smtClean="0">
                <a:solidFill>
                  <a:schemeClr val="bg1"/>
                </a:solidFill>
                <a:latin typeface="標楷體" panose="03000509000000000000" pitchFamily="65" charset="-120"/>
                <a:ea typeface="標楷體" panose="03000509000000000000" pitchFamily="65" charset="-120"/>
              </a:rPr>
              <a:t>社區</a:t>
            </a:r>
            <a:r>
              <a:rPr lang="zh-TW" altLang="zh-TW" sz="2200" dirty="0" smtClean="0">
                <a:solidFill>
                  <a:schemeClr val="bg1"/>
                </a:solidFill>
                <a:latin typeface="標楷體" panose="03000509000000000000" pitchFamily="65" charset="-120"/>
                <a:ea typeface="標楷體" panose="03000509000000000000" pitchFamily="65" charset="-120"/>
              </a:rPr>
              <a:t>、</a:t>
            </a:r>
            <a:r>
              <a:rPr lang="zh-TW" altLang="zh-TW" sz="2200" u="sng" dirty="0" smtClean="0">
                <a:solidFill>
                  <a:schemeClr val="bg1"/>
                </a:solidFill>
                <a:latin typeface="標楷體" panose="03000509000000000000" pitchFamily="65" charset="-120"/>
                <a:ea typeface="標楷體" panose="03000509000000000000" pitchFamily="65" charset="-120"/>
              </a:rPr>
              <a:t>家庭</a:t>
            </a:r>
            <a:r>
              <a:rPr lang="zh-TW" altLang="zh-TW" sz="2200" dirty="0" smtClean="0">
                <a:solidFill>
                  <a:schemeClr val="bg1"/>
                </a:solidFill>
                <a:latin typeface="標楷體" panose="03000509000000000000" pitchFamily="65" charset="-120"/>
                <a:ea typeface="標楷體" panose="03000509000000000000" pitchFamily="65" charset="-120"/>
              </a:rPr>
              <a:t>防疫期間和醫療保健機構中，如何正確、有效使用口罩的</a:t>
            </a:r>
            <a:r>
              <a:rPr lang="zh-TW" altLang="en-US" sz="2200" dirty="0" smtClean="0">
                <a:solidFill>
                  <a:schemeClr val="bg1"/>
                </a:solidFill>
                <a:latin typeface="標楷體" panose="03000509000000000000" pitchFamily="65" charset="-120"/>
                <a:ea typeface="標楷體" panose="03000509000000000000" pitchFamily="65" charset="-120"/>
              </a:rPr>
              <a:t>建言。</a:t>
            </a:r>
            <a:endParaRPr lang="en-US" altLang="zh-TW" sz="2200" dirty="0" smtClean="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4"/>
            </a:pPr>
            <a:r>
              <a:rPr lang="en-US"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30</a:t>
            </a:r>
            <a:r>
              <a:rPr lang="zh-TW" altLang="zh-TW" sz="22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2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200" dirty="0" smtClean="0">
                <a:solidFill>
                  <a:schemeClr val="bg1"/>
                </a:solidFill>
                <a:latin typeface="標楷體" panose="03000509000000000000" pitchFamily="65" charset="-120"/>
                <a:ea typeface="標楷體" panose="03000509000000000000" pitchFamily="65" charset="-120"/>
              </a:rPr>
              <a:t>宣布</a:t>
            </a:r>
            <a:r>
              <a:rPr lang="en-US" altLang="zh-TW" sz="2200" dirty="0" smtClean="0">
                <a:solidFill>
                  <a:schemeClr val="bg1"/>
                </a:solidFill>
                <a:latin typeface="標楷體" panose="03000509000000000000" pitchFamily="65" charset="-120"/>
                <a:ea typeface="標楷體" panose="03000509000000000000" pitchFamily="65" charset="-120"/>
              </a:rPr>
              <a:t>2019</a:t>
            </a:r>
            <a:r>
              <a:rPr lang="zh-TW" altLang="zh-TW" sz="2200" dirty="0" smtClean="0">
                <a:solidFill>
                  <a:schemeClr val="bg1"/>
                </a:solidFill>
                <a:latin typeface="標楷體" panose="03000509000000000000" pitchFamily="65" charset="-120"/>
                <a:ea typeface="標楷體" panose="03000509000000000000" pitchFamily="65" charset="-120"/>
              </a:rPr>
              <a:t>年末於</a:t>
            </a:r>
            <a:r>
              <a:rPr lang="zh-TW" altLang="en-US" sz="2200" dirty="0" smtClean="0">
                <a:solidFill>
                  <a:schemeClr val="bg1"/>
                </a:solidFill>
                <a:latin typeface="標楷體" panose="03000509000000000000" pitchFamily="65" charset="-120"/>
                <a:ea typeface="標楷體" panose="03000509000000000000" pitchFamily="65" charset="-120"/>
              </a:rPr>
              <a:t>中國</a:t>
            </a:r>
            <a:r>
              <a:rPr lang="zh-TW" altLang="zh-TW" sz="2200" dirty="0" smtClean="0">
                <a:solidFill>
                  <a:schemeClr val="bg1"/>
                </a:solidFill>
                <a:latin typeface="標楷體" panose="03000509000000000000" pitchFamily="65" charset="-120"/>
                <a:ea typeface="標楷體" panose="03000509000000000000" pitchFamily="65" charset="-120"/>
              </a:rPr>
              <a:t>城市</a:t>
            </a:r>
            <a:r>
              <a:rPr lang="zh-TW" altLang="en-US" sz="2200" dirty="0" smtClean="0">
                <a:solidFill>
                  <a:schemeClr val="bg1"/>
                </a:solidFill>
                <a:latin typeface="標楷體" panose="03000509000000000000" pitchFamily="65" charset="-120"/>
                <a:ea typeface="標楷體" panose="03000509000000000000" pitchFamily="65" charset="-120"/>
              </a:rPr>
              <a:t>武漢</a:t>
            </a:r>
            <a:r>
              <a:rPr lang="zh-TW" altLang="zh-TW" sz="2200" dirty="0" smtClean="0">
                <a:solidFill>
                  <a:schemeClr val="bg1"/>
                </a:solidFill>
                <a:latin typeface="標楷體" panose="03000509000000000000" pitchFamily="65" charset="-120"/>
                <a:ea typeface="標楷體" panose="03000509000000000000" pitchFamily="65" charset="-120"/>
              </a:rPr>
              <a:t>迸發的</a:t>
            </a:r>
            <a:r>
              <a:rPr lang="en-US" altLang="zh-TW" sz="2200" dirty="0" smtClean="0">
                <a:solidFill>
                  <a:schemeClr val="bg1"/>
                </a:solidFill>
                <a:latin typeface="標楷體" panose="03000509000000000000" pitchFamily="65" charset="-120"/>
                <a:ea typeface="標楷體" panose="03000509000000000000" pitchFamily="65" charset="-120"/>
              </a:rPr>
              <a:t>2019</a:t>
            </a:r>
            <a:r>
              <a:rPr lang="zh-TW" altLang="zh-TW" sz="2200" dirty="0" smtClean="0">
                <a:solidFill>
                  <a:schemeClr val="bg1"/>
                </a:solidFill>
                <a:latin typeface="標楷體" panose="03000509000000000000" pitchFamily="65" charset="-120"/>
                <a:ea typeface="標楷體" panose="03000509000000000000" pitchFamily="65" charset="-120"/>
              </a:rPr>
              <a:t>冠狀病毒病疫情為「</a:t>
            </a:r>
            <a:r>
              <a:rPr lang="zh-TW" altLang="zh-TW" sz="2200" u="sng" dirty="0" smtClean="0">
                <a:solidFill>
                  <a:schemeClr val="bg1"/>
                </a:solidFill>
                <a:latin typeface="標楷體" panose="03000509000000000000" pitchFamily="65" charset="-120"/>
                <a:ea typeface="標楷體" panose="03000509000000000000" pitchFamily="65" charset="-120"/>
              </a:rPr>
              <a:t>國際關注之突發公共衛生事件</a:t>
            </a:r>
            <a:r>
              <a:rPr lang="zh-TW" altLang="zh-TW" sz="2200" dirty="0" smtClean="0">
                <a:solidFill>
                  <a:schemeClr val="bg1"/>
                </a:solidFill>
                <a:latin typeface="標楷體" panose="03000509000000000000" pitchFamily="65" charset="-120"/>
                <a:ea typeface="標楷體" panose="03000509000000000000" pitchFamily="65" charset="-120"/>
              </a:rPr>
              <a:t>」。並稱除了</a:t>
            </a:r>
            <a:r>
              <a:rPr lang="zh-TW" altLang="en-US" sz="2200" u="sng" dirty="0" smtClean="0">
                <a:solidFill>
                  <a:schemeClr val="bg1"/>
                </a:solidFill>
                <a:latin typeface="標楷體" panose="03000509000000000000" pitchFamily="65" charset="-120"/>
                <a:ea typeface="標楷體" panose="03000509000000000000" pitchFamily="65" charset="-120"/>
              </a:rPr>
              <a:t>鑽石公主號</a:t>
            </a:r>
            <a:r>
              <a:rPr lang="zh-TW" altLang="zh-TW" sz="2200" dirty="0" smtClean="0">
                <a:solidFill>
                  <a:schemeClr val="bg1"/>
                </a:solidFill>
                <a:latin typeface="標楷體" panose="03000509000000000000" pitchFamily="65" charset="-120"/>
                <a:ea typeface="標楷體" panose="03000509000000000000" pitchFamily="65" charset="-120"/>
              </a:rPr>
              <a:t>之狀況係屬特殊個案，目前尚未發現有持續本土傳播的情況</a:t>
            </a:r>
            <a:r>
              <a:rPr lang="zh-TW" altLang="en-US" sz="2200" dirty="0" smtClean="0">
                <a:solidFill>
                  <a:schemeClr val="bg1"/>
                </a:solidFill>
                <a:latin typeface="標楷體" panose="03000509000000000000" pitchFamily="65" charset="-120"/>
                <a:ea typeface="標楷體" panose="03000509000000000000" pitchFamily="65" charset="-120"/>
              </a:rPr>
              <a:t>。</a:t>
            </a:r>
            <a:endParaRPr lang="zh-TW" altLang="zh-TW" sz="22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2246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32112" y="746524"/>
            <a:ext cx="7843101" cy="936104"/>
          </a:xfrm>
        </p:spPr>
        <p:txBody>
          <a:bodyPr/>
          <a:lstStyle/>
          <a:p>
            <a:r>
              <a:rPr lang="zh-TW" altLang="zh-TW" sz="3200" dirty="0"/>
              <a:t>貳、世界衛生組織（</a:t>
            </a:r>
            <a:r>
              <a:rPr lang="en-US" altLang="zh-TW" sz="3200" dirty="0"/>
              <a:t>WHO</a:t>
            </a:r>
            <a:r>
              <a:rPr lang="zh-TW" altLang="zh-TW" sz="3200" dirty="0"/>
              <a:t>）因應新型冠狀</a:t>
            </a:r>
            <a:r>
              <a:rPr lang="zh-TW" altLang="zh-TW" sz="3200" dirty="0" smtClean="0"/>
              <a:t>肺</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炎</a:t>
            </a:r>
            <a:r>
              <a:rPr lang="en-US" altLang="zh-TW" sz="3200" dirty="0" smtClean="0"/>
              <a:t>(</a:t>
            </a:r>
            <a:r>
              <a:rPr lang="en-US" altLang="zh-TW" sz="3200" dirty="0"/>
              <a:t>COVID-19)</a:t>
            </a:r>
            <a:r>
              <a:rPr lang="zh-TW" altLang="zh-TW" sz="3200" dirty="0"/>
              <a:t>疫情的對策與作為</a:t>
            </a:r>
            <a:r>
              <a:rPr lang="en-US" altLang="zh-TW" sz="3200" dirty="0"/>
              <a:t> </a:t>
            </a:r>
            <a:r>
              <a:rPr lang="en-US" altLang="zh-TW" sz="3200" dirty="0" smtClean="0"/>
              <a:t>-3 </a:t>
            </a:r>
            <a:r>
              <a:rPr lang="zh-TW" altLang="zh-TW" sz="4800" dirty="0"/>
              <a:t/>
            </a:r>
            <a:br>
              <a:rPr lang="zh-TW" altLang="zh-TW" sz="4800" dirty="0"/>
            </a:br>
            <a:endParaRPr lang="zh-TW" altLang="zh-TW" sz="4800" dirty="0"/>
          </a:p>
        </p:txBody>
      </p:sp>
      <p:sp>
        <p:nvSpPr>
          <p:cNvPr id="5" name="文字方塊 4"/>
          <p:cNvSpPr txBox="1"/>
          <p:nvPr/>
        </p:nvSpPr>
        <p:spPr>
          <a:xfrm>
            <a:off x="179512" y="1682628"/>
            <a:ext cx="8856984" cy="4893647"/>
          </a:xfrm>
          <a:prstGeom prst="rect">
            <a:avLst/>
          </a:prstGeom>
          <a:noFill/>
        </p:spPr>
        <p:txBody>
          <a:bodyPr wrap="square" rtlCol="0">
            <a:spAutoFit/>
          </a:bodyPr>
          <a:lstStyle/>
          <a:p>
            <a:pPr marL="457200" indent="-457200">
              <a:buFont typeface="+mj-lt"/>
              <a:buAutoNum type="arabicPeriod" startAt="8"/>
            </a:pP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31</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a:solidFill>
                  <a:schemeClr val="bg1"/>
                </a:solidFill>
                <a:latin typeface="標楷體" panose="03000509000000000000" pitchFamily="65" charset="-120"/>
                <a:ea typeface="標楷體" panose="03000509000000000000" pitchFamily="65" charset="-120"/>
              </a:rPr>
              <a:t>美國率先發布</a:t>
            </a:r>
            <a:r>
              <a:rPr lang="zh-TW" altLang="zh-TW" u="sng" dirty="0">
                <a:solidFill>
                  <a:srgbClr val="002060"/>
                </a:solidFill>
                <a:latin typeface="標楷體" panose="03000509000000000000" pitchFamily="65" charset="-120"/>
                <a:ea typeface="標楷體" panose="03000509000000000000" pitchFamily="65" charset="-120"/>
              </a:rPr>
              <a:t>旅遊禁令</a:t>
            </a:r>
            <a:r>
              <a:rPr lang="zh-TW" altLang="zh-TW" dirty="0">
                <a:solidFill>
                  <a:schemeClr val="bg1"/>
                </a:solidFill>
                <a:latin typeface="標楷體" panose="03000509000000000000" pitchFamily="65" charset="-120"/>
                <a:ea typeface="標楷體" panose="03000509000000000000" pitchFamily="65" charset="-120"/>
              </a:rPr>
              <a:t>以阻擋疫情擴散</a:t>
            </a:r>
            <a:r>
              <a:rPr lang="zh-TW" altLang="zh-TW" dirty="0" smtClean="0">
                <a:solidFill>
                  <a:schemeClr val="bg1"/>
                </a:solidFill>
                <a:latin typeface="標楷體" panose="03000509000000000000" pitchFamily="65" charset="-120"/>
                <a:ea typeface="標楷體" panose="03000509000000000000" pitchFamily="65" charset="-120"/>
              </a:rPr>
              <a:t>，</a:t>
            </a:r>
            <a:r>
              <a:rPr lang="zh-TW" altLang="en-US" dirty="0" smtClean="0">
                <a:solidFill>
                  <a:schemeClr val="bg1"/>
                </a:solidFill>
                <a:latin typeface="標楷體" panose="03000509000000000000" pitchFamily="65" charset="-120"/>
                <a:ea typeface="標楷體" panose="03000509000000000000" pitchFamily="65" charset="-120"/>
              </a:rPr>
              <a:t>但是總幹事</a:t>
            </a:r>
            <a:r>
              <a:rPr lang="zh-TW"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譚德塞</a:t>
            </a:r>
            <a:r>
              <a:rPr lang="zh-TW" altLang="en-US" dirty="0" smtClean="0">
                <a:solidFill>
                  <a:schemeClr val="bg1"/>
                </a:solidFill>
                <a:latin typeface="標楷體" panose="03000509000000000000" pitchFamily="65" charset="-120"/>
                <a:ea typeface="標楷體" panose="03000509000000000000" pitchFamily="65" charset="-120"/>
              </a:rPr>
              <a:t>則</a:t>
            </a:r>
            <a:r>
              <a:rPr lang="zh-TW" altLang="zh-TW" dirty="0" smtClean="0">
                <a:solidFill>
                  <a:schemeClr val="bg1"/>
                </a:solidFill>
                <a:latin typeface="標楷體" panose="03000509000000000000" pitchFamily="65" charset="-120"/>
                <a:ea typeface="標楷體" panose="03000509000000000000" pitchFamily="65" charset="-120"/>
              </a:rPr>
              <a:t>持</a:t>
            </a:r>
            <a:r>
              <a:rPr lang="zh-TW" altLang="zh-TW" dirty="0">
                <a:solidFill>
                  <a:schemeClr val="bg1"/>
                </a:solidFill>
                <a:latin typeface="標楷體" panose="03000509000000000000" pitchFamily="65" charset="-120"/>
                <a:ea typeface="標楷體" panose="03000509000000000000" pitchFamily="65" charset="-120"/>
              </a:rPr>
              <a:t>不同</a:t>
            </a:r>
            <a:r>
              <a:rPr lang="zh-TW" altLang="zh-TW" dirty="0" smtClean="0">
                <a:solidFill>
                  <a:schemeClr val="bg1"/>
                </a:solidFill>
                <a:latin typeface="標楷體" panose="03000509000000000000" pitchFamily="65" charset="-120"/>
                <a:ea typeface="標楷體" panose="03000509000000000000" pitchFamily="65" charset="-120"/>
              </a:rPr>
              <a:t>看法</a:t>
            </a:r>
            <a:r>
              <a:rPr lang="zh-TW" altLang="en-US" dirty="0" smtClean="0">
                <a:solidFill>
                  <a:schemeClr val="bg1"/>
                </a:solidFill>
                <a:latin typeface="標楷體" panose="03000509000000000000" pitchFamily="65" charset="-120"/>
                <a:ea typeface="標楷體" panose="03000509000000000000" pitchFamily="65" charset="-120"/>
              </a:rPr>
              <a:t>，</a:t>
            </a:r>
            <a:r>
              <a:rPr lang="zh-TW" altLang="zh-TW" dirty="0" smtClean="0">
                <a:solidFill>
                  <a:schemeClr val="bg1"/>
                </a:solidFill>
                <a:latin typeface="標楷體" panose="03000509000000000000" pitchFamily="65" charset="-120"/>
                <a:ea typeface="標楷體" panose="03000509000000000000" pitchFamily="65" charset="-120"/>
              </a:rPr>
              <a:t>認為</a:t>
            </a:r>
            <a:r>
              <a:rPr lang="zh-TW" altLang="zh-TW" u="sng" dirty="0">
                <a:solidFill>
                  <a:srgbClr val="002060"/>
                </a:solidFill>
                <a:latin typeface="標楷體" panose="03000509000000000000" pitchFamily="65" charset="-120"/>
                <a:ea typeface="標楷體" panose="03000509000000000000" pitchFamily="65" charset="-120"/>
              </a:rPr>
              <a:t>旅遊禁令</a:t>
            </a:r>
            <a:r>
              <a:rPr lang="zh-TW" altLang="zh-TW" dirty="0">
                <a:solidFill>
                  <a:schemeClr val="bg1"/>
                </a:solidFill>
                <a:latin typeface="標楷體" panose="03000509000000000000" pitchFamily="65" charset="-120"/>
                <a:ea typeface="標楷體" panose="03000509000000000000" pitchFamily="65" charset="-120"/>
              </a:rPr>
              <a:t>與</a:t>
            </a:r>
            <a:r>
              <a:rPr lang="zh-TW" altLang="zh-TW" u="sng" dirty="0">
                <a:solidFill>
                  <a:srgbClr val="002060"/>
                </a:solidFill>
                <a:latin typeface="標楷體" panose="03000509000000000000" pitchFamily="65" charset="-120"/>
                <a:ea typeface="標楷體" panose="03000509000000000000" pitchFamily="65" charset="-120"/>
              </a:rPr>
              <a:t>限制作為</a:t>
            </a:r>
            <a:r>
              <a:rPr lang="zh-TW" altLang="zh-TW" dirty="0">
                <a:solidFill>
                  <a:schemeClr val="bg1"/>
                </a:solidFill>
                <a:latin typeface="標楷體" panose="03000509000000000000" pitchFamily="65" charset="-120"/>
                <a:ea typeface="標楷體" panose="03000509000000000000" pitchFamily="65" charset="-120"/>
              </a:rPr>
              <a:t>將可能造成恐慌和</a:t>
            </a:r>
            <a:r>
              <a:rPr lang="zh-TW" altLang="zh-TW" u="sng" dirty="0">
                <a:solidFill>
                  <a:srgbClr val="002060"/>
                </a:solidFill>
                <a:latin typeface="標楷體" panose="03000509000000000000" pitchFamily="65" charset="-120"/>
                <a:ea typeface="標楷體" panose="03000509000000000000" pitchFamily="65" charset="-120"/>
              </a:rPr>
              <a:t>負面性標籤化</a:t>
            </a:r>
            <a:r>
              <a:rPr lang="zh-TW" altLang="zh-TW" dirty="0">
                <a:solidFill>
                  <a:schemeClr val="bg1"/>
                </a:solidFill>
                <a:latin typeface="標楷體" panose="03000509000000000000" pitchFamily="65" charset="-120"/>
                <a:ea typeface="標楷體" panose="03000509000000000000" pitchFamily="65" charset="-120"/>
              </a:rPr>
              <a:t>，對公共衛生提昇未具實際功能</a:t>
            </a:r>
            <a:r>
              <a:rPr lang="zh-TW" altLang="zh-TW" dirty="0" smtClean="0">
                <a:solidFill>
                  <a:schemeClr val="bg1"/>
                </a:solidFill>
                <a:latin typeface="標楷體" panose="03000509000000000000" pitchFamily="65" charset="-120"/>
                <a:ea typeface="標楷體" panose="03000509000000000000" pitchFamily="65" charset="-120"/>
              </a:rPr>
              <a:t>。</a:t>
            </a:r>
            <a:endParaRPr lang="en-US" altLang="zh-TW" dirty="0" smtClean="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8"/>
            </a:pP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a:solidFill>
                  <a:schemeClr val="bg1"/>
                </a:solidFill>
                <a:latin typeface="標楷體" panose="03000509000000000000" pitchFamily="65" charset="-120"/>
                <a:ea typeface="標楷體" panose="03000509000000000000" pitchFamily="65" charset="-120"/>
              </a:rPr>
              <a:t>總幹事</a:t>
            </a:r>
            <a:r>
              <a:rPr lang="zh-TW"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譚德塞</a:t>
            </a:r>
            <a:r>
              <a:rPr lang="zh-TW" altLang="zh-TW" dirty="0">
                <a:solidFill>
                  <a:schemeClr val="bg1"/>
                </a:solidFill>
                <a:latin typeface="標楷體" panose="03000509000000000000" pitchFamily="65" charset="-120"/>
                <a:ea typeface="標楷體" panose="03000509000000000000" pitchFamily="65" charset="-120"/>
              </a:rPr>
              <a:t>繼續指明：無需干預</a:t>
            </a:r>
            <a:r>
              <a:rPr lang="zh-TW" altLang="zh-TW" u="sng" dirty="0">
                <a:solidFill>
                  <a:schemeClr val="bg1"/>
                </a:solidFill>
                <a:latin typeface="標楷體" panose="03000509000000000000" pitchFamily="65" charset="-120"/>
                <a:ea typeface="標楷體" panose="03000509000000000000" pitchFamily="65" charset="-120"/>
              </a:rPr>
              <a:t>國際旅遊</a:t>
            </a:r>
            <a:r>
              <a:rPr lang="zh-TW" altLang="zh-TW" dirty="0">
                <a:solidFill>
                  <a:schemeClr val="bg1"/>
                </a:solidFill>
                <a:latin typeface="標楷體" panose="03000509000000000000" pitchFamily="65" charset="-120"/>
                <a:ea typeface="標楷體" panose="03000509000000000000" pitchFamily="65" charset="-120"/>
              </a:rPr>
              <a:t>、</a:t>
            </a:r>
            <a:r>
              <a:rPr lang="zh-TW" altLang="zh-TW" u="sng" dirty="0">
                <a:solidFill>
                  <a:schemeClr val="bg1"/>
                </a:solidFill>
                <a:latin typeface="標楷體" panose="03000509000000000000" pitchFamily="65" charset="-120"/>
                <a:ea typeface="標楷體" panose="03000509000000000000" pitchFamily="65" charset="-120"/>
              </a:rPr>
              <a:t>貿易活動</a:t>
            </a:r>
            <a:r>
              <a:rPr lang="zh-TW" altLang="zh-TW" dirty="0">
                <a:solidFill>
                  <a:schemeClr val="bg1"/>
                </a:solidFill>
                <a:latin typeface="標楷體" panose="03000509000000000000" pitchFamily="65" charset="-120"/>
                <a:ea typeface="標楷體" panose="03000509000000000000" pitchFamily="65" charset="-120"/>
              </a:rPr>
              <a:t>，要求各國需</a:t>
            </a:r>
            <a:r>
              <a:rPr lang="zh-TW" altLang="zh-TW"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考量證據</a:t>
            </a:r>
            <a:r>
              <a:rPr lang="zh-TW" altLang="zh-TW" dirty="0">
                <a:solidFill>
                  <a:schemeClr val="bg1"/>
                </a:solidFill>
                <a:latin typeface="標楷體" panose="03000509000000000000" pitchFamily="65" charset="-120"/>
                <a:ea typeface="標楷體" panose="03000509000000000000" pitchFamily="65" charset="-120"/>
              </a:rPr>
              <a:t>後審慎決定</a:t>
            </a:r>
            <a:r>
              <a:rPr lang="zh-TW" altLang="zh-TW" dirty="0" smtClean="0">
                <a:solidFill>
                  <a:schemeClr val="bg1"/>
                </a:solidFill>
                <a:latin typeface="標楷體" panose="03000509000000000000" pitchFamily="65" charset="-120"/>
                <a:ea typeface="標楷體" panose="03000509000000000000" pitchFamily="65" charset="-120"/>
              </a:rPr>
              <a:t>。中國</a:t>
            </a:r>
            <a:r>
              <a:rPr lang="zh-TW" altLang="zh-TW" dirty="0">
                <a:solidFill>
                  <a:schemeClr val="bg1"/>
                </a:solidFill>
                <a:latin typeface="標楷體" panose="03000509000000000000" pitchFamily="65" charset="-120"/>
                <a:ea typeface="標楷體" panose="03000509000000000000" pitchFamily="65" charset="-120"/>
              </a:rPr>
              <a:t>代表團對於部份國家無視世衛組織之建議，而逕自採取禁止</a:t>
            </a:r>
            <a:r>
              <a:rPr lang="zh-TW" altLang="zh-TW" u="sng" dirty="0">
                <a:solidFill>
                  <a:srgbClr val="0070C0"/>
                </a:solidFill>
                <a:latin typeface="標楷體" panose="03000509000000000000" pitchFamily="65" charset="-120"/>
                <a:ea typeface="標楷體" panose="03000509000000000000" pitchFamily="65" charset="-120"/>
              </a:rPr>
              <a:t>湖北人</a:t>
            </a:r>
            <a:r>
              <a:rPr lang="zh-TW" altLang="zh-TW" u="sng" dirty="0">
                <a:solidFill>
                  <a:schemeClr val="bg1"/>
                </a:solidFill>
                <a:latin typeface="標楷體" panose="03000509000000000000" pitchFamily="65" charset="-120"/>
                <a:ea typeface="標楷體" panose="03000509000000000000" pitchFamily="65" charset="-120"/>
              </a:rPr>
              <a:t>入境或取消</a:t>
            </a:r>
            <a:r>
              <a:rPr lang="zh-TW" altLang="zh-TW" dirty="0">
                <a:solidFill>
                  <a:schemeClr val="bg1"/>
                </a:solidFill>
                <a:latin typeface="標楷體" panose="03000509000000000000" pitchFamily="65" charset="-120"/>
                <a:ea typeface="標楷體" panose="03000509000000000000" pitchFamily="65" charset="-120"/>
              </a:rPr>
              <a:t>往返中國航班之作法，提出異議。</a:t>
            </a:r>
            <a:endParaRPr lang="en-US" altLang="zh-TW"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8"/>
            </a:pP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a:solidFill>
                  <a:schemeClr val="bg1"/>
                </a:solidFill>
                <a:latin typeface="標楷體" panose="03000509000000000000" pitchFamily="65" charset="-120"/>
                <a:ea typeface="標楷體" panose="03000509000000000000" pitchFamily="65" charset="-120"/>
              </a:rPr>
              <a:t>世界衛生組織</a:t>
            </a:r>
            <a:r>
              <a:rPr lang="zh-TW" altLang="zh-TW" dirty="0" smtClean="0">
                <a:solidFill>
                  <a:schemeClr val="bg1"/>
                </a:solidFill>
                <a:latin typeface="標楷體" panose="03000509000000000000" pitchFamily="65" charset="-120"/>
                <a:ea typeface="標楷體" panose="03000509000000000000" pitchFamily="65" charset="-120"/>
              </a:rPr>
              <a:t>總部</a:t>
            </a:r>
            <a:r>
              <a:rPr lang="zh-TW" altLang="en-US" dirty="0" smtClean="0">
                <a:solidFill>
                  <a:schemeClr val="bg1"/>
                </a:solidFill>
                <a:latin typeface="標楷體" panose="03000509000000000000" pitchFamily="65" charset="-120"/>
                <a:ea typeface="標楷體" panose="03000509000000000000" pitchFamily="65" charset="-120"/>
              </a:rPr>
              <a:t>，</a:t>
            </a:r>
            <a:r>
              <a:rPr lang="zh-TW" altLang="zh-TW" dirty="0" smtClean="0">
                <a:solidFill>
                  <a:schemeClr val="bg1"/>
                </a:solidFill>
                <a:latin typeface="標楷體" panose="03000509000000000000" pitchFamily="65" charset="-120"/>
                <a:ea typeface="標楷體" panose="03000509000000000000" pitchFamily="65" charset="-120"/>
              </a:rPr>
              <a:t>每</a:t>
            </a:r>
            <a:r>
              <a:rPr lang="zh-TW" altLang="en-US" dirty="0" smtClean="0">
                <a:solidFill>
                  <a:schemeClr val="bg1"/>
                </a:solidFill>
                <a:latin typeface="標楷體" panose="03000509000000000000" pitchFamily="65" charset="-120"/>
                <a:ea typeface="標楷體" panose="03000509000000000000" pitchFamily="65" charset="-120"/>
              </a:rPr>
              <a:t>日</a:t>
            </a:r>
            <a:r>
              <a:rPr lang="zh-TW" altLang="zh-TW" dirty="0" smtClean="0">
                <a:solidFill>
                  <a:schemeClr val="bg1"/>
                </a:solidFill>
                <a:latin typeface="標楷體" panose="03000509000000000000" pitchFamily="65" charset="-120"/>
                <a:ea typeface="標楷體" panose="03000509000000000000" pitchFamily="65" charset="-120"/>
              </a:rPr>
              <a:t>舉辦</a:t>
            </a:r>
            <a:r>
              <a:rPr lang="zh-TW" altLang="zh-TW" dirty="0">
                <a:solidFill>
                  <a:schemeClr val="bg1"/>
                </a:solidFill>
                <a:latin typeface="標楷體" panose="03000509000000000000" pitchFamily="65" charset="-120"/>
                <a:ea typeface="標楷體" panose="03000509000000000000" pitchFamily="65" charset="-120"/>
              </a:rPr>
              <a:t>關於</a:t>
            </a:r>
            <a:r>
              <a:rPr lang="zh-TW" altLang="zh-TW" u="sng" dirty="0">
                <a:solidFill>
                  <a:schemeClr val="bg1"/>
                </a:solidFill>
                <a:latin typeface="標楷體" panose="03000509000000000000" pitchFamily="65" charset="-120"/>
                <a:ea typeface="標楷體" panose="03000509000000000000" pitchFamily="65" charset="-120"/>
              </a:rPr>
              <a:t>新型冠狀病毒</a:t>
            </a:r>
            <a:r>
              <a:rPr lang="zh-TW" altLang="zh-TW" dirty="0">
                <a:solidFill>
                  <a:schemeClr val="bg1"/>
                </a:solidFill>
                <a:latin typeface="標楷體" panose="03000509000000000000" pitchFamily="65" charset="-120"/>
                <a:ea typeface="標楷體" panose="03000509000000000000" pitchFamily="65" charset="-120"/>
              </a:rPr>
              <a:t>的</a:t>
            </a:r>
            <a:r>
              <a:rPr lang="zh-TW" altLang="zh-TW" u="sng" dirty="0">
                <a:solidFill>
                  <a:schemeClr val="bg1"/>
                </a:solidFill>
                <a:latin typeface="標楷體" panose="03000509000000000000" pitchFamily="65" charset="-120"/>
                <a:ea typeface="標楷體" panose="03000509000000000000" pitchFamily="65" charset="-120"/>
              </a:rPr>
              <a:t>媒體通報會</a:t>
            </a:r>
            <a:r>
              <a:rPr lang="zh-TW" altLang="zh-TW" dirty="0">
                <a:solidFill>
                  <a:schemeClr val="bg1"/>
                </a:solidFill>
                <a:latin typeface="標楷體" panose="03000509000000000000" pitchFamily="65" charset="-120"/>
                <a:ea typeface="標楷體" panose="03000509000000000000" pitchFamily="65" charset="-120"/>
              </a:rPr>
              <a:t>，此亦是</a:t>
            </a:r>
            <a:r>
              <a:rPr lang="zh-TW" altLang="zh-TW" b="1" u="sng" dirty="0">
                <a:solidFill>
                  <a:schemeClr val="bg1"/>
                </a:solidFill>
                <a:latin typeface="標楷體" panose="03000509000000000000" pitchFamily="65" charset="-120"/>
                <a:ea typeface="標楷體" panose="03000509000000000000" pitchFamily="65" charset="-120"/>
              </a:rPr>
              <a:t>世界衛生組織</a:t>
            </a:r>
            <a:r>
              <a:rPr lang="zh-TW" altLang="zh-TW"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總幹事</a:t>
            </a:r>
            <a:r>
              <a:rPr lang="zh-TW" altLang="zh-TW" dirty="0">
                <a:solidFill>
                  <a:schemeClr val="bg1"/>
                </a:solidFill>
                <a:latin typeface="標楷體" panose="03000509000000000000" pitchFamily="65" charset="-120"/>
                <a:ea typeface="標楷體" panose="03000509000000000000" pitchFamily="65" charset="-120"/>
              </a:rPr>
              <a:t>或</a:t>
            </a:r>
            <a:r>
              <a:rPr lang="zh-TW" altLang="zh-TW" u="sng" dirty="0">
                <a:solidFill>
                  <a:schemeClr val="bg1"/>
                </a:solidFill>
                <a:latin typeface="標楷體" panose="03000509000000000000" pitchFamily="65" charset="-120"/>
                <a:ea typeface="標楷體" panose="03000509000000000000" pitchFamily="65" charset="-120"/>
              </a:rPr>
              <a:t>世界衛生組織</a:t>
            </a:r>
            <a:r>
              <a:rPr lang="zh-TW" altLang="zh-TW" b="1" u="sng" dirty="0">
                <a:solidFill>
                  <a:schemeClr val="bg1"/>
                </a:solidFill>
                <a:latin typeface="標楷體" panose="03000509000000000000" pitchFamily="65" charset="-120"/>
                <a:ea typeface="標楷體" panose="03000509000000000000" pitchFamily="65" charset="-120"/>
              </a:rPr>
              <a:t>突發衛生事件</a:t>
            </a:r>
            <a:r>
              <a:rPr lang="zh-TW" altLang="zh-TW" u="sng" dirty="0">
                <a:solidFill>
                  <a:schemeClr val="bg1"/>
                </a:solidFill>
                <a:latin typeface="標楷體" panose="03000509000000000000" pitchFamily="65" charset="-120"/>
                <a:ea typeface="標楷體" panose="03000509000000000000" pitchFamily="65" charset="-120"/>
              </a:rPr>
              <a:t>規劃</a:t>
            </a:r>
            <a:r>
              <a:rPr lang="zh-TW" altLang="zh-TW"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執行</a:t>
            </a:r>
            <a:r>
              <a:rPr lang="zh-TW" altLang="zh-TW" b="1" u="sng"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主任</a:t>
            </a:r>
            <a:r>
              <a:rPr lang="zh-TW" altLang="en-US" dirty="0" smtClean="0">
                <a:solidFill>
                  <a:schemeClr val="bg1"/>
                </a:solidFill>
                <a:latin typeface="標楷體" panose="03000509000000000000" pitchFamily="65" charset="-120"/>
                <a:ea typeface="標楷體" panose="03000509000000000000" pitchFamily="65" charset="-120"/>
              </a:rPr>
              <a:t>，</a:t>
            </a:r>
            <a:r>
              <a:rPr lang="zh-TW" altLang="zh-TW" b="1" dirty="0" smtClean="0">
                <a:solidFill>
                  <a:srgbClr val="0070C0"/>
                </a:solidFill>
                <a:latin typeface="標楷體" panose="03000509000000000000" pitchFamily="65" charset="-120"/>
                <a:ea typeface="標楷體" panose="03000509000000000000" pitchFamily="65" charset="-120"/>
              </a:rPr>
              <a:t>首次</a:t>
            </a:r>
            <a:r>
              <a:rPr lang="zh-TW" altLang="zh-TW" dirty="0">
                <a:solidFill>
                  <a:schemeClr val="bg1"/>
                </a:solidFill>
                <a:latin typeface="標楷體" panose="03000509000000000000" pitchFamily="65" charset="-120"/>
                <a:ea typeface="標楷體" panose="03000509000000000000" pitchFamily="65" charset="-120"/>
              </a:rPr>
              <a:t>每天舉行通報會</a:t>
            </a:r>
            <a:r>
              <a:rPr lang="zh-TW" altLang="zh-TW" dirty="0" smtClean="0">
                <a:solidFill>
                  <a:schemeClr val="bg1"/>
                </a:solidFill>
                <a:latin typeface="標楷體" panose="03000509000000000000" pitchFamily="65" charset="-120"/>
                <a:ea typeface="標楷體" panose="03000509000000000000" pitchFamily="65" charset="-120"/>
              </a:rPr>
              <a:t>。</a:t>
            </a:r>
            <a:endParaRPr lang="en-US" altLang="zh-TW" dirty="0" smtClean="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8"/>
            </a:pP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b="1" dirty="0">
                <a:solidFill>
                  <a:schemeClr val="bg1"/>
                </a:solidFill>
                <a:latin typeface="標楷體" panose="03000509000000000000" pitchFamily="65" charset="-120"/>
                <a:ea typeface="標楷體" panose="03000509000000000000" pitchFamily="65" charset="-120"/>
              </a:rPr>
              <a:t>新型冠狀病毒引致的疾病命名</a:t>
            </a:r>
            <a:r>
              <a:rPr lang="zh-TW" altLang="zh-TW" b="1" dirty="0" smtClean="0">
                <a:solidFill>
                  <a:schemeClr val="bg1"/>
                </a:solidFill>
                <a:latin typeface="標楷體" panose="03000509000000000000" pitchFamily="65" charset="-120"/>
                <a:ea typeface="標楷體" panose="03000509000000000000" pitchFamily="65" charset="-120"/>
              </a:rPr>
              <a:t>為</a:t>
            </a:r>
            <a:r>
              <a:rPr lang="zh-TW" altLang="zh-TW" sz="2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chemeClr val="bg1"/>
                </a:solidFill>
                <a:latin typeface="Times New Roman" panose="02020603050405020304" pitchFamily="18" charset="0"/>
                <a:cs typeface="Times New Roman" panose="02020603050405020304" pitchFamily="18" charset="0"/>
              </a:rPr>
              <a:t> </a:t>
            </a:r>
            <a:r>
              <a:rPr lang="en-US" altLang="zh-TW" dirty="0" smtClean="0">
                <a:solidFill>
                  <a:schemeClr val="bg1"/>
                </a:solidFill>
                <a:latin typeface="Times New Roman" panose="02020603050405020304" pitchFamily="18" charset="0"/>
                <a:cs typeface="Times New Roman" panose="02020603050405020304" pitchFamily="18" charset="0"/>
              </a:rPr>
              <a:t>COVID-19</a:t>
            </a:r>
            <a:r>
              <a:rPr lang="zh-TW" altLang="en-US" dirty="0" smtClean="0">
                <a:solidFill>
                  <a:schemeClr val="bg1"/>
                </a:solidFill>
                <a:latin typeface="Times New Roman" panose="02020603050405020304" pitchFamily="18" charset="0"/>
                <a:cs typeface="Times New Roman" panose="02020603050405020304" pitchFamily="18" charset="0"/>
              </a:rPr>
              <a:t>。</a:t>
            </a:r>
            <a:endParaRPr lang="zh-TW" altLang="zh-TW"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8513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32112" y="746524"/>
            <a:ext cx="7843101" cy="936104"/>
          </a:xfrm>
        </p:spPr>
        <p:txBody>
          <a:bodyPr/>
          <a:lstStyle/>
          <a:p>
            <a:r>
              <a:rPr lang="zh-TW" altLang="zh-TW" sz="3200" dirty="0"/>
              <a:t>貳、世界衛生組織（</a:t>
            </a:r>
            <a:r>
              <a:rPr lang="en-US" altLang="zh-TW" sz="3200" dirty="0"/>
              <a:t>WHO</a:t>
            </a:r>
            <a:r>
              <a:rPr lang="zh-TW" altLang="zh-TW" sz="3200" dirty="0"/>
              <a:t>）因應新型冠狀</a:t>
            </a:r>
            <a:r>
              <a:rPr lang="zh-TW" altLang="zh-TW" sz="3200" dirty="0" smtClean="0"/>
              <a:t>肺</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炎</a:t>
            </a:r>
            <a:r>
              <a:rPr lang="en-US" altLang="zh-TW" sz="3200" dirty="0" smtClean="0"/>
              <a:t>(</a:t>
            </a:r>
            <a:r>
              <a:rPr lang="en-US" altLang="zh-TW" sz="3200" dirty="0"/>
              <a:t>COVID-19)</a:t>
            </a:r>
            <a:r>
              <a:rPr lang="zh-TW" altLang="zh-TW" sz="3200" dirty="0"/>
              <a:t>疫情的對策與作為</a:t>
            </a:r>
            <a:r>
              <a:rPr lang="en-US" altLang="zh-TW" sz="3200" dirty="0"/>
              <a:t> </a:t>
            </a:r>
            <a:r>
              <a:rPr lang="en-US" altLang="zh-TW" sz="3200" dirty="0" smtClean="0"/>
              <a:t>-4</a:t>
            </a:r>
            <a:r>
              <a:rPr lang="zh-TW" altLang="zh-TW" sz="4800" dirty="0"/>
              <a:t/>
            </a:r>
            <a:br>
              <a:rPr lang="zh-TW" altLang="zh-TW" sz="4800" dirty="0"/>
            </a:br>
            <a:endParaRPr lang="zh-TW" altLang="zh-TW" sz="4800" dirty="0"/>
          </a:p>
        </p:txBody>
      </p:sp>
      <p:sp>
        <p:nvSpPr>
          <p:cNvPr id="5" name="文字方塊 4"/>
          <p:cNvSpPr txBox="1"/>
          <p:nvPr/>
        </p:nvSpPr>
        <p:spPr>
          <a:xfrm>
            <a:off x="107504" y="1556792"/>
            <a:ext cx="8869478" cy="4893647"/>
          </a:xfrm>
          <a:prstGeom prst="rect">
            <a:avLst/>
          </a:prstGeom>
          <a:noFill/>
        </p:spPr>
        <p:txBody>
          <a:bodyPr wrap="square" rtlCol="0">
            <a:spAutoFit/>
          </a:bodyPr>
          <a:lstStyle/>
          <a:p>
            <a:pPr marL="457200" indent="-457200">
              <a:buFont typeface="+mj-lt"/>
              <a:buAutoNum type="arabicPeriod" startAt="12"/>
            </a:pP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16</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世</a:t>
            </a:r>
            <a:r>
              <a:rPr lang="zh-TW" altLang="zh-TW" dirty="0" smtClean="0">
                <a:solidFill>
                  <a:schemeClr val="bg1"/>
                </a:solidFill>
                <a:latin typeface="標楷體" panose="03000509000000000000" pitchFamily="65" charset="-120"/>
                <a:ea typeface="標楷體" panose="03000509000000000000" pitchFamily="65" charset="-120"/>
              </a:rPr>
              <a:t>界</a:t>
            </a:r>
            <a:r>
              <a:rPr lang="zh-TW" altLang="zh-TW" dirty="0">
                <a:solidFill>
                  <a:schemeClr val="bg1"/>
                </a:solidFill>
                <a:latin typeface="標楷體" panose="03000509000000000000" pitchFamily="65" charset="-120"/>
                <a:ea typeface="標楷體" panose="03000509000000000000" pitchFamily="65" charset="-120"/>
              </a:rPr>
              <a:t>衛生</a:t>
            </a:r>
            <a:r>
              <a:rPr lang="zh-TW" altLang="zh-TW" dirty="0" smtClean="0">
                <a:solidFill>
                  <a:schemeClr val="bg1"/>
                </a:solidFill>
                <a:latin typeface="標楷體" panose="03000509000000000000" pitchFamily="65" charset="-120"/>
                <a:ea typeface="標楷體" panose="03000509000000000000" pitchFamily="65" charset="-120"/>
              </a:rPr>
              <a:t>組織</a:t>
            </a:r>
            <a:r>
              <a:rPr lang="en-US" altLang="zh-TW" dirty="0" smtClean="0">
                <a:solidFill>
                  <a:schemeClr val="bg1"/>
                </a:solidFill>
                <a:latin typeface="標楷體" panose="03000509000000000000" pitchFamily="65" charset="-120"/>
                <a:ea typeface="標楷體" panose="03000509000000000000" pitchFamily="65" charset="-120"/>
              </a:rPr>
              <a:t>(</a:t>
            </a:r>
            <a:r>
              <a:rPr lang="zh-TW" altLang="zh-TW" dirty="0" smtClean="0">
                <a:solidFill>
                  <a:schemeClr val="bg1"/>
                </a:solidFill>
                <a:latin typeface="標楷體" panose="03000509000000000000" pitchFamily="65" charset="-120"/>
                <a:ea typeface="標楷體" panose="03000509000000000000" pitchFamily="65" charset="-120"/>
              </a:rPr>
              <a:t>中國</a:t>
            </a:r>
            <a:r>
              <a:rPr lang="zh-TW" altLang="zh-TW" dirty="0">
                <a:solidFill>
                  <a:schemeClr val="bg1"/>
                </a:solidFill>
                <a:latin typeface="標楷體" panose="03000509000000000000" pitchFamily="65" charset="-120"/>
                <a:ea typeface="標楷體" panose="03000509000000000000" pitchFamily="65" charset="-120"/>
              </a:rPr>
              <a:t>聯合</a:t>
            </a:r>
            <a:r>
              <a:rPr lang="zh-TW" altLang="zh-TW" dirty="0" smtClean="0">
                <a:solidFill>
                  <a:schemeClr val="bg1"/>
                </a:solidFill>
                <a:latin typeface="標楷體" panose="03000509000000000000" pitchFamily="65" charset="-120"/>
                <a:ea typeface="標楷體" panose="03000509000000000000" pitchFamily="65" charset="-120"/>
              </a:rPr>
              <a:t>考察團</a:t>
            </a:r>
            <a:r>
              <a:rPr lang="en-US" altLang="zh-TW" dirty="0" smtClean="0">
                <a:solidFill>
                  <a:schemeClr val="bg1"/>
                </a:solidFill>
                <a:latin typeface="標楷體" panose="03000509000000000000" pitchFamily="65" charset="-120"/>
                <a:ea typeface="標楷體" panose="03000509000000000000" pitchFamily="65" charset="-120"/>
              </a:rPr>
              <a:t>)</a:t>
            </a:r>
            <a:r>
              <a:rPr lang="zh-TW" altLang="zh-TW" dirty="0" smtClean="0">
                <a:solidFill>
                  <a:schemeClr val="bg1"/>
                </a:solidFill>
                <a:latin typeface="標楷體" panose="03000509000000000000" pitchFamily="65" charset="-120"/>
                <a:ea typeface="標楷體" panose="03000509000000000000" pitchFamily="65" charset="-120"/>
              </a:rPr>
              <a:t>，</a:t>
            </a:r>
            <a:r>
              <a:rPr lang="zh-TW" altLang="zh-TW" dirty="0">
                <a:solidFill>
                  <a:schemeClr val="bg1"/>
                </a:solidFill>
                <a:latin typeface="標楷體" panose="03000509000000000000" pitchFamily="65" charset="-120"/>
                <a:ea typeface="標楷體" panose="03000509000000000000" pitchFamily="65" charset="-120"/>
              </a:rPr>
              <a:t>實地前往考察</a:t>
            </a:r>
            <a:r>
              <a:rPr lang="zh-TW" altLang="zh-TW" b="1" u="sng" dirty="0">
                <a:solidFill>
                  <a:schemeClr val="bg1"/>
                </a:solidFill>
                <a:latin typeface="標楷體" panose="03000509000000000000" pitchFamily="65" charset="-120"/>
                <a:ea typeface="標楷體" panose="03000509000000000000" pitchFamily="65" charset="-120"/>
              </a:rPr>
              <a:t>北京</a:t>
            </a:r>
            <a:r>
              <a:rPr lang="zh-TW" altLang="zh-TW" dirty="0">
                <a:solidFill>
                  <a:schemeClr val="bg1"/>
                </a:solidFill>
                <a:latin typeface="標楷體" panose="03000509000000000000" pitchFamily="65" charset="-120"/>
                <a:ea typeface="標楷體" panose="03000509000000000000" pitchFamily="65" charset="-120"/>
              </a:rPr>
              <a:t>、</a:t>
            </a:r>
            <a:r>
              <a:rPr lang="zh-TW" altLang="zh-TW" b="1" u="sng" dirty="0">
                <a:solidFill>
                  <a:schemeClr val="bg1"/>
                </a:solidFill>
                <a:latin typeface="標楷體" panose="03000509000000000000" pitchFamily="65" charset="-120"/>
                <a:ea typeface="標楷體" panose="03000509000000000000" pitchFamily="65" charset="-120"/>
              </a:rPr>
              <a:t>廣東</a:t>
            </a:r>
            <a:r>
              <a:rPr lang="zh-TW" altLang="zh-TW" dirty="0">
                <a:solidFill>
                  <a:schemeClr val="bg1"/>
                </a:solidFill>
                <a:latin typeface="標楷體" panose="03000509000000000000" pitchFamily="65" charset="-120"/>
                <a:ea typeface="標楷體" panose="03000509000000000000" pitchFamily="65" charset="-120"/>
              </a:rPr>
              <a:t>、</a:t>
            </a:r>
            <a:r>
              <a:rPr lang="zh-TW" altLang="zh-TW" b="1" u="sng" dirty="0">
                <a:solidFill>
                  <a:schemeClr val="bg1"/>
                </a:solidFill>
                <a:latin typeface="標楷體" panose="03000509000000000000" pitchFamily="65" charset="-120"/>
                <a:ea typeface="標楷體" panose="03000509000000000000" pitchFamily="65" charset="-120"/>
              </a:rPr>
              <a:t>四川</a:t>
            </a:r>
            <a:r>
              <a:rPr lang="zh-TW" altLang="zh-TW" dirty="0">
                <a:solidFill>
                  <a:schemeClr val="bg1"/>
                </a:solidFill>
                <a:latin typeface="標楷體" panose="03000509000000000000" pitchFamily="65" charset="-120"/>
                <a:ea typeface="標楷體" panose="03000509000000000000" pitchFamily="65" charset="-120"/>
              </a:rPr>
              <a:t>和</a:t>
            </a:r>
            <a:r>
              <a:rPr lang="zh-TW" altLang="zh-TW" b="1" u="sng" dirty="0">
                <a:solidFill>
                  <a:schemeClr val="bg1"/>
                </a:solidFill>
                <a:latin typeface="標楷體" panose="03000509000000000000" pitchFamily="65" charset="-120"/>
                <a:ea typeface="標楷體" panose="03000509000000000000" pitchFamily="65" charset="-120"/>
              </a:rPr>
              <a:t>武漢</a:t>
            </a:r>
            <a:r>
              <a:rPr lang="zh-TW" altLang="zh-TW" dirty="0">
                <a:solidFill>
                  <a:schemeClr val="bg1"/>
                </a:solidFill>
                <a:latin typeface="標楷體" panose="03000509000000000000" pitchFamily="65" charset="-120"/>
                <a:ea typeface="標楷體" panose="03000509000000000000" pitchFamily="65" charset="-120"/>
              </a:rPr>
              <a:t>，對這一</a:t>
            </a:r>
            <a:r>
              <a:rPr lang="zh-TW" altLang="zh-TW" dirty="0" smtClean="0">
                <a:solidFill>
                  <a:schemeClr val="bg1"/>
                </a:solidFill>
                <a:latin typeface="標楷體" panose="03000509000000000000" pitchFamily="65" charset="-120"/>
                <a:ea typeface="標楷體" panose="03000509000000000000" pitchFamily="65" charset="-120"/>
              </a:rPr>
              <a:t>新</a:t>
            </a:r>
            <a:r>
              <a:rPr lang="zh-TW" altLang="en-US" dirty="0" smtClean="0">
                <a:solidFill>
                  <a:schemeClr val="bg1"/>
                </a:solidFill>
                <a:latin typeface="標楷體" panose="03000509000000000000" pitchFamily="65" charset="-120"/>
                <a:ea typeface="標楷體" panose="03000509000000000000" pitchFamily="65" charset="-120"/>
              </a:rPr>
              <a:t>的</a:t>
            </a:r>
            <a:r>
              <a:rPr lang="zh-TW" altLang="zh-TW" dirty="0" smtClean="0">
                <a:solidFill>
                  <a:schemeClr val="bg1"/>
                </a:solidFill>
                <a:latin typeface="標楷體" panose="03000509000000000000" pitchFamily="65" charset="-120"/>
                <a:ea typeface="標楷體" panose="03000509000000000000" pitchFamily="65" charset="-120"/>
              </a:rPr>
              <a:t>疾病</a:t>
            </a:r>
            <a:r>
              <a:rPr lang="zh-TW" altLang="en-US" dirty="0" smtClean="0">
                <a:solidFill>
                  <a:schemeClr val="bg1"/>
                </a:solidFill>
                <a:latin typeface="標楷體" panose="03000509000000000000" pitchFamily="65" charset="-120"/>
                <a:ea typeface="標楷體" panose="03000509000000000000" pitchFamily="65" charset="-120"/>
              </a:rPr>
              <a:t>之</a:t>
            </a:r>
            <a:r>
              <a:rPr lang="zh-TW" altLang="zh-TW" b="1" u="sng"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嚴重性</a:t>
            </a:r>
            <a:r>
              <a:rPr lang="zh-TW" altLang="zh-TW" dirty="0">
                <a:solidFill>
                  <a:schemeClr val="bg1"/>
                </a:solidFill>
                <a:latin typeface="標楷體" panose="03000509000000000000" pitchFamily="65" charset="-120"/>
                <a:ea typeface="標楷體" panose="03000509000000000000" pitchFamily="65" charset="-120"/>
              </a:rPr>
              <a:t>、</a:t>
            </a:r>
            <a:r>
              <a:rPr lang="zh-TW" altLang="zh-TW"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傳播途徑</a:t>
            </a:r>
            <a:r>
              <a:rPr lang="zh-TW" altLang="zh-TW" dirty="0">
                <a:solidFill>
                  <a:schemeClr val="bg1"/>
                </a:solidFill>
                <a:latin typeface="標楷體" panose="03000509000000000000" pitchFamily="65" charset="-120"/>
                <a:ea typeface="標楷體" panose="03000509000000000000" pitchFamily="65" charset="-120"/>
              </a:rPr>
              <a:t>、</a:t>
            </a:r>
            <a:r>
              <a:rPr lang="zh-TW" altLang="zh-TW"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動力因素</a:t>
            </a:r>
            <a:r>
              <a:rPr lang="zh-TW" altLang="zh-TW" dirty="0">
                <a:solidFill>
                  <a:schemeClr val="bg1"/>
                </a:solidFill>
                <a:latin typeface="標楷體" panose="03000509000000000000" pitchFamily="65" charset="-120"/>
                <a:ea typeface="標楷體" panose="03000509000000000000" pitchFamily="65" charset="-120"/>
              </a:rPr>
              <a:t>以及中國</a:t>
            </a:r>
            <a:r>
              <a:rPr lang="zh-TW" altLang="zh-TW" u="sng" dirty="0">
                <a:solidFill>
                  <a:schemeClr val="bg1"/>
                </a:solidFill>
                <a:latin typeface="標楷體" panose="03000509000000000000" pitchFamily="65" charset="-120"/>
                <a:ea typeface="標楷體" panose="03000509000000000000" pitchFamily="65" charset="-120"/>
              </a:rPr>
              <a:t>調控措施</a:t>
            </a:r>
            <a:r>
              <a:rPr lang="zh-TW" altLang="zh-TW" dirty="0">
                <a:solidFill>
                  <a:schemeClr val="bg1"/>
                </a:solidFill>
                <a:latin typeface="標楷體" panose="03000509000000000000" pitchFamily="65" charset="-120"/>
                <a:ea typeface="標楷體" panose="03000509000000000000" pitchFamily="65" charset="-120"/>
              </a:rPr>
              <a:t>的性質和作用進行</a:t>
            </a:r>
            <a:r>
              <a:rPr lang="zh-TW" altLang="zh-TW" dirty="0" smtClean="0">
                <a:solidFill>
                  <a:schemeClr val="bg1"/>
                </a:solidFill>
                <a:latin typeface="標楷體" panose="03000509000000000000" pitchFamily="65" charset="-120"/>
                <a:ea typeface="標楷體" panose="03000509000000000000" pitchFamily="65" charset="-120"/>
              </a:rPr>
              <a:t>評估</a:t>
            </a:r>
            <a:r>
              <a:rPr lang="zh-TW" altLang="en-US" dirty="0" smtClean="0">
                <a:solidFill>
                  <a:schemeClr val="bg1"/>
                </a:solidFill>
                <a:latin typeface="標楷體" panose="03000509000000000000" pitchFamily="65" charset="-120"/>
                <a:ea typeface="標楷體" panose="03000509000000000000" pitchFamily="65" charset="-120"/>
              </a:rPr>
              <a:t>；本次</a:t>
            </a:r>
            <a:r>
              <a:rPr lang="zh-TW" altLang="zh-TW" dirty="0">
                <a:solidFill>
                  <a:schemeClr val="bg1"/>
                </a:solidFill>
                <a:latin typeface="標楷體" panose="03000509000000000000" pitchFamily="65" charset="-120"/>
                <a:ea typeface="標楷體" panose="03000509000000000000" pitchFamily="65" charset="-120"/>
              </a:rPr>
              <a:t>聯合考察團小組領導人舉行</a:t>
            </a:r>
            <a:r>
              <a:rPr lang="zh-TW" altLang="en-US" dirty="0" smtClean="0">
                <a:solidFill>
                  <a:schemeClr val="bg1"/>
                </a:solidFill>
                <a:latin typeface="標楷體" panose="03000509000000000000" pitchFamily="65" charset="-120"/>
                <a:ea typeface="標楷體" panose="03000509000000000000" pitchFamily="65" charset="-120"/>
              </a:rPr>
              <a:t>記者招待會並於</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24</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zh-TW" dirty="0" smtClean="0">
                <a:solidFill>
                  <a:schemeClr val="bg1"/>
                </a:solidFill>
                <a:latin typeface="標楷體" panose="03000509000000000000" pitchFamily="65" charset="-120"/>
                <a:ea typeface="標楷體" panose="03000509000000000000" pitchFamily="65" charset="-120"/>
              </a:rPr>
              <a:t>，</a:t>
            </a:r>
            <a:r>
              <a:rPr lang="zh-TW" altLang="en-US" dirty="0" smtClean="0">
                <a:solidFill>
                  <a:schemeClr val="bg1"/>
                </a:solidFill>
                <a:latin typeface="標楷體" panose="03000509000000000000" pitchFamily="65" charset="-120"/>
                <a:ea typeface="標楷體" panose="03000509000000000000" pitchFamily="65" charset="-120"/>
              </a:rPr>
              <a:t>將</a:t>
            </a:r>
            <a:r>
              <a:rPr lang="zh-TW" altLang="zh-TW" dirty="0">
                <a:solidFill>
                  <a:schemeClr val="bg1"/>
                </a:solidFill>
                <a:latin typeface="標楷體" panose="03000509000000000000" pitchFamily="65" charset="-120"/>
                <a:ea typeface="標楷體" panose="03000509000000000000" pitchFamily="65" charset="-120"/>
              </a:rPr>
              <a:t>調查</a:t>
            </a:r>
            <a:r>
              <a:rPr lang="zh-TW" altLang="zh-TW" dirty="0" smtClean="0">
                <a:solidFill>
                  <a:schemeClr val="bg1"/>
                </a:solidFill>
                <a:latin typeface="標楷體" panose="03000509000000000000" pitchFamily="65" charset="-120"/>
                <a:ea typeface="標楷體" panose="03000509000000000000" pitchFamily="65" charset="-120"/>
              </a:rPr>
              <a:t>結果</a:t>
            </a:r>
            <a:r>
              <a:rPr lang="zh-TW" altLang="en-US" dirty="0" smtClean="0">
                <a:solidFill>
                  <a:schemeClr val="bg1"/>
                </a:solidFill>
                <a:latin typeface="標楷體" panose="03000509000000000000" pitchFamily="65" charset="-120"/>
                <a:ea typeface="標楷體" panose="03000509000000000000" pitchFamily="65" charset="-120"/>
              </a:rPr>
              <a:t>進行</a:t>
            </a:r>
            <a:r>
              <a:rPr lang="zh-TW" altLang="zh-TW" dirty="0" smtClean="0">
                <a:solidFill>
                  <a:schemeClr val="bg1"/>
                </a:solidFill>
                <a:latin typeface="標楷體" panose="03000509000000000000" pitchFamily="65" charset="-120"/>
                <a:ea typeface="標楷體" panose="03000509000000000000" pitchFamily="65" charset="-120"/>
              </a:rPr>
              <a:t>報告</a:t>
            </a:r>
            <a:r>
              <a:rPr lang="zh-TW" altLang="zh-TW" dirty="0">
                <a:solidFill>
                  <a:schemeClr val="bg1"/>
                </a:solidFill>
                <a:latin typeface="標楷體" panose="03000509000000000000" pitchFamily="65" charset="-120"/>
                <a:ea typeface="標楷體" panose="03000509000000000000" pitchFamily="65" charset="-120"/>
              </a:rPr>
              <a:t>。</a:t>
            </a:r>
          </a:p>
          <a:p>
            <a:pPr marL="457200" indent="-457200">
              <a:buFont typeface="+mj-lt"/>
              <a:buAutoNum type="arabicPeriod" startAt="12"/>
            </a:pP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26</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dirty="0">
                <a:solidFill>
                  <a:schemeClr val="bg1"/>
                </a:solidFill>
                <a:latin typeface="標楷體" panose="03000509000000000000" pitchFamily="65" charset="-120"/>
                <a:ea typeface="標楷體" panose="03000509000000000000" pitchFamily="65" charset="-120"/>
              </a:rPr>
              <a:t>：總幹事</a:t>
            </a:r>
            <a:r>
              <a:rPr lang="zh-TW" altLang="zh-TW" dirty="0" smtClean="0">
                <a:solidFill>
                  <a:schemeClr val="bg1"/>
                </a:solidFill>
                <a:latin typeface="標楷體" panose="03000509000000000000" pitchFamily="65" charset="-120"/>
                <a:ea typeface="標楷體" panose="03000509000000000000" pitchFamily="65" charset="-120"/>
              </a:rPr>
              <a:t>譚</a:t>
            </a:r>
            <a:r>
              <a:rPr lang="zh-TW" altLang="zh-TW" dirty="0">
                <a:solidFill>
                  <a:schemeClr val="bg1"/>
                </a:solidFill>
                <a:latin typeface="標楷體" panose="03000509000000000000" pitchFamily="65" charset="-120"/>
                <a:ea typeface="標楷體" panose="03000509000000000000" pitchFamily="65" charset="-120"/>
              </a:rPr>
              <a:t>德塞表示</a:t>
            </a:r>
            <a:r>
              <a:rPr lang="zh-TW" altLang="zh-TW"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不會宣布「大流行」</a:t>
            </a:r>
            <a:r>
              <a:rPr lang="zh-TW" altLang="zh-TW" dirty="0" smtClean="0">
                <a:solidFill>
                  <a:schemeClr val="bg1"/>
                </a:solidFill>
                <a:latin typeface="標楷體" panose="03000509000000000000" pitchFamily="65" charset="-120"/>
                <a:ea typeface="標楷體" panose="03000509000000000000" pitchFamily="65" charset="-120"/>
              </a:rPr>
              <a:t>，</a:t>
            </a:r>
            <a:r>
              <a:rPr lang="zh-TW" altLang="en-US" dirty="0" smtClean="0">
                <a:solidFill>
                  <a:schemeClr val="bg1"/>
                </a:solidFill>
                <a:latin typeface="標楷體" panose="03000509000000000000" pitchFamily="65" charset="-120"/>
                <a:ea typeface="標楷體" panose="03000509000000000000" pitchFamily="65" charset="-120"/>
              </a:rPr>
              <a:t>且</a:t>
            </a:r>
            <a:r>
              <a:rPr lang="zh-TW" altLang="zh-TW" dirty="0" smtClean="0">
                <a:solidFill>
                  <a:schemeClr val="bg1"/>
                </a:solidFill>
                <a:latin typeface="標楷體" panose="03000509000000000000" pitchFamily="65" charset="-120"/>
                <a:ea typeface="標楷體" panose="03000509000000000000" pitchFamily="65" charset="-120"/>
              </a:rPr>
              <a:t>對</a:t>
            </a:r>
            <a:r>
              <a:rPr lang="zh-TW" altLang="zh-TW" dirty="0">
                <a:solidFill>
                  <a:schemeClr val="bg1"/>
                </a:solidFill>
                <a:latin typeface="標楷體" panose="03000509000000000000" pitchFamily="65" charset="-120"/>
                <a:ea typeface="標楷體" panose="03000509000000000000" pitchFamily="65" charset="-120"/>
              </a:rPr>
              <a:t>是否使用『大流行』一</a:t>
            </a:r>
            <a:r>
              <a:rPr lang="zh-TW" altLang="zh-TW" dirty="0" smtClean="0">
                <a:solidFill>
                  <a:schemeClr val="bg1"/>
                </a:solidFill>
                <a:latin typeface="標楷體" panose="03000509000000000000" pitchFamily="65" charset="-120"/>
                <a:ea typeface="標楷體" panose="03000509000000000000" pitchFamily="65" charset="-120"/>
              </a:rPr>
              <a:t>詞</a:t>
            </a:r>
            <a:r>
              <a:rPr lang="zh-TW" altLang="en-US" dirty="0" smtClean="0">
                <a:solidFill>
                  <a:schemeClr val="bg1"/>
                </a:solidFill>
                <a:latin typeface="標楷體" panose="03000509000000000000" pitchFamily="65" charset="-120"/>
                <a:ea typeface="標楷體" panose="03000509000000000000" pitchFamily="65" charset="-120"/>
              </a:rPr>
              <a:t>，</a:t>
            </a:r>
            <a:r>
              <a:rPr lang="zh-TW" altLang="zh-TW" dirty="0" smtClean="0">
                <a:solidFill>
                  <a:schemeClr val="bg1"/>
                </a:solidFill>
                <a:latin typeface="標楷體" panose="03000509000000000000" pitchFamily="65" charset="-120"/>
                <a:ea typeface="標楷體" panose="03000509000000000000" pitchFamily="65" charset="-120"/>
              </a:rPr>
              <a:t>來</a:t>
            </a:r>
            <a:r>
              <a:rPr lang="zh-TW" altLang="zh-TW" dirty="0">
                <a:solidFill>
                  <a:schemeClr val="bg1"/>
                </a:solidFill>
                <a:latin typeface="標楷體" panose="03000509000000000000" pitchFamily="65" charset="-120"/>
                <a:ea typeface="標楷體" panose="03000509000000000000" pitchFamily="65" charset="-120"/>
              </a:rPr>
              <a:t>描述新冠疫</a:t>
            </a:r>
            <a:r>
              <a:rPr lang="zh-TW" altLang="zh-TW" dirty="0" smtClean="0">
                <a:solidFill>
                  <a:schemeClr val="bg1"/>
                </a:solidFill>
                <a:latin typeface="標楷體" panose="03000509000000000000" pitchFamily="65" charset="-120"/>
                <a:ea typeface="標楷體" panose="03000509000000000000" pitchFamily="65" charset="-120"/>
              </a:rPr>
              <a:t>情</a:t>
            </a:r>
            <a:r>
              <a:rPr lang="zh-TW" altLang="en-US" dirty="0" smtClean="0">
                <a:solidFill>
                  <a:schemeClr val="bg1"/>
                </a:solidFill>
                <a:latin typeface="標楷體" panose="03000509000000000000" pitchFamily="65" charset="-120"/>
                <a:ea typeface="標楷體" panose="03000509000000000000" pitchFamily="65" charset="-120"/>
              </a:rPr>
              <a:t>將</a:t>
            </a:r>
            <a:r>
              <a:rPr lang="zh-TW" altLang="zh-TW" b="1" u="sng" dirty="0" smtClean="0">
                <a:solidFill>
                  <a:schemeClr val="bg1"/>
                </a:solidFill>
                <a:latin typeface="標楷體" panose="03000509000000000000" pitchFamily="65" charset="-120"/>
                <a:ea typeface="標楷體" panose="03000509000000000000" pitchFamily="65" charset="-120"/>
              </a:rPr>
              <a:t>持續</a:t>
            </a:r>
            <a:r>
              <a:rPr lang="zh-TW" altLang="zh-TW" b="1" u="sng" dirty="0">
                <a:solidFill>
                  <a:schemeClr val="bg1"/>
                </a:solidFill>
                <a:latin typeface="標楷體" panose="03000509000000000000" pitchFamily="65" charset="-120"/>
                <a:ea typeface="標楷體" panose="03000509000000000000" pitchFamily="65" charset="-120"/>
              </a:rPr>
              <a:t>評估</a:t>
            </a:r>
            <a:r>
              <a:rPr lang="zh-TW" altLang="zh-TW" dirty="0" smtClean="0">
                <a:solidFill>
                  <a:schemeClr val="bg1"/>
                </a:solidFill>
                <a:latin typeface="標楷體" panose="03000509000000000000" pitchFamily="65" charset="-120"/>
                <a:ea typeface="標楷體" panose="03000509000000000000" pitchFamily="65" charset="-120"/>
              </a:rPr>
              <a:t>。</a:t>
            </a:r>
            <a:endParaRPr lang="en-US" altLang="zh-TW" dirty="0" smtClean="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2"/>
            </a:pP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7</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a:solidFill>
                  <a:schemeClr val="bg1"/>
                </a:solidFill>
                <a:latin typeface="標楷體" panose="03000509000000000000" pitchFamily="65" charset="-120"/>
                <a:ea typeface="標楷體" panose="03000509000000000000" pitchFamily="65" charset="-120"/>
              </a:rPr>
              <a:t>世界衛生組織</a:t>
            </a:r>
            <a:r>
              <a:rPr lang="zh-TW" altLang="zh-TW" u="sng" dirty="0">
                <a:solidFill>
                  <a:schemeClr val="bg1"/>
                </a:solidFill>
                <a:latin typeface="標楷體" panose="03000509000000000000" pitchFamily="65" charset="-120"/>
                <a:ea typeface="標楷體" panose="03000509000000000000" pitchFamily="65" charset="-120"/>
              </a:rPr>
              <a:t>高聲疾呼應</a:t>
            </a:r>
            <a:r>
              <a:rPr lang="zh-TW" altLang="zh-TW" dirty="0">
                <a:solidFill>
                  <a:schemeClr val="bg1"/>
                </a:solidFill>
                <a:latin typeface="標楷體" panose="03000509000000000000" pitchFamily="65" charset="-120"/>
                <a:ea typeface="標楷體" panose="03000509000000000000" pitchFamily="65" charset="-120"/>
              </a:rPr>
              <a:t>採取行動，於各方面採取</a:t>
            </a:r>
            <a:r>
              <a:rPr lang="zh-TW" altLang="zh-TW" b="1" u="sng" dirty="0">
                <a:solidFill>
                  <a:schemeClr val="bg1"/>
                </a:solidFill>
                <a:latin typeface="標楷體" panose="03000509000000000000" pitchFamily="65" charset="-120"/>
                <a:ea typeface="標楷體" panose="03000509000000000000" pitchFamily="65" charset="-120"/>
              </a:rPr>
              <a:t>因應</a:t>
            </a:r>
            <a:r>
              <a:rPr lang="zh-TW" altLang="zh-TW" b="1" u="sng" dirty="0" smtClean="0">
                <a:solidFill>
                  <a:schemeClr val="bg1"/>
                </a:solidFill>
                <a:latin typeface="標楷體" panose="03000509000000000000" pitchFamily="65" charset="-120"/>
                <a:ea typeface="標楷體" panose="03000509000000000000" pitchFamily="65" charset="-120"/>
              </a:rPr>
              <a:t>對策</a:t>
            </a:r>
            <a:r>
              <a:rPr lang="zh-TW" altLang="en-US" b="1" dirty="0" smtClean="0">
                <a:solidFill>
                  <a:schemeClr val="bg1"/>
                </a:solidFill>
                <a:latin typeface="標楷體" panose="03000509000000000000" pitchFamily="65" charset="-120"/>
                <a:ea typeface="標楷體" panose="03000509000000000000" pitchFamily="65" charset="-120"/>
              </a:rPr>
              <a:t>、</a:t>
            </a:r>
            <a:r>
              <a:rPr lang="zh-TW" altLang="zh-TW" b="1" u="sng" dirty="0" smtClean="0">
                <a:solidFill>
                  <a:schemeClr val="bg1"/>
                </a:solidFill>
                <a:latin typeface="標楷體" panose="03000509000000000000" pitchFamily="65" charset="-120"/>
                <a:ea typeface="標楷體" panose="03000509000000000000" pitchFamily="65" charset="-120"/>
              </a:rPr>
              <a:t>防</a:t>
            </a:r>
            <a:r>
              <a:rPr lang="zh-TW" altLang="zh-TW" b="1" u="sng" dirty="0">
                <a:solidFill>
                  <a:schemeClr val="bg1"/>
                </a:solidFill>
                <a:latin typeface="標楷體" panose="03000509000000000000" pitchFamily="65" charset="-120"/>
                <a:ea typeface="標楷體" panose="03000509000000000000" pitchFamily="65" charset="-120"/>
              </a:rPr>
              <a:t>堵</a:t>
            </a:r>
            <a:r>
              <a:rPr lang="zh-TW" altLang="zh-TW" dirty="0">
                <a:solidFill>
                  <a:schemeClr val="bg1"/>
                </a:solidFill>
                <a:latin typeface="標楷體" panose="03000509000000000000" pitchFamily="65" charset="-120"/>
                <a:ea typeface="標楷體" panose="03000509000000000000" pitchFamily="65" charset="-120"/>
              </a:rPr>
              <a:t>、</a:t>
            </a:r>
            <a:r>
              <a:rPr lang="zh-TW" altLang="zh-TW" b="1" u="sng" dirty="0">
                <a:solidFill>
                  <a:schemeClr val="bg1"/>
                </a:solidFill>
                <a:latin typeface="標楷體" panose="03000509000000000000" pitchFamily="65" charset="-120"/>
                <a:ea typeface="標楷體" panose="03000509000000000000" pitchFamily="65" charset="-120"/>
              </a:rPr>
              <a:t>抗制</a:t>
            </a:r>
            <a:r>
              <a:rPr lang="zh-TW" altLang="zh-TW" dirty="0">
                <a:solidFill>
                  <a:schemeClr val="bg1"/>
                </a:solidFill>
                <a:latin typeface="標楷體" panose="03000509000000000000" pitchFamily="65" charset="-120"/>
                <a:ea typeface="標楷體" panose="03000509000000000000" pitchFamily="65" charset="-120"/>
              </a:rPr>
              <a:t>和減少病毒的</a:t>
            </a:r>
            <a:r>
              <a:rPr lang="zh-TW" altLang="zh-TW" dirty="0" smtClean="0">
                <a:solidFill>
                  <a:schemeClr val="bg1"/>
                </a:solidFill>
                <a:latin typeface="標楷體" panose="03000509000000000000" pitchFamily="65" charset="-120"/>
                <a:ea typeface="標楷體" panose="03000509000000000000" pitchFamily="65" charset="-120"/>
              </a:rPr>
              <a:t>影響</a:t>
            </a:r>
            <a:r>
              <a:rPr lang="zh-TW" altLang="en-US" dirty="0" smtClean="0">
                <a:solidFill>
                  <a:schemeClr val="bg1"/>
                </a:solidFill>
                <a:latin typeface="標楷體" panose="03000509000000000000" pitchFamily="65" charset="-120"/>
                <a:ea typeface="標楷體" panose="03000509000000000000" pitchFamily="65" charset="-120"/>
              </a:rPr>
              <a:t>。</a:t>
            </a:r>
            <a:endParaRPr lang="en-US" altLang="zh-TW"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2"/>
            </a:pP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a:solidFill>
                  <a:schemeClr val="bg1"/>
                </a:solidFill>
                <a:latin typeface="標楷體" panose="03000509000000000000" pitchFamily="65" charset="-120"/>
                <a:ea typeface="標楷體" panose="03000509000000000000" pitchFamily="65" charset="-120"/>
              </a:rPr>
              <a:t>經最終評估，</a:t>
            </a:r>
            <a:r>
              <a:rPr lang="en-US" altLang="zh-TW" dirty="0">
                <a:solidFill>
                  <a:schemeClr val="bg1"/>
                </a:solidFill>
                <a:latin typeface="標楷體" panose="03000509000000000000" pitchFamily="65" charset="-120"/>
                <a:ea typeface="標楷體" panose="03000509000000000000" pitchFamily="65" charset="-120"/>
              </a:rPr>
              <a:t>COVID-19</a:t>
            </a:r>
            <a:r>
              <a:rPr lang="zh-TW" altLang="zh-TW" dirty="0">
                <a:solidFill>
                  <a:schemeClr val="bg1"/>
                </a:solidFill>
                <a:latin typeface="標楷體" panose="03000509000000000000" pitchFamily="65" charset="-120"/>
                <a:ea typeface="標楷體" panose="03000509000000000000" pitchFamily="65" charset="-120"/>
              </a:rPr>
              <a:t>已具有大流行特徵</a:t>
            </a:r>
            <a:r>
              <a:rPr lang="zh-TW" altLang="en-US" dirty="0">
                <a:solidFill>
                  <a:schemeClr val="bg1"/>
                </a:solidFill>
                <a:latin typeface="標楷體" panose="03000509000000000000" pitchFamily="65" charset="-120"/>
                <a:ea typeface="標楷體" panose="03000509000000000000" pitchFamily="65" charset="-120"/>
              </a:rPr>
              <a:t>。</a:t>
            </a:r>
            <a:endParaRPr lang="en-US" altLang="zh-TW"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2"/>
            </a:pP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31</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smtClean="0">
                <a:solidFill>
                  <a:schemeClr val="bg1"/>
                </a:solidFill>
                <a:latin typeface="標楷體" panose="03000509000000000000" pitchFamily="65" charset="-120"/>
                <a:ea typeface="標楷體" panose="03000509000000000000" pitchFamily="65" charset="-120"/>
              </a:rPr>
              <a:t>發佈</a:t>
            </a:r>
            <a:r>
              <a:rPr lang="en-US" altLang="zh-TW" dirty="0" smtClean="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醫療產品警報</a:t>
            </a:r>
            <a:r>
              <a:rPr lang="en-US" altLang="zh-TW" dirty="0" smtClean="0">
                <a:solidFill>
                  <a:schemeClr val="bg1"/>
                </a:solidFill>
                <a:latin typeface="標楷體" panose="03000509000000000000" pitchFamily="65" charset="-120"/>
                <a:ea typeface="標楷體" panose="03000509000000000000" pitchFamily="65" charset="-120"/>
              </a:rPr>
              <a:t>》</a:t>
            </a:r>
            <a:r>
              <a:rPr lang="zh-TW" altLang="en-US" dirty="0" smtClean="0">
                <a:solidFill>
                  <a:schemeClr val="bg1"/>
                </a:solidFill>
                <a:latin typeface="標楷體" panose="03000509000000000000" pitchFamily="65" charset="-120"/>
                <a:ea typeface="標楷體" panose="03000509000000000000" pitchFamily="65" charset="-120"/>
              </a:rPr>
              <a:t>。</a:t>
            </a:r>
            <a:endParaRPr lang="en-US" altLang="zh-TW"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2"/>
            </a:pPr>
            <a:r>
              <a:rPr lang="en-US" altLang="zh-TW"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16</a:t>
            </a:r>
            <a:r>
              <a:rPr lang="zh-TW" altLang="zh-TW"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dirty="0">
                <a:solidFill>
                  <a:schemeClr val="bg1"/>
                </a:solidFill>
                <a:latin typeface="標楷體" panose="03000509000000000000" pitchFamily="65" charset="-120"/>
                <a:ea typeface="標楷體" panose="03000509000000000000" pitchFamily="65" charset="-120"/>
              </a:rPr>
              <a:t>發佈，關於如何調整</a:t>
            </a:r>
            <a:r>
              <a:rPr lang="zh-TW"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公共衛生</a:t>
            </a:r>
            <a:r>
              <a:rPr lang="zh-TW" altLang="zh-TW" dirty="0">
                <a:solidFill>
                  <a:schemeClr val="bg1"/>
                </a:solidFill>
                <a:latin typeface="標楷體" panose="03000509000000000000" pitchFamily="65" charset="-120"/>
                <a:ea typeface="標楷體" panose="03000509000000000000" pitchFamily="65" charset="-120"/>
              </a:rPr>
              <a:t>和</a:t>
            </a:r>
            <a:r>
              <a:rPr lang="zh-TW"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社交防控</a:t>
            </a:r>
            <a:r>
              <a:rPr lang="zh-TW" altLang="zh-TW" dirty="0">
                <a:solidFill>
                  <a:schemeClr val="bg1"/>
                </a:solidFill>
                <a:latin typeface="標楷體" panose="03000509000000000000" pitchFamily="65" charset="-120"/>
                <a:ea typeface="標楷體" panose="03000509000000000000" pitchFamily="65" charset="-120"/>
              </a:rPr>
              <a:t>措施（例如近似於「封鎖」之大規模行動限制）</a:t>
            </a:r>
            <a:r>
              <a:rPr lang="zh-TW" altLang="zh-TW" dirty="0" smtClean="0">
                <a:solidFill>
                  <a:schemeClr val="bg1"/>
                </a:solidFill>
                <a:latin typeface="標楷體" panose="03000509000000000000" pitchFamily="65" charset="-120"/>
                <a:ea typeface="標楷體" panose="03000509000000000000" pitchFamily="65" charset="-120"/>
              </a:rPr>
              <a:t>的</a:t>
            </a:r>
            <a:r>
              <a:rPr lang="zh-TW" altLang="en-US" b="1" u="sng" dirty="0" smtClean="0">
                <a:solidFill>
                  <a:schemeClr val="bg1"/>
                </a:solidFill>
                <a:latin typeface="標楷體" panose="03000509000000000000" pitchFamily="65" charset="-120"/>
                <a:ea typeface="標楷體" panose="03000509000000000000" pitchFamily="65" charset="-120"/>
              </a:rPr>
              <a:t>指導意見</a:t>
            </a:r>
            <a:r>
              <a:rPr lang="zh-TW" altLang="en-US" dirty="0" smtClean="0">
                <a:solidFill>
                  <a:schemeClr val="bg1"/>
                </a:solidFill>
                <a:latin typeface="標楷體" panose="03000509000000000000" pitchFamily="65" charset="-120"/>
                <a:ea typeface="標楷體" panose="03000509000000000000" pitchFamily="65" charset="-120"/>
              </a:rPr>
              <a:t>。</a:t>
            </a:r>
            <a:endParaRPr lang="zh-TW" altLang="zh-TW"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688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32112" y="746524"/>
            <a:ext cx="7843101" cy="936104"/>
          </a:xfrm>
        </p:spPr>
        <p:txBody>
          <a:bodyPr/>
          <a:lstStyle/>
          <a:p>
            <a:r>
              <a:rPr lang="zh-TW" altLang="zh-TW" sz="3200" dirty="0"/>
              <a:t>貳、世界衛生組織（</a:t>
            </a:r>
            <a:r>
              <a:rPr lang="en-US" altLang="zh-TW" sz="3200" dirty="0"/>
              <a:t>WHO</a:t>
            </a:r>
            <a:r>
              <a:rPr lang="zh-TW" altLang="zh-TW" sz="3200" dirty="0"/>
              <a:t>）因應新型冠狀</a:t>
            </a:r>
            <a:r>
              <a:rPr lang="zh-TW" altLang="zh-TW" sz="3200" dirty="0" smtClean="0"/>
              <a:t>肺</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炎</a:t>
            </a:r>
            <a:r>
              <a:rPr lang="en-US" altLang="zh-TW" sz="3200" dirty="0" smtClean="0"/>
              <a:t>(</a:t>
            </a:r>
            <a:r>
              <a:rPr lang="en-US" altLang="zh-TW" sz="3200" dirty="0"/>
              <a:t>COVID-19)</a:t>
            </a:r>
            <a:r>
              <a:rPr lang="zh-TW" altLang="zh-TW" sz="3200" dirty="0"/>
              <a:t>疫情的對策與作為</a:t>
            </a:r>
            <a:r>
              <a:rPr lang="en-US" altLang="zh-TW" sz="3200" dirty="0"/>
              <a:t> </a:t>
            </a:r>
            <a:r>
              <a:rPr lang="en-US" altLang="zh-TW" sz="3200" dirty="0" smtClean="0"/>
              <a:t>-5</a:t>
            </a:r>
            <a:r>
              <a:rPr lang="zh-TW" altLang="zh-TW" sz="4800" dirty="0"/>
              <a:t/>
            </a:r>
            <a:br>
              <a:rPr lang="zh-TW" altLang="zh-TW" sz="4800" dirty="0"/>
            </a:br>
            <a:endParaRPr lang="zh-TW" altLang="zh-TW" sz="4800" dirty="0"/>
          </a:p>
        </p:txBody>
      </p:sp>
      <p:sp>
        <p:nvSpPr>
          <p:cNvPr id="5" name="文字方塊 4"/>
          <p:cNvSpPr txBox="1"/>
          <p:nvPr/>
        </p:nvSpPr>
        <p:spPr>
          <a:xfrm>
            <a:off x="306986" y="1916832"/>
            <a:ext cx="8887522" cy="4401205"/>
          </a:xfrm>
          <a:prstGeom prst="rect">
            <a:avLst/>
          </a:prstGeom>
          <a:noFill/>
        </p:spPr>
        <p:txBody>
          <a:bodyPr wrap="square" rtlCol="0">
            <a:spAutoFit/>
          </a:bodyPr>
          <a:lstStyle/>
          <a:p>
            <a:pPr marL="457200" indent="-457200">
              <a:buFont typeface="+mj-lt"/>
              <a:buAutoNum type="arabicPeriod" startAt="19"/>
            </a:pP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000" dirty="0">
                <a:solidFill>
                  <a:schemeClr val="bg1"/>
                </a:solidFill>
                <a:latin typeface="標楷體" panose="03000509000000000000" pitchFamily="65" charset="-120"/>
                <a:ea typeface="標楷體" panose="03000509000000000000" pitchFamily="65" charset="-120"/>
              </a:rPr>
              <a:t>歐盟委員會主辦</a:t>
            </a:r>
            <a:r>
              <a:rPr lang="en-US" altLang="zh-TW" sz="2000" dirty="0">
                <a:solidFill>
                  <a:schemeClr val="bg1"/>
                </a:solidFill>
                <a:latin typeface="標楷體" panose="03000509000000000000" pitchFamily="65" charset="-120"/>
                <a:ea typeface="標楷體" panose="03000509000000000000" pitchFamily="65" charset="-120"/>
              </a:rPr>
              <a:t>COVID-19</a:t>
            </a:r>
            <a:r>
              <a:rPr lang="zh-TW" altLang="zh-TW" sz="2000" b="1" u="sng" dirty="0">
                <a:solidFill>
                  <a:srgbClr val="0070C0"/>
                </a:solidFill>
                <a:latin typeface="標楷體" panose="03000509000000000000" pitchFamily="65" charset="-120"/>
                <a:ea typeface="標楷體" panose="03000509000000000000" pitchFamily="65" charset="-120"/>
              </a:rPr>
              <a:t>應對工作國際認捐</a:t>
            </a:r>
            <a:r>
              <a:rPr lang="zh-TW" altLang="zh-TW" sz="2000" dirty="0">
                <a:solidFill>
                  <a:schemeClr val="bg1"/>
                </a:solidFill>
                <a:latin typeface="標楷體" panose="03000509000000000000" pitchFamily="65" charset="-120"/>
                <a:ea typeface="標楷體" panose="03000509000000000000" pitchFamily="65" charset="-120"/>
              </a:rPr>
              <a:t>活動中，總幹事向會員國領導人發表演說</a:t>
            </a:r>
            <a:r>
              <a:rPr lang="zh-TW" altLang="zh-TW" sz="2000" dirty="0" smtClean="0">
                <a:solidFill>
                  <a:schemeClr val="bg1"/>
                </a:solidFill>
                <a:latin typeface="標楷體" panose="03000509000000000000" pitchFamily="65" charset="-120"/>
                <a:ea typeface="標楷體" panose="03000509000000000000" pitchFamily="65" charset="-120"/>
              </a:rPr>
              <a:t>。</a:t>
            </a:r>
            <a:r>
              <a:rPr lang="zh-TW" altLang="zh-TW" sz="2000" dirty="0">
                <a:solidFill>
                  <a:schemeClr val="bg1"/>
                </a:solidFill>
                <a:latin typeface="標楷體" panose="03000509000000000000" pitchFamily="65" charset="-120"/>
                <a:ea typeface="標楷體" panose="03000509000000000000" pitchFamily="65" charset="-120"/>
              </a:rPr>
              <a:t>總幹事強調，</a:t>
            </a:r>
            <a:r>
              <a:rPr lang="en-US" altLang="zh-TW" sz="2000"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ACT</a:t>
            </a:r>
            <a:r>
              <a:rPr lang="zh-TW" altLang="zh-TW" sz="2000"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加速計畫</a:t>
            </a:r>
            <a:r>
              <a:rPr lang="zh-TW" altLang="zh-TW" sz="2000" dirty="0" smtClean="0">
                <a:solidFill>
                  <a:schemeClr val="bg1"/>
                </a:solidFill>
                <a:latin typeface="標楷體" panose="03000509000000000000" pitchFamily="65" charset="-120"/>
                <a:ea typeface="標楷體" panose="03000509000000000000" pitchFamily="65" charset="-120"/>
              </a:rPr>
              <a:t>是一項</a:t>
            </a:r>
            <a:r>
              <a:rPr lang="zh-TW" altLang="en-US" sz="2000" dirty="0" smtClean="0">
                <a:solidFill>
                  <a:schemeClr val="bg1"/>
                </a:solidFill>
                <a:latin typeface="標楷體" panose="03000509000000000000" pitchFamily="65" charset="-120"/>
                <a:ea typeface="標楷體" panose="03000509000000000000" pitchFamily="65" charset="-120"/>
              </a:rPr>
              <a:t>「</a:t>
            </a:r>
            <a:r>
              <a:rPr lang="zh-TW" altLang="zh-TW" sz="2000" dirty="0" smtClean="0">
                <a:solidFill>
                  <a:schemeClr val="bg1"/>
                </a:solidFill>
                <a:latin typeface="標楷體" panose="03000509000000000000" pitchFamily="65" charset="-120"/>
                <a:ea typeface="標楷體" panose="03000509000000000000" pitchFamily="65" charset="-120"/>
              </a:rPr>
              <a:t>獨一無二</a:t>
            </a:r>
            <a:r>
              <a:rPr lang="zh-TW" altLang="en-US" sz="2000" dirty="0" smtClean="0">
                <a:solidFill>
                  <a:schemeClr val="bg1"/>
                </a:solidFill>
                <a:latin typeface="標楷體" panose="03000509000000000000" pitchFamily="65" charset="-120"/>
                <a:ea typeface="標楷體" panose="03000509000000000000" pitchFamily="65" charset="-120"/>
              </a:rPr>
              <a:t>」</a:t>
            </a:r>
            <a:r>
              <a:rPr lang="zh-TW" altLang="zh-TW" sz="2000" dirty="0" smtClean="0">
                <a:solidFill>
                  <a:schemeClr val="bg1"/>
                </a:solidFill>
                <a:latin typeface="標楷體" panose="03000509000000000000" pitchFamily="65" charset="-120"/>
                <a:ea typeface="標楷體" panose="03000509000000000000" pitchFamily="65" charset="-120"/>
              </a:rPr>
              <a:t>的</a:t>
            </a:r>
            <a:r>
              <a:rPr lang="zh-TW" altLang="zh-TW" sz="2000" dirty="0">
                <a:solidFill>
                  <a:schemeClr val="bg1"/>
                </a:solidFill>
                <a:latin typeface="標楷體" panose="03000509000000000000" pitchFamily="65" charset="-120"/>
                <a:ea typeface="標楷體" panose="03000509000000000000" pitchFamily="65" charset="-120"/>
              </a:rPr>
              <a:t>承諾，將以</a:t>
            </a:r>
            <a:r>
              <a:rPr lang="zh-TW" altLang="zh-TW" sz="2000" u="sng" dirty="0">
                <a:solidFill>
                  <a:schemeClr val="bg1"/>
                </a:solidFill>
                <a:latin typeface="標楷體" panose="03000509000000000000" pitchFamily="65" charset="-120"/>
                <a:ea typeface="標楷體" panose="03000509000000000000" pitchFamily="65" charset="-120"/>
              </a:rPr>
              <a:t>創紀錄的速度</a:t>
            </a:r>
            <a:r>
              <a:rPr lang="zh-TW" altLang="zh-TW" sz="2000" dirty="0">
                <a:solidFill>
                  <a:schemeClr val="bg1"/>
                </a:solidFill>
                <a:latin typeface="標楷體" panose="03000509000000000000" pitchFamily="65" charset="-120"/>
                <a:ea typeface="標楷體" panose="03000509000000000000" pitchFamily="65" charset="-120"/>
              </a:rPr>
              <a:t>合作開發用於</a:t>
            </a:r>
            <a:r>
              <a:rPr lang="zh-TW" altLang="zh-TW" sz="2000" b="1" u="sng" dirty="0">
                <a:solidFill>
                  <a:schemeClr val="bg1"/>
                </a:solidFill>
                <a:latin typeface="標楷體" panose="03000509000000000000" pitchFamily="65" charset="-120"/>
                <a:ea typeface="標楷體" panose="03000509000000000000" pitchFamily="65" charset="-120"/>
              </a:rPr>
              <a:t>預防</a:t>
            </a:r>
            <a:r>
              <a:rPr lang="zh-TW" altLang="zh-TW" sz="2000" dirty="0">
                <a:solidFill>
                  <a:schemeClr val="bg1"/>
                </a:solidFill>
                <a:latin typeface="標楷體" panose="03000509000000000000" pitchFamily="65" charset="-120"/>
                <a:ea typeface="標楷體" panose="03000509000000000000" pitchFamily="65" charset="-120"/>
              </a:rPr>
              <a:t>、</a:t>
            </a:r>
            <a:r>
              <a:rPr lang="zh-TW" altLang="zh-TW" sz="2000" b="1" u="sng" dirty="0">
                <a:solidFill>
                  <a:schemeClr val="bg1"/>
                </a:solidFill>
                <a:latin typeface="標楷體" panose="03000509000000000000" pitchFamily="65" charset="-120"/>
                <a:ea typeface="標楷體" panose="03000509000000000000" pitchFamily="65" charset="-120"/>
              </a:rPr>
              <a:t>檢測</a:t>
            </a:r>
            <a:r>
              <a:rPr lang="zh-TW" altLang="zh-TW" sz="2000" dirty="0">
                <a:solidFill>
                  <a:schemeClr val="bg1"/>
                </a:solidFill>
                <a:latin typeface="標楷體" panose="03000509000000000000" pitchFamily="65" charset="-120"/>
                <a:ea typeface="標楷體" panose="03000509000000000000" pitchFamily="65" charset="-120"/>
              </a:rPr>
              <a:t>和</a:t>
            </a:r>
            <a:r>
              <a:rPr lang="zh-TW" altLang="zh-TW" sz="2000" b="1" u="sng" dirty="0">
                <a:solidFill>
                  <a:schemeClr val="bg1"/>
                </a:solidFill>
                <a:latin typeface="標楷體" panose="03000509000000000000" pitchFamily="65" charset="-120"/>
                <a:ea typeface="標楷體" panose="03000509000000000000" pitchFamily="65" charset="-120"/>
              </a:rPr>
              <a:t>治療</a:t>
            </a:r>
            <a:r>
              <a:rPr lang="en-US" altLang="zh-TW" sz="2000" dirty="0">
                <a:solidFill>
                  <a:schemeClr val="bg1"/>
                </a:solidFill>
                <a:latin typeface="標楷體" panose="03000509000000000000" pitchFamily="65" charset="-120"/>
                <a:ea typeface="標楷體" panose="03000509000000000000" pitchFamily="65" charset="-120"/>
              </a:rPr>
              <a:t>COVID-19</a:t>
            </a:r>
            <a:r>
              <a:rPr lang="zh-TW" altLang="zh-TW" sz="2000" dirty="0">
                <a:solidFill>
                  <a:schemeClr val="bg1"/>
                </a:solidFill>
                <a:latin typeface="標楷體" panose="03000509000000000000" pitchFamily="65" charset="-120"/>
                <a:ea typeface="標楷體" panose="03000509000000000000" pitchFamily="65" charset="-120"/>
              </a:rPr>
              <a:t>的重要</a:t>
            </a:r>
            <a:r>
              <a:rPr lang="zh-TW" altLang="zh-TW" sz="2000" dirty="0" smtClean="0">
                <a:solidFill>
                  <a:schemeClr val="bg1"/>
                </a:solidFill>
                <a:latin typeface="標楷體" panose="03000509000000000000" pitchFamily="65" charset="-120"/>
                <a:ea typeface="標楷體" panose="03000509000000000000" pitchFamily="65" charset="-120"/>
              </a:rPr>
              <a:t>工具。</a:t>
            </a:r>
            <a:endParaRPr lang="en-US" altLang="zh-TW" sz="2000"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9"/>
            </a:pP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10-14</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000" dirty="0">
                <a:solidFill>
                  <a:schemeClr val="bg1"/>
                </a:solidFill>
                <a:latin typeface="標楷體" panose="03000509000000000000" pitchFamily="65" charset="-120"/>
                <a:ea typeface="標楷體" panose="03000509000000000000" pitchFamily="65" charset="-120"/>
              </a:rPr>
              <a:t>為調整</a:t>
            </a:r>
            <a:r>
              <a:rPr lang="zh-TW" altLang="zh-TW" sz="2000" b="1" dirty="0">
                <a:solidFill>
                  <a:schemeClr val="bg1"/>
                </a:solidFill>
                <a:latin typeface="標楷體" panose="03000509000000000000" pitchFamily="65" charset="-120"/>
                <a:ea typeface="標楷體" panose="03000509000000000000" pitchFamily="65" charset="-120"/>
              </a:rPr>
              <a:t>公共衛生</a:t>
            </a:r>
            <a:r>
              <a:rPr lang="zh-TW" altLang="zh-TW" sz="2000" dirty="0">
                <a:solidFill>
                  <a:schemeClr val="bg1"/>
                </a:solidFill>
                <a:latin typeface="標楷體" panose="03000509000000000000" pitchFamily="65" charset="-120"/>
                <a:ea typeface="標楷體" panose="03000509000000000000" pitchFamily="65" charset="-120"/>
              </a:rPr>
              <a:t>和</a:t>
            </a:r>
            <a:r>
              <a:rPr lang="zh-TW" altLang="zh-TW" sz="2000" b="1" dirty="0">
                <a:solidFill>
                  <a:schemeClr val="bg1"/>
                </a:solidFill>
                <a:latin typeface="標楷體" panose="03000509000000000000" pitchFamily="65" charset="-120"/>
                <a:ea typeface="標楷體" panose="03000509000000000000" pitchFamily="65" charset="-120"/>
              </a:rPr>
              <a:t>人際接觸</a:t>
            </a:r>
            <a:r>
              <a:rPr lang="zh-TW" altLang="zh-TW" sz="2000" dirty="0">
                <a:solidFill>
                  <a:schemeClr val="bg1"/>
                </a:solidFill>
                <a:latin typeface="標楷體" panose="03000509000000000000" pitchFamily="65" charset="-120"/>
                <a:ea typeface="標楷體" panose="03000509000000000000" pitchFamily="65" charset="-120"/>
              </a:rPr>
              <a:t>發佈相關指引</a:t>
            </a:r>
            <a:r>
              <a:rPr lang="zh-TW" altLang="zh-TW" sz="2000" dirty="0" smtClean="0">
                <a:solidFill>
                  <a:schemeClr val="bg1"/>
                </a:solidFill>
                <a:latin typeface="標楷體" panose="03000509000000000000" pitchFamily="65" charset="-120"/>
                <a:ea typeface="標楷體" panose="03000509000000000000" pitchFamily="65" charset="-120"/>
              </a:rPr>
              <a:t>，</a:t>
            </a:r>
            <a:r>
              <a:rPr lang="zh-TW" altLang="en-US" sz="2000" dirty="0" smtClean="0">
                <a:solidFill>
                  <a:schemeClr val="bg1"/>
                </a:solidFill>
                <a:latin typeface="標楷體" panose="03000509000000000000" pitchFamily="65" charset="-120"/>
                <a:ea typeface="標楷體" panose="03000509000000000000" pitchFamily="65" charset="-120"/>
              </a:rPr>
              <a:t>內容係有關</a:t>
            </a:r>
            <a:r>
              <a:rPr lang="zh-TW" altLang="zh-TW" sz="2000" dirty="0" smtClean="0">
                <a:solidFill>
                  <a:schemeClr val="bg1"/>
                </a:solidFill>
                <a:latin typeface="標楷體" panose="03000509000000000000" pitchFamily="65" charset="-120"/>
                <a:ea typeface="標楷體" panose="03000509000000000000" pitchFamily="65" charset="-120"/>
              </a:rPr>
              <a:t>涉及</a:t>
            </a:r>
            <a:r>
              <a:rPr lang="zh-TW" altLang="en-US" sz="2000" b="1" u="sng" dirty="0" smtClean="0">
                <a:solidFill>
                  <a:schemeClr val="bg1"/>
                </a:solidFill>
                <a:latin typeface="標楷體" panose="03000509000000000000" pitchFamily="65" charset="-120"/>
                <a:ea typeface="標楷體" panose="03000509000000000000" pitchFamily="65" charset="-120"/>
              </a:rPr>
              <a:t>工作場所</a:t>
            </a:r>
            <a:r>
              <a:rPr lang="zh-TW" altLang="zh-TW" sz="2000" dirty="0" smtClean="0">
                <a:solidFill>
                  <a:schemeClr val="bg1"/>
                </a:solidFill>
                <a:latin typeface="標楷體" panose="03000509000000000000" pitchFamily="65" charset="-120"/>
                <a:ea typeface="標楷體" panose="03000509000000000000" pitchFamily="65" charset="-120"/>
              </a:rPr>
              <a:t>、</a:t>
            </a:r>
            <a:r>
              <a:rPr lang="zh-TW" altLang="en-US" sz="2000" b="1" u="sng" dirty="0" smtClean="0">
                <a:solidFill>
                  <a:schemeClr val="bg1"/>
                </a:solidFill>
                <a:latin typeface="標楷體" panose="03000509000000000000" pitchFamily="65" charset="-120"/>
                <a:ea typeface="標楷體" panose="03000509000000000000" pitchFamily="65" charset="-120"/>
              </a:rPr>
              <a:t>學校</a:t>
            </a:r>
            <a:r>
              <a:rPr lang="zh-TW" altLang="zh-TW" sz="2000" dirty="0" smtClean="0">
                <a:solidFill>
                  <a:schemeClr val="bg1"/>
                </a:solidFill>
                <a:latin typeface="標楷體" panose="03000509000000000000" pitchFamily="65" charset="-120"/>
                <a:ea typeface="標楷體" panose="03000509000000000000" pitchFamily="65" charset="-120"/>
              </a:rPr>
              <a:t>和</a:t>
            </a:r>
            <a:r>
              <a:rPr lang="zh-TW" altLang="en-US" sz="2000" b="1" u="sng" dirty="0" smtClean="0">
                <a:solidFill>
                  <a:schemeClr val="bg1"/>
                </a:solidFill>
                <a:latin typeface="標楷體" panose="03000509000000000000" pitchFamily="65" charset="-120"/>
                <a:ea typeface="標楷體" panose="03000509000000000000" pitchFamily="65" charset="-120"/>
              </a:rPr>
              <a:t>大型集會</a:t>
            </a:r>
            <a:r>
              <a:rPr lang="zh-TW" altLang="zh-TW" sz="2000" dirty="0" smtClean="0">
                <a:solidFill>
                  <a:schemeClr val="bg1"/>
                </a:solidFill>
                <a:latin typeface="標楷體" panose="03000509000000000000" pitchFamily="65" charset="-120"/>
                <a:ea typeface="標楷體" panose="03000509000000000000" pitchFamily="65" charset="-120"/>
              </a:rPr>
              <a:t>，</a:t>
            </a:r>
            <a:r>
              <a:rPr lang="zh-TW" altLang="zh-TW" sz="2000" dirty="0">
                <a:solidFill>
                  <a:schemeClr val="bg1"/>
                </a:solidFill>
                <a:latin typeface="標楷體" panose="03000509000000000000" pitchFamily="65" charset="-120"/>
                <a:ea typeface="標楷體" panose="03000509000000000000" pitchFamily="65" charset="-120"/>
              </a:rPr>
              <a:t>並提出</a:t>
            </a:r>
            <a:r>
              <a:rPr lang="zh-TW" altLang="zh-TW" sz="2000" dirty="0" smtClean="0">
                <a:solidFill>
                  <a:schemeClr val="bg1"/>
                </a:solidFill>
                <a:latin typeface="標楷體" panose="03000509000000000000" pitchFamily="65" charset="-120"/>
                <a:ea typeface="標楷體" panose="03000509000000000000" pitchFamily="65" charset="-120"/>
              </a:rPr>
              <a:t>整備</a:t>
            </a:r>
            <a:r>
              <a:rPr lang="zh-TW" altLang="en-US" sz="2000" u="sng" dirty="0" smtClean="0">
                <a:solidFill>
                  <a:schemeClr val="bg1"/>
                </a:solidFill>
                <a:latin typeface="標楷體" panose="03000509000000000000" pitchFamily="65" charset="-120"/>
                <a:ea typeface="標楷體" panose="03000509000000000000" pitchFamily="65" charset="-120"/>
              </a:rPr>
              <a:t>公共衛生標準</a:t>
            </a:r>
            <a:r>
              <a:rPr lang="zh-TW" altLang="zh-TW" sz="2000" dirty="0" smtClean="0">
                <a:solidFill>
                  <a:schemeClr val="bg1"/>
                </a:solidFill>
                <a:latin typeface="標楷體" panose="03000509000000000000" pitchFamily="65" charset="-120"/>
                <a:ea typeface="標楷體" panose="03000509000000000000" pitchFamily="65" charset="-120"/>
              </a:rPr>
              <a:t>之建議</a:t>
            </a:r>
            <a:r>
              <a:rPr lang="zh-TW" altLang="en-US" sz="2000" dirty="0" smtClean="0">
                <a:solidFill>
                  <a:schemeClr val="bg1"/>
                </a:solidFill>
                <a:latin typeface="標楷體" panose="03000509000000000000" pitchFamily="65" charset="-120"/>
                <a:ea typeface="標楷體" panose="03000509000000000000" pitchFamily="65" charset="-120"/>
              </a:rPr>
              <a:t>。</a:t>
            </a:r>
            <a:endParaRPr lang="zh-TW" altLang="zh-TW" sz="2000"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9"/>
            </a:pP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18-19</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000" dirty="0" smtClean="0">
                <a:solidFill>
                  <a:schemeClr val="bg1"/>
                </a:solidFill>
                <a:latin typeface="標楷體" panose="03000509000000000000" pitchFamily="65" charset="-120"/>
                <a:ea typeface="標楷體" panose="03000509000000000000" pitchFamily="65" charset="-120"/>
              </a:rPr>
              <a:t>第七十</a:t>
            </a:r>
            <a:r>
              <a:rPr lang="zh-TW" altLang="en-US" sz="2000" dirty="0" smtClean="0">
                <a:solidFill>
                  <a:schemeClr val="bg1"/>
                </a:solidFill>
                <a:latin typeface="標楷體" panose="03000509000000000000" pitchFamily="65" charset="-120"/>
                <a:ea typeface="標楷體" panose="03000509000000000000" pitchFamily="65" charset="-120"/>
              </a:rPr>
              <a:t>三</a:t>
            </a:r>
            <a:r>
              <a:rPr lang="zh-TW" altLang="zh-TW" sz="2000" dirty="0" smtClean="0">
                <a:solidFill>
                  <a:schemeClr val="bg1"/>
                </a:solidFill>
                <a:latin typeface="標楷體" panose="03000509000000000000" pitchFamily="65" charset="-120"/>
                <a:ea typeface="標楷體" panose="03000509000000000000" pitchFamily="65" charset="-120"/>
              </a:rPr>
              <a:t>屆</a:t>
            </a:r>
            <a:r>
              <a:rPr lang="zh-TW" altLang="zh-TW" sz="2000"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世界衛生大會</a:t>
            </a:r>
            <a:r>
              <a:rPr lang="zh-TW" altLang="zh-TW" sz="2000" dirty="0">
                <a:solidFill>
                  <a:schemeClr val="bg1"/>
                </a:solidFill>
                <a:latin typeface="標楷體" panose="03000509000000000000" pitchFamily="65" charset="-120"/>
                <a:ea typeface="標楷體" panose="03000509000000000000" pitchFamily="65" charset="-120"/>
              </a:rPr>
              <a:t>呼籲全世界齊心齊力，共同抗擊</a:t>
            </a:r>
            <a:r>
              <a:rPr lang="en-US" altLang="zh-TW" sz="2000" dirty="0">
                <a:solidFill>
                  <a:schemeClr val="bg1"/>
                </a:solidFill>
                <a:latin typeface="標楷體" panose="03000509000000000000" pitchFamily="65" charset="-120"/>
                <a:ea typeface="標楷體" panose="03000509000000000000" pitchFamily="65" charset="-120"/>
              </a:rPr>
              <a:t>COVID-19</a:t>
            </a:r>
            <a:r>
              <a:rPr lang="zh-TW" altLang="zh-TW" sz="2000" dirty="0">
                <a:solidFill>
                  <a:schemeClr val="bg1"/>
                </a:solidFill>
                <a:latin typeface="標楷體" panose="03000509000000000000" pitchFamily="65" charset="-120"/>
                <a:ea typeface="標楷體" panose="03000509000000000000" pitchFamily="65" charset="-120"/>
              </a:rPr>
              <a:t>大流行</a:t>
            </a:r>
            <a:r>
              <a:rPr lang="zh-TW" altLang="en-US" sz="2000" dirty="0">
                <a:solidFill>
                  <a:schemeClr val="bg1"/>
                </a:solidFill>
                <a:latin typeface="標楷體" panose="03000509000000000000" pitchFamily="65" charset="-120"/>
                <a:ea typeface="標楷體" panose="03000509000000000000" pitchFamily="65" charset="-120"/>
              </a:rPr>
              <a:t>，</a:t>
            </a:r>
            <a:r>
              <a:rPr lang="zh-TW" altLang="zh-TW" sz="2000" dirty="0">
                <a:solidFill>
                  <a:schemeClr val="bg1"/>
                </a:solidFill>
                <a:latin typeface="標楷體" panose="03000509000000000000" pitchFamily="65" charset="-120"/>
                <a:ea typeface="標楷體" panose="03000509000000000000" pitchFamily="65" charset="-120"/>
              </a:rPr>
              <a:t>並在第七十四屆</a:t>
            </a:r>
            <a:r>
              <a:rPr lang="zh-TW" altLang="zh-TW" sz="2000" b="1" u="sng"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世界衛生大會</a:t>
            </a:r>
            <a:r>
              <a:rPr lang="zh-TW" altLang="zh-TW" sz="2000" dirty="0">
                <a:solidFill>
                  <a:schemeClr val="bg1"/>
                </a:solidFill>
                <a:latin typeface="標楷體" panose="03000509000000000000" pitchFamily="65" charset="-120"/>
                <a:ea typeface="標楷體" panose="03000509000000000000" pitchFamily="65" charset="-120"/>
              </a:rPr>
              <a:t>上報告該決議的執行情況。</a:t>
            </a:r>
            <a:endParaRPr lang="en-US" altLang="zh-TW" sz="2000"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9"/>
            </a:pP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000" dirty="0">
                <a:solidFill>
                  <a:schemeClr val="bg1"/>
                </a:solidFill>
                <a:latin typeface="標楷體" panose="03000509000000000000" pitchFamily="65" charset="-120"/>
                <a:ea typeface="標楷體" panose="03000509000000000000" pitchFamily="65" charset="-120"/>
              </a:rPr>
              <a:t>發佈關於</a:t>
            </a:r>
            <a:r>
              <a:rPr lang="zh-TW" altLang="zh-TW" sz="2000" b="1" u="sng" dirty="0">
                <a:solidFill>
                  <a:schemeClr val="bg1"/>
                </a:solidFill>
                <a:latin typeface="標楷體" panose="03000509000000000000" pitchFamily="65" charset="-120"/>
                <a:ea typeface="標楷體" panose="03000509000000000000" pitchFamily="65" charset="-120"/>
              </a:rPr>
              <a:t>配戴口罩</a:t>
            </a:r>
            <a:r>
              <a:rPr lang="zh-TW" altLang="zh-TW" sz="2000" dirty="0">
                <a:solidFill>
                  <a:schemeClr val="bg1"/>
                </a:solidFill>
                <a:latin typeface="標楷體" panose="03000509000000000000" pitchFamily="65" charset="-120"/>
                <a:ea typeface="標楷體" panose="03000509000000000000" pitchFamily="65" charset="-120"/>
              </a:rPr>
              <a:t>控制</a:t>
            </a:r>
            <a:r>
              <a:rPr lang="en-US" altLang="zh-TW" sz="2000" dirty="0" smtClean="0">
                <a:solidFill>
                  <a:schemeClr val="bg1"/>
                </a:solidFill>
                <a:latin typeface="標楷體" panose="03000509000000000000" pitchFamily="65" charset="-120"/>
                <a:ea typeface="標楷體" panose="03000509000000000000" pitchFamily="65" charset="-120"/>
              </a:rPr>
              <a:t>COVID-19</a:t>
            </a:r>
            <a:r>
              <a:rPr lang="zh-TW" altLang="zh-TW" sz="2000" b="1" u="sng" dirty="0" smtClean="0">
                <a:solidFill>
                  <a:schemeClr val="bg1"/>
                </a:solidFill>
                <a:latin typeface="標楷體" panose="03000509000000000000" pitchFamily="65" charset="-120"/>
                <a:ea typeface="標楷體" panose="03000509000000000000" pitchFamily="65" charset="-120"/>
              </a:rPr>
              <a:t>更新</a:t>
            </a:r>
            <a:r>
              <a:rPr lang="zh-TW" altLang="en-US" sz="2000" b="1" u="sng" dirty="0" smtClean="0">
                <a:solidFill>
                  <a:schemeClr val="bg1"/>
                </a:solidFill>
                <a:latin typeface="標楷體" panose="03000509000000000000" pitchFamily="65" charset="-120"/>
                <a:ea typeface="標楷體" panose="03000509000000000000" pitchFamily="65" charset="-120"/>
              </a:rPr>
              <a:t>意見</a:t>
            </a:r>
            <a:r>
              <a:rPr lang="zh-TW" altLang="en-US" sz="2000" dirty="0" smtClean="0">
                <a:solidFill>
                  <a:schemeClr val="bg1"/>
                </a:solidFill>
                <a:latin typeface="標楷體" panose="03000509000000000000" pitchFamily="65" charset="-120"/>
                <a:ea typeface="標楷體" panose="03000509000000000000" pitchFamily="65" charset="-120"/>
              </a:rPr>
              <a:t>。</a:t>
            </a:r>
            <a:r>
              <a:rPr lang="en-US" altLang="zh-TW" sz="2000" dirty="0" smtClean="0">
                <a:solidFill>
                  <a:schemeClr val="bg1"/>
                </a:solidFill>
                <a:latin typeface="標楷體" panose="03000509000000000000" pitchFamily="65" charset="-120"/>
                <a:ea typeface="標楷體" panose="03000509000000000000" pitchFamily="65" charset="-120"/>
                <a:hlinkClick r:id="rId3"/>
              </a:rPr>
              <a:t> </a:t>
            </a:r>
            <a:endParaRPr lang="en-US" altLang="zh-TW" sz="2000"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9"/>
            </a:pP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17</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宣佈</a:t>
            </a:r>
            <a:r>
              <a:rPr lang="zh-TW" altLang="zh-TW" sz="2000" dirty="0" smtClean="0">
                <a:solidFill>
                  <a:schemeClr val="bg1"/>
                </a:solidFill>
                <a:latin typeface="標楷體" panose="03000509000000000000" pitchFamily="65" charset="-120"/>
                <a:ea typeface="標楷體" panose="03000509000000000000" pitchFamily="65" charset="-120"/>
              </a:rPr>
              <a:t>在</a:t>
            </a:r>
            <a:r>
              <a:rPr lang="zh-TW" altLang="zh-TW" sz="2000" dirty="0">
                <a:solidFill>
                  <a:schemeClr val="bg1"/>
                </a:solidFill>
                <a:latin typeface="標楷體" panose="03000509000000000000" pitchFamily="65" charset="-120"/>
                <a:ea typeface="標楷體" panose="03000509000000000000" pitchFamily="65" charset="-120"/>
              </a:rPr>
              <a:t>研究</a:t>
            </a:r>
            <a:r>
              <a:rPr lang="en-US" altLang="zh-TW" sz="2000" dirty="0">
                <a:solidFill>
                  <a:schemeClr val="bg1"/>
                </a:solidFill>
                <a:latin typeface="標楷體" panose="03000509000000000000" pitchFamily="65" charset="-120"/>
                <a:ea typeface="標楷體" panose="03000509000000000000" pitchFamily="65" charset="-120"/>
              </a:rPr>
              <a:t>COVID-19</a:t>
            </a:r>
            <a:r>
              <a:rPr lang="zh-TW" altLang="zh-TW" sz="2000" dirty="0">
                <a:solidFill>
                  <a:schemeClr val="bg1"/>
                </a:solidFill>
                <a:latin typeface="標楷體" panose="03000509000000000000" pitchFamily="65" charset="-120"/>
                <a:ea typeface="標楷體" panose="03000509000000000000" pitchFamily="65" charset="-120"/>
              </a:rPr>
              <a:t>治療</a:t>
            </a:r>
            <a:r>
              <a:rPr lang="zh-TW" altLang="zh-TW" sz="2000" dirty="0" smtClean="0">
                <a:solidFill>
                  <a:schemeClr val="bg1"/>
                </a:solidFill>
                <a:latin typeface="標楷體" panose="03000509000000000000" pitchFamily="65" charset="-120"/>
                <a:ea typeface="標楷體" panose="03000509000000000000" pitchFamily="65" charset="-120"/>
              </a:rPr>
              <a:t>方法</a:t>
            </a:r>
            <a:r>
              <a:rPr lang="zh-TW" altLang="en-US" sz="2000" dirty="0" smtClean="0">
                <a:solidFill>
                  <a:schemeClr val="bg1"/>
                </a:solidFill>
                <a:latin typeface="標楷體" panose="03000509000000000000" pitchFamily="65" charset="-120"/>
                <a:ea typeface="標楷體" panose="03000509000000000000" pitchFamily="65" charset="-120"/>
              </a:rPr>
              <a:t>，在</a:t>
            </a:r>
            <a:r>
              <a:rPr lang="zh-TW" altLang="zh-TW" sz="20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國際</a:t>
            </a:r>
            <a:r>
              <a:rPr lang="zh-TW" altLang="zh-TW" sz="20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臨床試驗專案</a:t>
            </a:r>
            <a:r>
              <a:rPr lang="zh-TW" altLang="zh-TW" sz="2000" dirty="0">
                <a:solidFill>
                  <a:schemeClr val="bg1"/>
                </a:solidFill>
                <a:latin typeface="標楷體" panose="03000509000000000000" pitchFamily="65" charset="-120"/>
                <a:ea typeface="標楷體" panose="03000509000000000000" pitchFamily="65" charset="-120"/>
              </a:rPr>
              <a:t>中，</a:t>
            </a:r>
            <a:r>
              <a:rPr lang="zh-TW" altLang="zh-TW" sz="2000" dirty="0" smtClean="0">
                <a:solidFill>
                  <a:schemeClr val="bg1"/>
                </a:solidFill>
                <a:latin typeface="標楷體" panose="03000509000000000000" pitchFamily="65" charset="-120"/>
                <a:ea typeface="標楷體" panose="03000509000000000000" pitchFamily="65" charset="-120"/>
              </a:rPr>
              <a:t>停止</a:t>
            </a:r>
            <a:r>
              <a:rPr lang="zh-TW" altLang="zh-TW" sz="20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羥</a:t>
            </a:r>
            <a:r>
              <a:rPr lang="zh-TW" altLang="zh-TW" sz="2000"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氯奎分支</a:t>
            </a:r>
            <a:r>
              <a:rPr lang="zh-TW" altLang="zh-TW" sz="2000" dirty="0">
                <a:solidFill>
                  <a:schemeClr val="bg1"/>
                </a:solidFill>
                <a:latin typeface="標楷體" panose="03000509000000000000" pitchFamily="65" charset="-120"/>
                <a:ea typeface="標楷體" panose="03000509000000000000" pitchFamily="65" charset="-120"/>
              </a:rPr>
              <a:t>試驗。 </a:t>
            </a:r>
            <a:r>
              <a:rPr lang="en-US" altLang="zh-TW" sz="2000" dirty="0">
                <a:solidFill>
                  <a:schemeClr val="bg1"/>
                </a:solidFill>
                <a:latin typeface="標楷體" panose="03000509000000000000" pitchFamily="65" charset="-120"/>
                <a:ea typeface="標楷體" panose="03000509000000000000" pitchFamily="65" charset="-120"/>
              </a:rPr>
              <a:t>2020</a:t>
            </a:r>
            <a:r>
              <a:rPr lang="zh-TW" altLang="zh-TW" sz="2000" dirty="0">
                <a:solidFill>
                  <a:schemeClr val="bg1"/>
                </a:solidFill>
                <a:latin typeface="標楷體" panose="03000509000000000000" pitchFamily="65" charset="-120"/>
                <a:ea typeface="標楷體" panose="03000509000000000000" pitchFamily="65" charset="-120"/>
              </a:rPr>
              <a:t>年</a:t>
            </a:r>
            <a:r>
              <a:rPr lang="en-US" altLang="zh-TW" sz="2000" dirty="0">
                <a:solidFill>
                  <a:schemeClr val="bg1"/>
                </a:solidFill>
                <a:latin typeface="標楷體" panose="03000509000000000000" pitchFamily="65" charset="-120"/>
                <a:ea typeface="標楷體" panose="03000509000000000000" pitchFamily="65" charset="-120"/>
              </a:rPr>
              <a:t>7</a:t>
            </a:r>
            <a:r>
              <a:rPr lang="zh-TW" altLang="zh-TW" sz="2000" dirty="0">
                <a:solidFill>
                  <a:schemeClr val="bg1"/>
                </a:solidFill>
                <a:latin typeface="標楷體" panose="03000509000000000000" pitchFamily="65" charset="-120"/>
                <a:ea typeface="標楷體" panose="03000509000000000000" pitchFamily="65" charset="-120"/>
              </a:rPr>
              <a:t>月</a:t>
            </a:r>
            <a:r>
              <a:rPr lang="en-US" altLang="zh-TW" sz="2000" dirty="0">
                <a:solidFill>
                  <a:schemeClr val="bg1"/>
                </a:solidFill>
                <a:latin typeface="標楷體" panose="03000509000000000000" pitchFamily="65" charset="-120"/>
                <a:ea typeface="標楷體" panose="03000509000000000000" pitchFamily="65" charset="-120"/>
              </a:rPr>
              <a:t>10</a:t>
            </a:r>
            <a:r>
              <a:rPr lang="zh-TW" altLang="zh-TW" sz="2000" dirty="0">
                <a:solidFill>
                  <a:schemeClr val="bg1"/>
                </a:solidFill>
                <a:latin typeface="標楷體" panose="03000509000000000000" pitchFamily="65" charset="-120"/>
                <a:ea typeface="標楷體" panose="03000509000000000000" pitchFamily="65" charset="-120"/>
              </a:rPr>
              <a:t>日</a:t>
            </a:r>
            <a:r>
              <a:rPr lang="zh-TW" altLang="en-US" sz="2000" dirty="0">
                <a:solidFill>
                  <a:schemeClr val="bg1"/>
                </a:solidFill>
                <a:latin typeface="標楷體" panose="03000509000000000000" pitchFamily="65" charset="-120"/>
                <a:ea typeface="標楷體" panose="03000509000000000000" pitchFamily="65" charset="-120"/>
              </a:rPr>
              <a:t>：</a:t>
            </a:r>
            <a:r>
              <a:rPr lang="zh-TW" altLang="zh-TW" sz="2000" dirty="0" smtClean="0">
                <a:solidFill>
                  <a:schemeClr val="bg1"/>
                </a:solidFill>
                <a:latin typeface="標楷體" panose="03000509000000000000" pitchFamily="65" charset="-120"/>
                <a:ea typeface="標楷體" panose="03000509000000000000" pitchFamily="65" charset="-120"/>
              </a:rPr>
              <a:t>發佈</a:t>
            </a: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醫療產品警報</a:t>
            </a:r>
            <a:r>
              <a:rPr lang="en-US" altLang="zh-TW" sz="2000" dirty="0">
                <a:solidFill>
                  <a:schemeClr val="bg1"/>
                </a:solidFill>
                <a:latin typeface="標楷體" panose="03000509000000000000" pitchFamily="65" charset="-120"/>
                <a:ea typeface="標楷體" panose="03000509000000000000" pitchFamily="65" charset="-120"/>
              </a:rPr>
              <a:t>》 </a:t>
            </a:r>
            <a:r>
              <a:rPr lang="zh-TW" altLang="en-US" sz="2000" dirty="0" smtClean="0">
                <a:solidFill>
                  <a:schemeClr val="bg1"/>
                </a:solidFill>
                <a:latin typeface="標楷體" panose="03000509000000000000" pitchFamily="65" charset="-120"/>
                <a:ea typeface="標楷體" panose="03000509000000000000" pitchFamily="65" charset="-120"/>
              </a:rPr>
              <a:t>。</a:t>
            </a:r>
            <a:endParaRPr lang="en-US" altLang="zh-TW" sz="2000"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19"/>
            </a:pPr>
            <a:r>
              <a:rPr lang="en-US" altLang="zh-TW" sz="2000" b="1" u="sng"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7</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10-13</a:t>
            </a:r>
            <a:r>
              <a:rPr lang="zh-TW" altLang="zh-TW"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0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000" dirty="0">
                <a:solidFill>
                  <a:schemeClr val="bg1"/>
                </a:solidFill>
                <a:latin typeface="標楷體" panose="03000509000000000000" pitchFamily="65" charset="-120"/>
                <a:ea typeface="標楷體" panose="03000509000000000000" pitchFamily="65" charset="-120"/>
              </a:rPr>
              <a:t>專家團的目標是加深對</a:t>
            </a:r>
            <a:r>
              <a:rPr lang="en-US" altLang="zh-TW" sz="2000" dirty="0">
                <a:solidFill>
                  <a:schemeClr val="bg1"/>
                </a:solidFill>
                <a:latin typeface="標楷體" panose="03000509000000000000" pitchFamily="65" charset="-120"/>
                <a:ea typeface="標楷體" panose="03000509000000000000" pitchFamily="65" charset="-120"/>
              </a:rPr>
              <a:t>COVID-19</a:t>
            </a:r>
            <a:r>
              <a:rPr lang="zh-TW" altLang="zh-TW" sz="2000" dirty="0">
                <a:solidFill>
                  <a:schemeClr val="bg1"/>
                </a:solidFill>
                <a:latin typeface="標楷體" panose="03000509000000000000" pitchFamily="65" charset="-120"/>
                <a:ea typeface="標楷體" panose="03000509000000000000" pitchFamily="65" charset="-120"/>
              </a:rPr>
              <a:t>宿主的理解</a:t>
            </a:r>
            <a:r>
              <a:rPr lang="zh-TW" altLang="en-US" sz="2000" dirty="0">
                <a:solidFill>
                  <a:schemeClr val="bg1"/>
                </a:solidFill>
                <a:latin typeface="標楷體" panose="03000509000000000000" pitchFamily="65" charset="-120"/>
                <a:ea typeface="標楷體" panose="03000509000000000000" pitchFamily="65" charset="-120"/>
              </a:rPr>
              <a:t>，</a:t>
            </a:r>
            <a:r>
              <a:rPr lang="zh-TW" altLang="zh-TW" sz="2000" dirty="0">
                <a:solidFill>
                  <a:schemeClr val="bg1"/>
                </a:solidFill>
                <a:latin typeface="標楷體" panose="03000509000000000000" pitchFamily="65" charset="-120"/>
                <a:ea typeface="標楷體" panose="03000509000000000000" pitchFamily="65" charset="-120"/>
              </a:rPr>
              <a:t>聯合國</a:t>
            </a:r>
            <a:r>
              <a:rPr lang="en-US" altLang="zh-TW" sz="2000" dirty="0">
                <a:solidFill>
                  <a:schemeClr val="bg1"/>
                </a:solidFill>
                <a:latin typeface="標楷體" panose="03000509000000000000" pitchFamily="65" charset="-120"/>
                <a:ea typeface="標楷體" panose="03000509000000000000" pitchFamily="65" charset="-120"/>
              </a:rPr>
              <a:t>2020</a:t>
            </a:r>
            <a:r>
              <a:rPr lang="zh-TW" altLang="zh-TW" sz="2000" dirty="0">
                <a:solidFill>
                  <a:schemeClr val="bg1"/>
                </a:solidFill>
                <a:latin typeface="標楷體" panose="03000509000000000000" pitchFamily="65" charset="-120"/>
                <a:ea typeface="標楷體" panose="03000509000000000000" pitchFamily="65" charset="-120"/>
              </a:rPr>
              <a:t>年</a:t>
            </a:r>
            <a:r>
              <a:rPr lang="zh-TW" altLang="zh-TW" sz="2000" dirty="0" smtClean="0">
                <a:solidFill>
                  <a:schemeClr val="bg1"/>
                </a:solidFill>
                <a:latin typeface="標楷體" panose="03000509000000000000" pitchFamily="65" charset="-120"/>
                <a:ea typeface="標楷體" panose="03000509000000000000" pitchFamily="65" charset="-120"/>
              </a:rPr>
              <a:t>版</a:t>
            </a:r>
            <a:r>
              <a:rPr lang="en-US" altLang="zh-TW" sz="2000" dirty="0" smtClean="0">
                <a:solidFill>
                  <a:schemeClr val="bg1"/>
                </a:solidFill>
                <a:latin typeface="標楷體" panose="03000509000000000000" pitchFamily="65" charset="-120"/>
                <a:ea typeface="標楷體" panose="03000509000000000000" pitchFamily="65" charset="-120"/>
              </a:rPr>
              <a:t>《</a:t>
            </a:r>
            <a:r>
              <a:rPr lang="zh-TW" altLang="en-US" sz="2000" dirty="0" smtClean="0">
                <a:solidFill>
                  <a:schemeClr val="bg1"/>
                </a:solidFill>
                <a:latin typeface="標楷體" panose="03000509000000000000" pitchFamily="65" charset="-120"/>
                <a:ea typeface="標楷體" panose="03000509000000000000" pitchFamily="65" charset="-120"/>
              </a:rPr>
              <a:t>世界糧食安全和營養狀況</a:t>
            </a:r>
            <a:r>
              <a:rPr lang="en-US" altLang="zh-TW" sz="2000" dirty="0" smtClean="0">
                <a:solidFill>
                  <a:schemeClr val="bg1"/>
                </a:solidFill>
                <a:latin typeface="標楷體" panose="03000509000000000000" pitchFamily="65" charset="-120"/>
                <a:ea typeface="標楷體" panose="03000509000000000000" pitchFamily="65" charset="-120"/>
              </a:rPr>
              <a:t>》</a:t>
            </a:r>
            <a:r>
              <a:rPr lang="zh-TW" altLang="zh-TW" sz="2000" dirty="0" smtClean="0">
                <a:solidFill>
                  <a:schemeClr val="bg1"/>
                </a:solidFill>
                <a:latin typeface="標楷體" panose="03000509000000000000" pitchFamily="65" charset="-120"/>
                <a:ea typeface="標楷體" panose="03000509000000000000" pitchFamily="65" charset="-120"/>
              </a:rPr>
              <a:t>公佈</a:t>
            </a:r>
            <a:r>
              <a:rPr lang="zh-TW" altLang="en-US" sz="2000" dirty="0" smtClean="0">
                <a:solidFill>
                  <a:schemeClr val="bg1"/>
                </a:solidFill>
                <a:latin typeface="標楷體" panose="03000509000000000000" pitchFamily="65" charset="-120"/>
                <a:ea typeface="標楷體" panose="03000509000000000000" pitchFamily="65" charset="-120"/>
              </a:rPr>
              <a:t>。</a:t>
            </a:r>
            <a:endParaRPr lang="zh-TW" altLang="zh-TW" sz="20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6428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32112" y="746524"/>
            <a:ext cx="7843101" cy="936104"/>
          </a:xfrm>
        </p:spPr>
        <p:txBody>
          <a:bodyPr/>
          <a:lstStyle/>
          <a:p>
            <a:r>
              <a:rPr lang="zh-TW" altLang="zh-TW" sz="3200" dirty="0"/>
              <a:t>貳、世界衛生組織（</a:t>
            </a:r>
            <a:r>
              <a:rPr lang="en-US" altLang="zh-TW" sz="3200" dirty="0"/>
              <a:t>WHO</a:t>
            </a:r>
            <a:r>
              <a:rPr lang="zh-TW" altLang="zh-TW" sz="3200" dirty="0"/>
              <a:t>）因應新型冠狀</a:t>
            </a:r>
            <a:r>
              <a:rPr lang="zh-TW" altLang="zh-TW" sz="3200" dirty="0" smtClean="0"/>
              <a:t>肺</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炎</a:t>
            </a:r>
            <a:r>
              <a:rPr lang="en-US" altLang="zh-TW" sz="3200" dirty="0" smtClean="0"/>
              <a:t>(</a:t>
            </a:r>
            <a:r>
              <a:rPr lang="en-US" altLang="zh-TW" sz="3200" dirty="0"/>
              <a:t>COVID-19)</a:t>
            </a:r>
            <a:r>
              <a:rPr lang="zh-TW" altLang="zh-TW" sz="3200" dirty="0"/>
              <a:t>疫情的對策與作為</a:t>
            </a:r>
            <a:r>
              <a:rPr lang="en-US" altLang="zh-TW" sz="3200" dirty="0"/>
              <a:t> </a:t>
            </a:r>
            <a:r>
              <a:rPr lang="en-US" altLang="zh-TW" sz="3200" dirty="0" smtClean="0"/>
              <a:t>-6</a:t>
            </a:r>
            <a:r>
              <a:rPr lang="zh-TW" altLang="zh-TW" sz="4800" dirty="0"/>
              <a:t/>
            </a:r>
            <a:br>
              <a:rPr lang="zh-TW" altLang="zh-TW" sz="4800" dirty="0"/>
            </a:br>
            <a:endParaRPr lang="zh-TW" altLang="zh-TW" sz="4800" dirty="0"/>
          </a:p>
        </p:txBody>
      </p:sp>
      <p:sp>
        <p:nvSpPr>
          <p:cNvPr id="5" name="文字方塊 4"/>
          <p:cNvSpPr txBox="1"/>
          <p:nvPr/>
        </p:nvSpPr>
        <p:spPr>
          <a:xfrm>
            <a:off x="179512" y="1682628"/>
            <a:ext cx="8964488" cy="4893647"/>
          </a:xfrm>
          <a:prstGeom prst="rect">
            <a:avLst/>
          </a:prstGeom>
          <a:noFill/>
        </p:spPr>
        <p:txBody>
          <a:bodyPr wrap="square" rtlCol="0">
            <a:spAutoFit/>
          </a:bodyPr>
          <a:lstStyle/>
          <a:p>
            <a:pPr marL="457200" indent="-457200">
              <a:buFont typeface="+mj-lt"/>
              <a:buAutoNum type="arabicPeriod" startAt="25"/>
            </a:pP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7</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17</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b="1" dirty="0">
                <a:solidFill>
                  <a:srgbClr val="0070C0"/>
                </a:solidFill>
                <a:latin typeface="標楷體" panose="03000509000000000000" pitchFamily="65" charset="-120"/>
                <a:ea typeface="標楷體" panose="03000509000000000000" pitchFamily="65" charset="-120"/>
              </a:rPr>
              <a:t>世界衛生組織</a:t>
            </a:r>
            <a:r>
              <a:rPr lang="zh-TW" altLang="zh-TW" sz="2600" dirty="0">
                <a:solidFill>
                  <a:schemeClr val="bg1"/>
                </a:solidFill>
                <a:latin typeface="標楷體" panose="03000509000000000000" pitchFamily="65" charset="-120"/>
                <a:ea typeface="標楷體" panose="03000509000000000000" pitchFamily="65" charset="-120"/>
              </a:rPr>
              <a:t>與</a:t>
            </a:r>
            <a:r>
              <a:rPr lang="zh-TW" altLang="zh-TW" sz="2600" b="1" u="sng" dirty="0">
                <a:solidFill>
                  <a:srgbClr val="0070C0"/>
                </a:solidFill>
                <a:latin typeface="標楷體" panose="03000509000000000000" pitchFamily="65" charset="-120"/>
                <a:ea typeface="標楷體" panose="03000509000000000000" pitchFamily="65" charset="-120"/>
              </a:rPr>
              <a:t>聯合國</a:t>
            </a:r>
            <a:r>
              <a:rPr lang="zh-TW" altLang="zh-TW" sz="2600" dirty="0" smtClean="0">
                <a:solidFill>
                  <a:schemeClr val="bg1"/>
                </a:solidFill>
                <a:latin typeface="標楷體" panose="03000509000000000000" pitchFamily="65" charset="-120"/>
                <a:ea typeface="標楷體" panose="03000509000000000000" pitchFamily="65" charset="-120"/>
              </a:rPr>
              <a:t>舉行</a:t>
            </a:r>
            <a:r>
              <a:rPr lang="zh-TW" altLang="en-US" sz="2600" u="sng" dirty="0" smtClean="0">
                <a:solidFill>
                  <a:schemeClr val="bg1"/>
                </a:solidFill>
                <a:latin typeface="標楷體" panose="03000509000000000000" pitchFamily="65" charset="-120"/>
                <a:ea typeface="標楷體" panose="03000509000000000000" pitchFamily="65" charset="-120"/>
              </a:rPr>
              <a:t>新聞發佈會</a:t>
            </a:r>
            <a:r>
              <a:rPr lang="zh-TW" altLang="zh-TW" sz="2600" dirty="0" smtClean="0">
                <a:solidFill>
                  <a:schemeClr val="bg1"/>
                </a:solidFill>
                <a:latin typeface="標楷體" panose="03000509000000000000" pitchFamily="65" charset="-120"/>
                <a:ea typeface="標楷體" panose="03000509000000000000" pitchFamily="65" charset="-120"/>
              </a:rPr>
              <a:t>，公佈</a:t>
            </a:r>
            <a:r>
              <a:rPr lang="zh-TW" altLang="en-US" sz="2600" dirty="0" smtClean="0">
                <a:solidFill>
                  <a:schemeClr val="bg1"/>
                </a:solidFill>
                <a:latin typeface="標楷體" panose="03000509000000000000" pitchFamily="65" charset="-120"/>
                <a:ea typeface="標楷體" panose="03000509000000000000" pitchFamily="65" charset="-120"/>
              </a:rPr>
              <a:t>最新</a:t>
            </a:r>
            <a:r>
              <a:rPr lang="en-US" altLang="zh-TW" sz="2600" b="1" dirty="0" smtClean="0">
                <a:solidFill>
                  <a:schemeClr val="bg1"/>
                </a:solidFill>
                <a:latin typeface="標楷體" panose="03000509000000000000" pitchFamily="65" charset="-120"/>
                <a:ea typeface="標楷體" panose="03000509000000000000" pitchFamily="65" charset="-120"/>
              </a:rPr>
              <a:t>《2019</a:t>
            </a:r>
            <a:r>
              <a:rPr lang="zh-TW" altLang="en-US" sz="2600" b="1" dirty="0" smtClean="0">
                <a:solidFill>
                  <a:schemeClr val="bg1"/>
                </a:solidFill>
                <a:latin typeface="標楷體" panose="03000509000000000000" pitchFamily="65" charset="-120"/>
                <a:ea typeface="標楷體" panose="03000509000000000000" pitchFamily="65" charset="-120"/>
              </a:rPr>
              <a:t>冠狀病毒全球</a:t>
            </a:r>
            <a:r>
              <a:rPr lang="zh-TW" altLang="en-US" sz="2600" b="1" u="sng" dirty="0" smtClean="0">
                <a:solidFill>
                  <a:schemeClr val="bg1"/>
                </a:solidFill>
                <a:latin typeface="標楷體" panose="03000509000000000000" pitchFamily="65" charset="-120"/>
                <a:ea typeface="標楷體" panose="03000509000000000000" pitchFamily="65" charset="-120"/>
              </a:rPr>
              <a:t>人道主義</a:t>
            </a:r>
            <a:r>
              <a:rPr lang="zh-TW" altLang="en-US" sz="2600" b="1" dirty="0" smtClean="0">
                <a:solidFill>
                  <a:schemeClr val="bg1"/>
                </a:solidFill>
                <a:latin typeface="標楷體" panose="03000509000000000000" pitchFamily="65" charset="-120"/>
                <a:ea typeface="標楷體" panose="03000509000000000000" pitchFamily="65" charset="-120"/>
              </a:rPr>
              <a:t>應對計畫</a:t>
            </a:r>
            <a:r>
              <a:rPr lang="en-US" altLang="zh-TW" sz="2600" b="1" dirty="0" smtClean="0">
                <a:solidFill>
                  <a:schemeClr val="bg1"/>
                </a:solidFill>
                <a:latin typeface="標楷體" panose="03000509000000000000" pitchFamily="65" charset="-120"/>
                <a:ea typeface="標楷體" panose="03000509000000000000" pitchFamily="65" charset="-120"/>
              </a:rPr>
              <a:t>》</a:t>
            </a:r>
            <a:r>
              <a:rPr lang="zh-TW" altLang="en-US" sz="2600" dirty="0" smtClean="0">
                <a:solidFill>
                  <a:schemeClr val="bg1"/>
                </a:solidFill>
                <a:latin typeface="標楷體" panose="03000509000000000000" pitchFamily="65" charset="-120"/>
                <a:ea typeface="標楷體" panose="03000509000000000000" pitchFamily="65" charset="-120"/>
              </a:rPr>
              <a:t>。</a:t>
            </a:r>
            <a:r>
              <a:rPr lang="zh-TW" altLang="zh-TW" sz="2600" dirty="0">
                <a:solidFill>
                  <a:schemeClr val="bg1"/>
                </a:solidFill>
                <a:latin typeface="標楷體" panose="03000509000000000000" pitchFamily="65" charset="-120"/>
                <a:ea typeface="標楷體" panose="03000509000000000000" pitchFamily="65" charset="-120"/>
              </a:rPr>
              <a:t>預計需要</a:t>
            </a:r>
            <a:r>
              <a:rPr lang="en-US" altLang="zh-TW" sz="2600" dirty="0">
                <a:solidFill>
                  <a:schemeClr val="bg1"/>
                </a:solidFill>
                <a:latin typeface="標楷體" panose="03000509000000000000" pitchFamily="65" charset="-120"/>
                <a:ea typeface="標楷體" panose="03000509000000000000" pitchFamily="65" charset="-120"/>
              </a:rPr>
              <a:t>103</a:t>
            </a:r>
            <a:r>
              <a:rPr lang="zh-TW" altLang="zh-TW" sz="2600" dirty="0">
                <a:solidFill>
                  <a:schemeClr val="bg1"/>
                </a:solidFill>
                <a:latin typeface="標楷體" panose="03000509000000000000" pitchFamily="65" charset="-120"/>
                <a:ea typeface="標楷體" panose="03000509000000000000" pitchFamily="65" charset="-120"/>
              </a:rPr>
              <a:t>億</a:t>
            </a:r>
            <a:r>
              <a:rPr lang="zh-TW" altLang="zh-TW" sz="2600" dirty="0" smtClean="0">
                <a:solidFill>
                  <a:schemeClr val="bg1"/>
                </a:solidFill>
                <a:latin typeface="標楷體" panose="03000509000000000000" pitchFamily="65" charset="-120"/>
                <a:ea typeface="標楷體" panose="03000509000000000000" pitchFamily="65" charset="-120"/>
              </a:rPr>
              <a:t>美元</a:t>
            </a:r>
            <a:r>
              <a:rPr lang="zh-TW" altLang="en-US" sz="2600" dirty="0" smtClean="0">
                <a:solidFill>
                  <a:schemeClr val="bg1"/>
                </a:solidFill>
                <a:latin typeface="標楷體" panose="03000509000000000000" pitchFamily="65" charset="-120"/>
                <a:ea typeface="標楷體" panose="03000509000000000000" pitchFamily="65" charset="-120"/>
              </a:rPr>
              <a:t>，用以</a:t>
            </a:r>
            <a:r>
              <a:rPr lang="zh-TW" altLang="zh-TW" sz="2600" dirty="0" smtClean="0">
                <a:solidFill>
                  <a:schemeClr val="bg1"/>
                </a:solidFill>
                <a:latin typeface="標楷體" panose="03000509000000000000" pitchFamily="65" charset="-120"/>
                <a:ea typeface="標楷體" panose="03000509000000000000" pitchFamily="65" charset="-120"/>
              </a:rPr>
              <a:t>在</a:t>
            </a:r>
            <a:r>
              <a:rPr lang="zh-TW" altLang="zh-TW" sz="2600" u="sng" dirty="0">
                <a:solidFill>
                  <a:schemeClr val="bg1"/>
                </a:solidFill>
                <a:latin typeface="標楷體" panose="03000509000000000000" pitchFamily="65" charset="-120"/>
                <a:ea typeface="標楷體" panose="03000509000000000000" pitchFamily="65" charset="-120"/>
              </a:rPr>
              <a:t>低收入</a:t>
            </a:r>
            <a:r>
              <a:rPr lang="zh-TW" altLang="zh-TW" sz="2600" dirty="0">
                <a:solidFill>
                  <a:schemeClr val="bg1"/>
                </a:solidFill>
                <a:latin typeface="標楷體" panose="03000509000000000000" pitchFamily="65" charset="-120"/>
                <a:ea typeface="標楷體" panose="03000509000000000000" pitchFamily="65" charset="-120"/>
              </a:rPr>
              <a:t>和</a:t>
            </a:r>
            <a:r>
              <a:rPr lang="zh-TW" altLang="zh-TW" sz="2600" u="sng" dirty="0">
                <a:solidFill>
                  <a:schemeClr val="bg1"/>
                </a:solidFill>
                <a:latin typeface="標楷體" panose="03000509000000000000" pitchFamily="65" charset="-120"/>
                <a:ea typeface="標楷體" panose="03000509000000000000" pitchFamily="65" charset="-120"/>
              </a:rPr>
              <a:t>脆弱</a:t>
            </a:r>
            <a:r>
              <a:rPr lang="zh-TW" altLang="zh-TW" sz="2600" u="sng" dirty="0" smtClean="0">
                <a:solidFill>
                  <a:schemeClr val="bg1"/>
                </a:solidFill>
                <a:latin typeface="標楷體" panose="03000509000000000000" pitchFamily="65" charset="-120"/>
                <a:ea typeface="標楷體" panose="03000509000000000000" pitchFamily="65" charset="-120"/>
              </a:rPr>
              <a:t>國家</a:t>
            </a:r>
            <a:r>
              <a:rPr lang="zh-TW" altLang="en-US" sz="2600" dirty="0" smtClean="0">
                <a:solidFill>
                  <a:schemeClr val="bg1"/>
                </a:solidFill>
                <a:latin typeface="標楷體" panose="03000509000000000000" pitchFamily="65" charset="-120"/>
                <a:ea typeface="標楷體" panose="03000509000000000000" pitchFamily="65" charset="-120"/>
              </a:rPr>
              <a:t>對</a:t>
            </a:r>
            <a:r>
              <a:rPr lang="zh-TW" altLang="zh-TW" sz="2600" dirty="0" smtClean="0">
                <a:solidFill>
                  <a:schemeClr val="bg1"/>
                </a:solidFill>
                <a:latin typeface="標楷體" panose="03000509000000000000" pitchFamily="65" charset="-120"/>
                <a:ea typeface="標楷體" panose="03000509000000000000" pitchFamily="65" charset="-120"/>
              </a:rPr>
              <a:t>抗該</a:t>
            </a:r>
            <a:r>
              <a:rPr lang="zh-TW" altLang="zh-TW" sz="2600" dirty="0">
                <a:solidFill>
                  <a:schemeClr val="bg1"/>
                </a:solidFill>
                <a:latin typeface="標楷體" panose="03000509000000000000" pitchFamily="65" charset="-120"/>
                <a:ea typeface="標楷體" panose="03000509000000000000" pitchFamily="65" charset="-120"/>
              </a:rPr>
              <a:t>病毒。</a:t>
            </a:r>
            <a:endParaRPr lang="en-US" altLang="zh-TW" sz="2600" dirty="0">
              <a:solidFill>
                <a:schemeClr val="bg1"/>
              </a:solidFill>
              <a:latin typeface="標楷體" panose="03000509000000000000" pitchFamily="65" charset="-120"/>
              <a:ea typeface="標楷體" panose="03000509000000000000" pitchFamily="65" charset="-120"/>
            </a:endParaRPr>
          </a:p>
          <a:p>
            <a:pPr marL="457200" indent="-457200">
              <a:buFont typeface="+mj-lt"/>
              <a:buAutoNum type="arabicPeriod" startAt="25"/>
            </a:pP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28</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solidFill>
                  <a:schemeClr val="bg1"/>
                </a:solidFill>
                <a:latin typeface="標楷體" panose="03000509000000000000" pitchFamily="65" charset="-120"/>
                <a:ea typeface="標楷體" panose="03000509000000000000" pitchFamily="65" charset="-120"/>
              </a:rPr>
              <a:t>由於在</a:t>
            </a:r>
            <a:r>
              <a:rPr lang="zh-TW" altLang="zh-TW" sz="2600" b="1" u="sng" dirty="0" smtClean="0">
                <a:solidFill>
                  <a:srgbClr val="0070C0"/>
                </a:solidFill>
                <a:latin typeface="標楷體" panose="03000509000000000000" pitchFamily="65" charset="-120"/>
                <a:ea typeface="標楷體" panose="03000509000000000000" pitchFamily="65" charset="-120"/>
              </a:rPr>
              <a:t>新型冠狀病毒</a:t>
            </a:r>
            <a:r>
              <a:rPr lang="zh-TW" altLang="zh-TW" sz="2600" dirty="0" smtClean="0">
                <a:solidFill>
                  <a:schemeClr val="bg1"/>
                </a:solidFill>
                <a:latin typeface="標楷體" panose="03000509000000000000" pitchFamily="65" charset="-120"/>
                <a:ea typeface="標楷體" panose="03000509000000000000" pitchFamily="65" charset="-120"/>
              </a:rPr>
              <a:t>疫情宣告為國際緊急</a:t>
            </a:r>
            <a:r>
              <a:rPr lang="zh-TW" altLang="zh-TW" sz="2600" b="1" u="sng" dirty="0" smtClean="0">
                <a:solidFill>
                  <a:schemeClr val="bg1"/>
                </a:solidFill>
                <a:latin typeface="標楷體" panose="03000509000000000000" pitchFamily="65" charset="-120"/>
                <a:ea typeface="標楷體" panose="03000509000000000000" pitchFamily="65" charset="-120"/>
              </a:rPr>
              <a:t>衛生事件</a:t>
            </a:r>
            <a:r>
              <a:rPr lang="zh-TW" altLang="zh-TW" sz="2600" dirty="0" smtClean="0">
                <a:solidFill>
                  <a:schemeClr val="bg1"/>
                </a:solidFill>
                <a:latin typeface="標楷體" panose="03000509000000000000" pitchFamily="65" charset="-120"/>
                <a:ea typeface="標楷體" panose="03000509000000000000" pitchFamily="65" charset="-120"/>
              </a:rPr>
              <a:t>的</a:t>
            </a:r>
            <a:r>
              <a:rPr lang="zh-TW" altLang="zh-TW" sz="2600" u="sng" dirty="0" smtClean="0">
                <a:solidFill>
                  <a:schemeClr val="bg1"/>
                </a:solidFill>
                <a:latin typeface="標楷體" panose="03000509000000000000" pitchFamily="65" charset="-120"/>
                <a:ea typeface="標楷體" panose="03000509000000000000" pitchFamily="65" charset="-120"/>
              </a:rPr>
              <a:t>決策力</a:t>
            </a:r>
            <a:r>
              <a:rPr lang="zh-TW" altLang="en-US" sz="2600" dirty="0" smtClean="0">
                <a:solidFill>
                  <a:schemeClr val="bg1"/>
                </a:solidFill>
                <a:latin typeface="標楷體" panose="03000509000000000000" pitchFamily="65" charset="-120"/>
                <a:ea typeface="標楷體" panose="03000509000000000000" pitchFamily="65" charset="-120"/>
              </a:rPr>
              <a:t>及</a:t>
            </a:r>
            <a:r>
              <a:rPr lang="zh-TW" altLang="en-US" sz="2600" b="1" u="sng" dirty="0" smtClean="0">
                <a:solidFill>
                  <a:schemeClr val="bg1"/>
                </a:solidFill>
                <a:latin typeface="標楷體" panose="03000509000000000000" pitchFamily="65" charset="-120"/>
                <a:ea typeface="標楷體" panose="03000509000000000000" pitchFamily="65" charset="-120"/>
              </a:rPr>
              <a:t>宣告</a:t>
            </a:r>
            <a:r>
              <a:rPr lang="zh-TW" altLang="zh-TW" sz="2600" b="1" u="sng" dirty="0" smtClean="0">
                <a:solidFill>
                  <a:schemeClr val="bg1"/>
                </a:solidFill>
                <a:latin typeface="標楷體" panose="03000509000000000000" pitchFamily="65" charset="-120"/>
                <a:ea typeface="標楷體" panose="03000509000000000000" pitchFamily="65" charset="-120"/>
              </a:rPr>
              <a:t>時機</a:t>
            </a:r>
            <a:r>
              <a:rPr lang="zh-TW" altLang="en-US" sz="2600" dirty="0" smtClean="0">
                <a:solidFill>
                  <a:schemeClr val="bg1"/>
                </a:solidFill>
                <a:latin typeface="標楷體" panose="03000509000000000000" pitchFamily="65" charset="-120"/>
                <a:ea typeface="標楷體" panose="03000509000000000000" pitchFamily="65" charset="-120"/>
              </a:rPr>
              <a:t>是否</a:t>
            </a:r>
            <a:r>
              <a:rPr lang="zh-TW" altLang="zh-TW" sz="2600" dirty="0" smtClean="0">
                <a:solidFill>
                  <a:schemeClr val="bg1"/>
                </a:solidFill>
                <a:latin typeface="標楷體" panose="03000509000000000000" pitchFamily="65" charset="-120"/>
                <a:ea typeface="標楷體" panose="03000509000000000000" pitchFamily="65" charset="-120"/>
              </a:rPr>
              <a:t>得</a:t>
            </a:r>
            <a:r>
              <a:rPr lang="zh-TW" altLang="en-US" sz="2600" dirty="0" smtClean="0">
                <a:solidFill>
                  <a:schemeClr val="bg1"/>
                </a:solidFill>
                <a:latin typeface="標楷體" panose="03000509000000000000" pitchFamily="65" charset="-120"/>
                <a:ea typeface="標楷體" panose="03000509000000000000" pitchFamily="65" charset="-120"/>
              </a:rPr>
              <a:t>宜</a:t>
            </a:r>
            <a:r>
              <a:rPr lang="en-US" altLang="zh-TW" sz="2600" dirty="0" smtClean="0">
                <a:solidFill>
                  <a:schemeClr val="bg1"/>
                </a:solidFill>
                <a:latin typeface="標楷體" panose="03000509000000000000" pitchFamily="65" charset="-120"/>
                <a:ea typeface="標楷體" panose="03000509000000000000" pitchFamily="65" charset="-120"/>
              </a:rPr>
              <a:t>…</a:t>
            </a:r>
            <a:r>
              <a:rPr lang="zh-TW" altLang="en-US" sz="2600" dirty="0" smtClean="0">
                <a:solidFill>
                  <a:schemeClr val="bg1"/>
                </a:solidFill>
                <a:latin typeface="標楷體" panose="03000509000000000000" pitchFamily="65" charset="-120"/>
                <a:ea typeface="標楷體" panose="03000509000000000000" pitchFamily="65" charset="-120"/>
              </a:rPr>
              <a:t>等</a:t>
            </a:r>
            <a:r>
              <a:rPr lang="zh-TW" altLang="zh-TW" sz="2600" dirty="0" smtClean="0">
                <a:solidFill>
                  <a:schemeClr val="bg1"/>
                </a:solidFill>
                <a:latin typeface="標楷體" panose="03000509000000000000" pitchFamily="65" charset="-120"/>
                <a:ea typeface="標楷體" panose="03000509000000000000" pitchFamily="65" charset="-120"/>
              </a:rPr>
              <a:t>，產生諸多指責與爭議。</a:t>
            </a:r>
            <a:r>
              <a:rPr lang="zh-TW" altLang="zh-TW" sz="2600" b="1" u="sng" dirty="0" smtClean="0">
                <a:solidFill>
                  <a:schemeClr val="bg1"/>
                </a:solidFill>
                <a:latin typeface="標楷體" panose="03000509000000000000" pitchFamily="65" charset="-120"/>
                <a:ea typeface="標楷體" panose="03000509000000000000" pitchFamily="65" charset="-120"/>
              </a:rPr>
              <a:t>故世界衛生組織</a:t>
            </a:r>
            <a:r>
              <a:rPr lang="zh-TW" altLang="zh-TW" sz="2600" dirty="0" smtClean="0">
                <a:solidFill>
                  <a:schemeClr val="bg1"/>
                </a:solidFill>
                <a:latin typeface="標楷體" panose="03000509000000000000" pitchFamily="65" charset="-120"/>
                <a:ea typeface="標楷體" panose="03000509000000000000" pitchFamily="65" charset="-120"/>
              </a:rPr>
              <a:t>表示將另行成立</a:t>
            </a:r>
            <a:r>
              <a:rPr lang="zh-TW" altLang="zh-TW" sz="2600" u="sng" dirty="0" smtClean="0">
                <a:solidFill>
                  <a:schemeClr val="bg1"/>
                </a:solidFill>
                <a:latin typeface="標楷體" panose="03000509000000000000" pitchFamily="65" charset="-120"/>
                <a:ea typeface="標楷體" panose="03000509000000000000" pitchFamily="65" charset="-120"/>
              </a:rPr>
              <a:t>委員會</a:t>
            </a:r>
            <a:r>
              <a:rPr lang="zh-TW" altLang="zh-TW" sz="2600" dirty="0" smtClean="0">
                <a:solidFill>
                  <a:schemeClr val="bg1"/>
                </a:solidFill>
                <a:latin typeface="標楷體" panose="03000509000000000000" pitchFamily="65" charset="-120"/>
                <a:ea typeface="標楷體" panose="03000509000000000000" pitchFamily="65" charset="-120"/>
              </a:rPr>
              <a:t>，討論宣告</a:t>
            </a:r>
            <a:r>
              <a:rPr lang="zh-TW" altLang="zh-TW" sz="2600"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國際衛生緊急事件</a:t>
            </a:r>
            <a:r>
              <a:rPr lang="zh-TW" altLang="zh-TW" sz="2600" dirty="0" smtClean="0">
                <a:solidFill>
                  <a:schemeClr val="bg1"/>
                </a:solidFill>
                <a:latin typeface="標楷體" panose="03000509000000000000" pitchFamily="65" charset="-120"/>
                <a:ea typeface="標楷體" panose="03000509000000000000" pitchFamily="65" charset="-120"/>
              </a:rPr>
              <a:t>的</a:t>
            </a:r>
            <a:r>
              <a:rPr lang="zh-TW" altLang="zh-TW" sz="26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準則</a:t>
            </a:r>
          </a:p>
          <a:p>
            <a:pPr marL="457200" indent="-457200">
              <a:buFont typeface="+mj-lt"/>
              <a:buAutoNum type="arabicPeriod" startAt="25"/>
            </a:pP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2020</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8-9</a:t>
            </a:r>
            <a:r>
              <a:rPr lang="zh-TW" altLang="zh-TW"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a:t>
            </a:r>
            <a:r>
              <a:rPr lang="zh-TW" altLang="en-US" sz="2600" b="1" u="sng"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600" dirty="0" smtClean="0">
                <a:solidFill>
                  <a:schemeClr val="bg1"/>
                </a:solidFill>
                <a:latin typeface="標楷體" panose="03000509000000000000" pitchFamily="65" charset="-120"/>
                <a:ea typeface="標楷體" panose="03000509000000000000" pitchFamily="65" charset="-120"/>
              </a:rPr>
              <a:t>依</a:t>
            </a:r>
            <a:r>
              <a:rPr lang="zh-TW" altLang="en-US" sz="2600" dirty="0" smtClean="0">
                <a:solidFill>
                  <a:schemeClr val="bg1"/>
                </a:solidFill>
                <a:latin typeface="標楷體" panose="03000509000000000000" pitchFamily="65" charset="-120"/>
                <a:ea typeface="標楷體" panose="03000509000000000000" pitchFamily="65" charset="-120"/>
              </a:rPr>
              <a:t>第七十三屆</a:t>
            </a:r>
            <a:r>
              <a:rPr lang="zh-TW" altLang="en-US" sz="2600" b="1" u="sng" dirty="0" smtClean="0">
                <a:solidFill>
                  <a:schemeClr val="bg1"/>
                </a:solidFill>
                <a:latin typeface="標楷體" panose="03000509000000000000" pitchFamily="65" charset="-120"/>
                <a:ea typeface="標楷體" panose="03000509000000000000" pitchFamily="65" charset="-120"/>
              </a:rPr>
              <a:t>世界衛生大會</a:t>
            </a:r>
            <a:r>
              <a:rPr lang="zh-TW" altLang="zh-TW" sz="2600" dirty="0" smtClean="0">
                <a:solidFill>
                  <a:schemeClr val="bg1"/>
                </a:solidFill>
                <a:latin typeface="標楷體" panose="03000509000000000000" pitchFamily="65" charset="-120"/>
                <a:ea typeface="標楷體" panose="03000509000000000000" pitchFamily="65" charset="-120"/>
              </a:rPr>
              <a:t>決議，成立</a:t>
            </a:r>
            <a:r>
              <a:rPr lang="zh-TW" altLang="en-US" sz="2600" b="1" u="sng" dirty="0" smtClean="0">
                <a:solidFill>
                  <a:schemeClr val="bg1"/>
                </a:solidFill>
                <a:latin typeface="標楷體" panose="03000509000000000000" pitchFamily="65" charset="-120"/>
                <a:ea typeface="標楷體" panose="03000509000000000000" pitchFamily="65" charset="-120"/>
              </a:rPr>
              <a:t>國際衛生條例運作情況審查委員會</a:t>
            </a:r>
            <a:r>
              <a:rPr lang="zh-TW" altLang="zh-TW" sz="2600" dirty="0" smtClean="0">
                <a:solidFill>
                  <a:schemeClr val="bg1"/>
                </a:solidFill>
                <a:latin typeface="標楷體" panose="03000509000000000000" pitchFamily="65" charset="-120"/>
                <a:ea typeface="標楷體" panose="03000509000000000000" pitchFamily="65" charset="-120"/>
              </a:rPr>
              <a:t>，開始評估條例在</a:t>
            </a:r>
            <a:r>
              <a:rPr lang="en-US" altLang="zh-TW" sz="2600" dirty="0" smtClean="0">
                <a:solidFill>
                  <a:schemeClr val="bg1"/>
                </a:solidFill>
                <a:latin typeface="標楷體" panose="03000509000000000000" pitchFamily="65" charset="-120"/>
                <a:ea typeface="標楷體" panose="03000509000000000000" pitchFamily="65" charset="-120"/>
              </a:rPr>
              <a:t>covid-19</a:t>
            </a:r>
            <a:r>
              <a:rPr lang="zh-TW" altLang="zh-TW" sz="2600" dirty="0" smtClean="0">
                <a:solidFill>
                  <a:schemeClr val="bg1"/>
                </a:solidFill>
                <a:latin typeface="標楷體" panose="03000509000000000000" pitchFamily="65" charset="-120"/>
                <a:ea typeface="標楷體" panose="03000509000000000000" pitchFamily="65" charset="-120"/>
              </a:rPr>
              <a:t>大流行期間的運作</a:t>
            </a:r>
            <a:r>
              <a:rPr lang="zh-TW" altLang="en-US" sz="2600" dirty="0" smtClean="0">
                <a:solidFill>
                  <a:schemeClr val="bg1"/>
                </a:solidFill>
                <a:latin typeface="標楷體" panose="03000509000000000000" pitchFamily="65" charset="-120"/>
                <a:ea typeface="標楷體" panose="03000509000000000000" pitchFamily="65" charset="-120"/>
              </a:rPr>
              <a:t>可能</a:t>
            </a:r>
            <a:r>
              <a:rPr lang="zh-TW" altLang="zh-TW" sz="2600" dirty="0" smtClean="0">
                <a:solidFill>
                  <a:schemeClr val="bg1"/>
                </a:solidFill>
                <a:latin typeface="標楷體" panose="03000509000000000000" pitchFamily="65" charset="-120"/>
                <a:ea typeface="標楷體" panose="03000509000000000000" pitchFamily="65" charset="-120"/>
              </a:rPr>
              <a:t>情況，並</a:t>
            </a:r>
            <a:r>
              <a:rPr lang="zh-TW" altLang="en-US" sz="2600" dirty="0" smtClean="0">
                <a:solidFill>
                  <a:schemeClr val="bg1"/>
                </a:solidFill>
                <a:latin typeface="標楷體" panose="03000509000000000000" pitchFamily="65" charset="-120"/>
                <a:ea typeface="標楷體" panose="03000509000000000000" pitchFamily="65" charset="-120"/>
              </a:rPr>
              <a:t>進一步</a:t>
            </a:r>
            <a:r>
              <a:rPr lang="zh-TW" altLang="zh-TW" sz="2600" dirty="0" smtClean="0">
                <a:solidFill>
                  <a:schemeClr val="bg1"/>
                </a:solidFill>
                <a:latin typeface="標楷體" panose="03000509000000000000" pitchFamily="65" charset="-120"/>
                <a:ea typeface="標楷體" panose="03000509000000000000" pitchFamily="65" charset="-120"/>
              </a:rPr>
              <a:t>提出建言。</a:t>
            </a:r>
            <a:endParaRPr lang="en-US" altLang="zh-TW" sz="2600" dirty="0" smtClean="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9812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381000"/>
            <a:ext cx="8278688" cy="1143000"/>
          </a:xfrm>
        </p:spPr>
        <p:txBody>
          <a:bodyPr/>
          <a:lstStyle/>
          <a:p>
            <a:endParaRPr lang="zh-TW" altLang="en-US" dirty="0"/>
          </a:p>
        </p:txBody>
      </p:sp>
      <p:sp>
        <p:nvSpPr>
          <p:cNvPr id="3" name="內容版面配置區 2"/>
          <p:cNvSpPr>
            <a:spLocks noGrp="1"/>
          </p:cNvSpPr>
          <p:nvPr>
            <p:ph idx="1"/>
          </p:nvPr>
        </p:nvSpPr>
        <p:spPr>
          <a:xfrm>
            <a:off x="0" y="1524000"/>
            <a:ext cx="8892480" cy="4572000"/>
          </a:xfrm>
        </p:spPr>
        <p:txBody>
          <a:bodyPr/>
          <a:lstStyle/>
          <a:p>
            <a:r>
              <a:rPr lang="zh-TW" altLang="en-US" sz="9600" b="1" dirty="0" smtClean="0">
                <a:solidFill>
                  <a:srgbClr val="7030A0"/>
                </a:solidFill>
                <a:latin typeface="標楷體" panose="03000509000000000000" pitchFamily="65" charset="-120"/>
                <a:ea typeface="標楷體" panose="03000509000000000000" pitchFamily="65" charset="-120"/>
              </a:rPr>
              <a:t>以下，由警大柯雨瑞教授報告</a:t>
            </a:r>
            <a:endParaRPr lang="en-US" altLang="zh-TW" sz="9600" b="1" dirty="0" smtClean="0">
              <a:solidFill>
                <a:srgbClr val="7030A0"/>
              </a:solidFill>
              <a:latin typeface="標楷體" panose="03000509000000000000" pitchFamily="65" charset="-120"/>
              <a:ea typeface="標楷體" panose="03000509000000000000" pitchFamily="65" charset="-120"/>
            </a:endParaRPr>
          </a:p>
          <a:p>
            <a:endParaRPr lang="en-US" altLang="zh-TW" sz="4000" b="1" dirty="0">
              <a:solidFill>
                <a:srgbClr val="7030A0"/>
              </a:solidFill>
              <a:latin typeface="+mn-ea"/>
            </a:endParaRPr>
          </a:p>
          <a:p>
            <a:endParaRPr lang="zh-TW" altLang="en-US" dirty="0"/>
          </a:p>
        </p:txBody>
      </p:sp>
      <p:sp>
        <p:nvSpPr>
          <p:cNvPr id="4" name="投影片編號版面配置區 3"/>
          <p:cNvSpPr>
            <a:spLocks noGrp="1"/>
          </p:cNvSpPr>
          <p:nvPr>
            <p:ph type="sldNum" sz="quarter" idx="11"/>
          </p:nvPr>
        </p:nvSpPr>
        <p:spPr/>
        <p:txBody>
          <a:bodyPr/>
          <a:lstStyle/>
          <a:p>
            <a:pPr>
              <a:defRPr/>
            </a:pPr>
            <a:endParaRPr lang="zh-TW" altLang="en-US"/>
          </a:p>
        </p:txBody>
      </p:sp>
      <p:sp>
        <p:nvSpPr>
          <p:cNvPr id="6" name="頁尾版面配置區 5"/>
          <p:cNvSpPr>
            <a:spLocks noGrp="1"/>
          </p:cNvSpPr>
          <p:nvPr>
            <p:ph type="ftr" sz="quarter" idx="10"/>
          </p:nvPr>
        </p:nvSpPr>
        <p:spPr/>
        <p:txBody>
          <a:bodyPr/>
          <a:lstStyle/>
          <a:p>
            <a:pPr>
              <a:defRPr/>
            </a:pPr>
            <a:endParaRPr lang="zh-TW" altLang="en-US"/>
          </a:p>
        </p:txBody>
      </p:sp>
    </p:spTree>
    <p:extLst>
      <p:ext uri="{BB962C8B-B14F-4D97-AF65-F5344CB8AC3E}">
        <p14:creationId xmlns:p14="http://schemas.microsoft.com/office/powerpoint/2010/main" val="6274466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395536" y="0"/>
            <a:ext cx="8851213" cy="1412776"/>
          </a:xfrm>
        </p:spPr>
        <p:txBody>
          <a:bodyPr/>
          <a:lstStyle/>
          <a:p>
            <a:r>
              <a:rPr lang="zh-TW" altLang="zh-TW" sz="3400" dirty="0"/>
              <a:t>參、醫療體系對於死亡之定義與回應</a:t>
            </a:r>
            <a:br>
              <a:rPr lang="zh-TW" altLang="zh-TW" sz="3400" dirty="0"/>
            </a:br>
            <a:endParaRPr lang="zh-TW" altLang="zh-TW" sz="3400" dirty="0"/>
          </a:p>
        </p:txBody>
      </p:sp>
      <p:sp>
        <p:nvSpPr>
          <p:cNvPr id="2" name="文字方塊 1"/>
          <p:cNvSpPr txBox="1"/>
          <p:nvPr/>
        </p:nvSpPr>
        <p:spPr>
          <a:xfrm>
            <a:off x="-108520" y="1700808"/>
            <a:ext cx="9145016" cy="6781344"/>
          </a:xfrm>
          <a:prstGeom prst="rect">
            <a:avLst/>
          </a:prstGeom>
          <a:noFill/>
        </p:spPr>
        <p:txBody>
          <a:bodyPr wrap="square" rtlCol="0">
            <a:spAutoFit/>
          </a:bodyPr>
          <a:lstStyle/>
          <a:p>
            <a:pPr marL="450850" indent="-450850" algn="just">
              <a:spcBef>
                <a:spcPts val="200"/>
              </a:spcBef>
              <a:spcAft>
                <a:spcPts val="200"/>
              </a:spcAft>
              <a:buFont typeface="+mj-ea"/>
              <a:buAutoNum type="ea1ChtPeriod"/>
            </a:pPr>
            <a:r>
              <a:rPr lang="zh-TW" altLang="zh-TW" sz="2200" b="1" dirty="0" smtClean="0">
                <a:solidFill>
                  <a:srgbClr val="002060"/>
                </a:solidFill>
                <a:latin typeface="+mn-ea"/>
                <a:ea typeface="+mn-ea"/>
              </a:rPr>
              <a:t>死亡</a:t>
            </a:r>
            <a:r>
              <a:rPr lang="zh-TW" altLang="zh-TW" sz="2200" b="1" dirty="0">
                <a:solidFill>
                  <a:srgbClr val="002060"/>
                </a:solidFill>
                <a:latin typeface="+mn-ea"/>
                <a:ea typeface="+mn-ea"/>
              </a:rPr>
              <a:t>是一個事件，抑或是一段過程，又該如何認定與生命點的分界。關於死亡之認定，醫學上有以下幾種看法</a:t>
            </a:r>
            <a:r>
              <a:rPr lang="zh-TW" altLang="zh-TW" sz="2200" b="1" dirty="0" smtClean="0">
                <a:solidFill>
                  <a:srgbClr val="002060"/>
                </a:solidFill>
                <a:latin typeface="+mn-ea"/>
                <a:ea typeface="+mn-ea"/>
              </a:rPr>
              <a:t>。</a:t>
            </a:r>
            <a:endParaRPr lang="en-US" altLang="zh-TW" sz="2200" b="1" dirty="0" smtClean="0">
              <a:solidFill>
                <a:srgbClr val="002060"/>
              </a:solidFill>
              <a:latin typeface="+mn-ea"/>
              <a:ea typeface="+mn-ea"/>
            </a:endParaRPr>
          </a:p>
          <a:p>
            <a:pPr marL="631825" indent="-360363" algn="just">
              <a:spcBef>
                <a:spcPts val="200"/>
              </a:spcBef>
              <a:spcAft>
                <a:spcPts val="200"/>
              </a:spcAft>
              <a:buFont typeface="Wingdings" panose="05000000000000000000" pitchFamily="2" charset="2"/>
              <a:buChar char="Ø"/>
            </a:pPr>
            <a:r>
              <a:rPr lang="zh-TW" altLang="zh-TW" sz="2200" b="1" dirty="0" smtClean="0">
                <a:solidFill>
                  <a:srgbClr val="7030A0"/>
                </a:solidFill>
                <a:effectLst>
                  <a:outerShdw blurRad="38100" dist="38100" dir="2700000" algn="tl">
                    <a:srgbClr val="000000">
                      <a:alpha val="43137"/>
                    </a:srgbClr>
                  </a:outerShdw>
                </a:effectLst>
                <a:latin typeface="+mn-ea"/>
                <a:ea typeface="+mn-ea"/>
              </a:rPr>
              <a:t>心</a:t>
            </a:r>
            <a:r>
              <a:rPr lang="zh-TW" altLang="zh-TW" sz="2200" b="1" dirty="0">
                <a:solidFill>
                  <a:srgbClr val="7030A0"/>
                </a:solidFill>
                <a:effectLst>
                  <a:outerShdw blurRad="38100" dist="38100" dir="2700000" algn="tl">
                    <a:srgbClr val="000000">
                      <a:alpha val="43137"/>
                    </a:srgbClr>
                  </a:outerShdw>
                </a:effectLst>
                <a:latin typeface="+mn-ea"/>
                <a:ea typeface="+mn-ea"/>
              </a:rPr>
              <a:t>肺功能喪失</a:t>
            </a:r>
            <a:r>
              <a:rPr lang="zh-TW" altLang="zh-TW" sz="2200" b="1" dirty="0" smtClean="0">
                <a:solidFill>
                  <a:srgbClr val="7030A0"/>
                </a:solidFill>
                <a:effectLst>
                  <a:outerShdw blurRad="38100" dist="38100" dir="2700000" algn="tl">
                    <a:srgbClr val="000000">
                      <a:alpha val="43137"/>
                    </a:srgbClr>
                  </a:outerShdw>
                </a:effectLst>
                <a:latin typeface="+mn-ea"/>
                <a:ea typeface="+mn-ea"/>
              </a:rPr>
              <a:t>說</a:t>
            </a:r>
            <a:r>
              <a:rPr lang="zh-TW" altLang="en-US"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dirty="0" smtClean="0">
                <a:solidFill>
                  <a:srgbClr val="002060"/>
                </a:solidFill>
                <a:latin typeface="+mn-ea"/>
                <a:ea typeface="+mn-ea"/>
              </a:rPr>
              <a:t>隨著</a:t>
            </a:r>
            <a:r>
              <a:rPr lang="zh-TW" altLang="zh-TW" sz="2200" dirty="0">
                <a:solidFill>
                  <a:srgbClr val="002060"/>
                </a:solidFill>
                <a:latin typeface="+mn-ea"/>
                <a:ea typeface="+mn-ea"/>
              </a:rPr>
              <a:t>人工心肺機之發明與心肺復甦術</a:t>
            </a:r>
            <a:r>
              <a:rPr lang="en-US" altLang="zh-TW" sz="2200" dirty="0">
                <a:solidFill>
                  <a:srgbClr val="002060"/>
                </a:solidFill>
                <a:latin typeface="+mn-ea"/>
                <a:ea typeface="+mn-ea"/>
              </a:rPr>
              <a:t>(CPR)</a:t>
            </a:r>
            <a:r>
              <a:rPr lang="zh-TW" altLang="zh-TW" sz="2200" dirty="0">
                <a:solidFill>
                  <a:srgbClr val="002060"/>
                </a:solidFill>
                <a:latin typeface="+mn-ea"/>
                <a:ea typeface="+mn-ea"/>
              </a:rPr>
              <a:t>的發展日漸</a:t>
            </a:r>
            <a:r>
              <a:rPr lang="zh-TW" altLang="zh-TW" sz="2200" dirty="0" smtClean="0">
                <a:solidFill>
                  <a:srgbClr val="002060"/>
                </a:solidFill>
                <a:latin typeface="+mn-ea"/>
                <a:ea typeface="+mn-ea"/>
              </a:rPr>
              <a:t>成熟，</a:t>
            </a:r>
            <a:r>
              <a:rPr lang="zh-TW" altLang="zh-TW" sz="2200" dirty="0">
                <a:solidFill>
                  <a:srgbClr val="002060"/>
                </a:solidFill>
                <a:latin typeface="+mn-ea"/>
                <a:ea typeface="+mn-ea"/>
              </a:rPr>
              <a:t>呼吸與心跳停止有時變成係可逆</a:t>
            </a:r>
            <a:r>
              <a:rPr lang="zh-TW" altLang="zh-TW" sz="2200" dirty="0" smtClean="0">
                <a:solidFill>
                  <a:srgbClr val="002060"/>
                </a:solidFill>
                <a:latin typeface="+mn-ea"/>
                <a:ea typeface="+mn-ea"/>
              </a:rPr>
              <a:t>的</a:t>
            </a:r>
            <a:r>
              <a:rPr lang="zh-TW" altLang="en-US" sz="2200" dirty="0" smtClean="0">
                <a:solidFill>
                  <a:srgbClr val="002060"/>
                </a:solidFill>
                <a:latin typeface="+mn-ea"/>
                <a:ea typeface="+mn-ea"/>
              </a:rPr>
              <a:t>，</a:t>
            </a:r>
            <a:r>
              <a:rPr lang="zh-TW" altLang="zh-TW" sz="2200" dirty="0">
                <a:solidFill>
                  <a:srgbClr val="002060"/>
                </a:solidFill>
                <a:latin typeface="+mn-ea"/>
                <a:ea typeface="+mn-ea"/>
              </a:rPr>
              <a:t>因此，此狀況是否符合真正的死亡定義，恐怕亦是頗值得深思與反省的</a:t>
            </a:r>
            <a:r>
              <a:rPr lang="zh-TW" altLang="zh-TW" sz="2200" dirty="0" smtClean="0">
                <a:solidFill>
                  <a:srgbClr val="002060"/>
                </a:solidFill>
                <a:latin typeface="+mn-ea"/>
                <a:ea typeface="+mn-ea"/>
              </a:rPr>
              <a:t>。</a:t>
            </a:r>
            <a:r>
              <a:rPr lang="zh-TW" altLang="zh-TW" dirty="0">
                <a:solidFill>
                  <a:srgbClr val="C00000"/>
                </a:solidFill>
              </a:rPr>
              <a:t>醫界仍舊遵循著固有學說的「心肺死亡」標準，予以判定是否已死亡。</a:t>
            </a:r>
            <a:endParaRPr lang="en-US" altLang="zh-TW" sz="2000" dirty="0" smtClean="0">
              <a:solidFill>
                <a:srgbClr val="C00000"/>
              </a:solidFill>
              <a:latin typeface="+mn-ea"/>
              <a:ea typeface="+mn-ea"/>
            </a:endParaRPr>
          </a:p>
          <a:p>
            <a:pPr marL="631825" indent="-360363" algn="just">
              <a:spcBef>
                <a:spcPts val="200"/>
              </a:spcBef>
              <a:spcAft>
                <a:spcPts val="200"/>
              </a:spcAft>
              <a:buFont typeface="Wingdings" panose="05000000000000000000" pitchFamily="2" charset="2"/>
              <a:buChar char="Ø"/>
            </a:pPr>
            <a:r>
              <a:rPr lang="zh-TW" altLang="zh-TW" sz="2200" b="1" dirty="0" smtClean="0">
                <a:solidFill>
                  <a:srgbClr val="7030A0"/>
                </a:solidFill>
                <a:effectLst>
                  <a:outerShdw blurRad="38100" dist="38100" dir="2700000" algn="tl">
                    <a:srgbClr val="000000">
                      <a:alpha val="43137"/>
                    </a:srgbClr>
                  </a:outerShdw>
                </a:effectLst>
                <a:latin typeface="+mn-ea"/>
                <a:ea typeface="+mn-ea"/>
              </a:rPr>
              <a:t>三</a:t>
            </a:r>
            <a:r>
              <a:rPr lang="zh-TW" altLang="zh-TW" sz="2200" b="1" dirty="0">
                <a:solidFill>
                  <a:srgbClr val="7030A0"/>
                </a:solidFill>
                <a:effectLst>
                  <a:outerShdw blurRad="38100" dist="38100" dir="2700000" algn="tl">
                    <a:srgbClr val="000000">
                      <a:alpha val="43137"/>
                    </a:srgbClr>
                  </a:outerShdw>
                </a:effectLst>
                <a:latin typeface="+mn-ea"/>
                <a:ea typeface="+mn-ea"/>
              </a:rPr>
              <a:t>徵候綜合判斷說</a:t>
            </a:r>
            <a:r>
              <a:rPr lang="zh-TW" altLang="en-US"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dirty="0" smtClean="0">
                <a:solidFill>
                  <a:srgbClr val="002060"/>
                </a:solidFill>
                <a:latin typeface="+mn-ea"/>
                <a:ea typeface="+mn-ea"/>
              </a:rPr>
              <a:t>死亡</a:t>
            </a:r>
            <a:r>
              <a:rPr lang="zh-TW" altLang="zh-TW" sz="2200" dirty="0">
                <a:solidFill>
                  <a:srgbClr val="002060"/>
                </a:solidFill>
                <a:latin typeface="+mn-ea"/>
                <a:ea typeface="+mn-ea"/>
              </a:rPr>
              <a:t>之</a:t>
            </a:r>
            <a:r>
              <a:rPr lang="zh-TW" altLang="zh-TW" sz="2200" dirty="0" smtClean="0">
                <a:solidFill>
                  <a:srgbClr val="002060"/>
                </a:solidFill>
                <a:latin typeface="+mn-ea"/>
                <a:ea typeface="+mn-ea"/>
              </a:rPr>
              <a:t>定義，</a:t>
            </a:r>
            <a:r>
              <a:rPr lang="zh-TW" altLang="zh-TW" sz="2200" dirty="0">
                <a:solidFill>
                  <a:srgbClr val="002060"/>
                </a:solidFill>
                <a:latin typeface="+mn-ea"/>
                <a:ea typeface="+mn-ea"/>
              </a:rPr>
              <a:t>基於三項徵候之</a:t>
            </a:r>
            <a:r>
              <a:rPr lang="zh-TW" altLang="zh-TW" sz="2200" dirty="0" smtClean="0">
                <a:solidFill>
                  <a:srgbClr val="002060"/>
                </a:solidFill>
                <a:latin typeface="+mn-ea"/>
                <a:ea typeface="+mn-ea"/>
              </a:rPr>
              <a:t>出現</a:t>
            </a:r>
            <a:r>
              <a:rPr lang="zh-TW" altLang="en-US" sz="2200" dirty="0" smtClean="0">
                <a:solidFill>
                  <a:srgbClr val="002060"/>
                </a:solidFill>
                <a:latin typeface="+mn-ea"/>
                <a:ea typeface="+mn-ea"/>
              </a:rPr>
              <a:t>：</a:t>
            </a:r>
            <a:r>
              <a:rPr lang="zh-TW" altLang="zh-TW" sz="2200" u="sng" dirty="0" smtClean="0">
                <a:solidFill>
                  <a:srgbClr val="002060"/>
                </a:solidFill>
                <a:latin typeface="+mn-ea"/>
                <a:ea typeface="+mn-ea"/>
              </a:rPr>
              <a:t>血液</a:t>
            </a:r>
            <a:r>
              <a:rPr lang="zh-TW" altLang="zh-TW" sz="2200" u="sng" dirty="0">
                <a:solidFill>
                  <a:srgbClr val="002060"/>
                </a:solidFill>
                <a:latin typeface="+mn-ea"/>
                <a:ea typeface="+mn-ea"/>
              </a:rPr>
              <a:t>循環機能（心臟）</a:t>
            </a:r>
            <a:r>
              <a:rPr lang="zh-TW" altLang="zh-TW" sz="2200" dirty="0">
                <a:solidFill>
                  <a:srgbClr val="002060"/>
                </a:solidFill>
                <a:latin typeface="+mn-ea"/>
                <a:ea typeface="+mn-ea"/>
              </a:rPr>
              <a:t>、</a:t>
            </a:r>
            <a:r>
              <a:rPr lang="zh-TW" altLang="zh-TW" sz="2200" u="sng" dirty="0">
                <a:solidFill>
                  <a:srgbClr val="002060"/>
                </a:solidFill>
                <a:latin typeface="+mn-ea"/>
                <a:ea typeface="+mn-ea"/>
              </a:rPr>
              <a:t>呼吸循環機能（肺部）</a:t>
            </a:r>
            <a:r>
              <a:rPr lang="zh-TW" altLang="zh-TW" sz="2200" dirty="0">
                <a:solidFill>
                  <a:srgbClr val="002060"/>
                </a:solidFill>
                <a:latin typeface="+mn-ea"/>
                <a:ea typeface="+mn-ea"/>
              </a:rPr>
              <a:t>、</a:t>
            </a:r>
            <a:r>
              <a:rPr lang="zh-TW" altLang="zh-TW" sz="2200" u="sng" dirty="0">
                <a:solidFill>
                  <a:srgbClr val="002060"/>
                </a:solidFill>
                <a:latin typeface="+mn-ea"/>
                <a:ea typeface="+mn-ea"/>
              </a:rPr>
              <a:t>自律機能</a:t>
            </a:r>
            <a:r>
              <a:rPr lang="en-US" altLang="zh-TW" sz="2200" u="sng" dirty="0">
                <a:solidFill>
                  <a:srgbClr val="002060"/>
                </a:solidFill>
                <a:latin typeface="+mn-ea"/>
                <a:ea typeface="+mn-ea"/>
              </a:rPr>
              <a:t>(</a:t>
            </a:r>
            <a:r>
              <a:rPr lang="zh-TW" altLang="zh-TW" sz="2200" u="sng" dirty="0">
                <a:solidFill>
                  <a:srgbClr val="002060"/>
                </a:solidFill>
                <a:latin typeface="+mn-ea"/>
                <a:ea typeface="+mn-ea"/>
              </a:rPr>
              <a:t>腦幹之生命維持機能</a:t>
            </a:r>
            <a:r>
              <a:rPr lang="en-US" altLang="zh-TW" sz="2200" u="sng" dirty="0">
                <a:solidFill>
                  <a:srgbClr val="002060"/>
                </a:solidFill>
                <a:latin typeface="+mn-ea"/>
                <a:ea typeface="+mn-ea"/>
              </a:rPr>
              <a:t>)</a:t>
            </a:r>
            <a:r>
              <a:rPr lang="zh-TW" altLang="zh-TW" sz="2200" dirty="0">
                <a:solidFill>
                  <a:srgbClr val="002060"/>
                </a:solidFill>
                <a:latin typeface="+mn-ea"/>
                <a:ea typeface="+mn-ea"/>
              </a:rPr>
              <a:t>三</a:t>
            </a:r>
            <a:r>
              <a:rPr lang="zh-TW" altLang="zh-TW" sz="2200" dirty="0" smtClean="0">
                <a:solidFill>
                  <a:srgbClr val="002060"/>
                </a:solidFill>
                <a:latin typeface="+mn-ea"/>
                <a:ea typeface="+mn-ea"/>
              </a:rPr>
              <a:t>者發生</a:t>
            </a:r>
            <a:r>
              <a:rPr lang="zh-TW" altLang="zh-TW" sz="2200" dirty="0">
                <a:solidFill>
                  <a:srgbClr val="002060"/>
                </a:solidFill>
                <a:latin typeface="+mn-ea"/>
                <a:ea typeface="+mn-ea"/>
              </a:rPr>
              <a:t>不可逆之</a:t>
            </a:r>
            <a:r>
              <a:rPr lang="zh-TW" altLang="zh-TW" sz="2200" dirty="0" smtClean="0">
                <a:solidFill>
                  <a:srgbClr val="002060"/>
                </a:solidFill>
                <a:latin typeface="+mn-ea"/>
                <a:ea typeface="+mn-ea"/>
              </a:rPr>
              <a:t>停止</a:t>
            </a:r>
            <a:r>
              <a:rPr lang="zh-TW" altLang="en-US" sz="2200" dirty="0" smtClean="0">
                <a:solidFill>
                  <a:srgbClr val="002060"/>
                </a:solidFill>
                <a:latin typeface="+mn-ea"/>
                <a:ea typeface="+mn-ea"/>
              </a:rPr>
              <a:t>外</a:t>
            </a:r>
            <a:r>
              <a:rPr lang="zh-TW" altLang="zh-TW" sz="2200" dirty="0" smtClean="0">
                <a:solidFill>
                  <a:srgbClr val="002060"/>
                </a:solidFill>
                <a:latin typeface="+mn-ea"/>
                <a:ea typeface="+mn-ea"/>
              </a:rPr>
              <a:t>，亦</a:t>
            </a:r>
            <a:r>
              <a:rPr lang="zh-TW" altLang="zh-TW" sz="2200" dirty="0">
                <a:solidFill>
                  <a:srgbClr val="002060"/>
                </a:solidFill>
                <a:latin typeface="+mn-ea"/>
                <a:ea typeface="+mn-ea"/>
              </a:rPr>
              <a:t>包含呼吸、循環、神經等系統構成之器官停止運作</a:t>
            </a:r>
            <a:r>
              <a:rPr lang="zh-TW" altLang="en-US" sz="2200" dirty="0">
                <a:solidFill>
                  <a:srgbClr val="002060"/>
                </a:solidFill>
                <a:latin typeface="+mn-ea"/>
                <a:ea typeface="+mn-ea"/>
              </a:rPr>
              <a:t>，</a:t>
            </a:r>
            <a:r>
              <a:rPr lang="zh-TW" altLang="zh-TW" sz="2200" dirty="0">
                <a:solidFill>
                  <a:srgbClr val="002060"/>
                </a:solidFill>
                <a:latin typeface="+mn-ea"/>
                <a:ea typeface="+mn-ea"/>
              </a:rPr>
              <a:t>當三項徵候出現後，患者要再甦醒的可能性已趨至於零，因而以之為死亡判定的依據</a:t>
            </a:r>
            <a:r>
              <a:rPr lang="zh-TW" altLang="zh-TW" sz="2200" dirty="0" smtClean="0">
                <a:solidFill>
                  <a:srgbClr val="002060"/>
                </a:solidFill>
                <a:latin typeface="+mn-ea"/>
                <a:ea typeface="+mn-ea"/>
              </a:rPr>
              <a:t>。</a:t>
            </a:r>
            <a:endParaRPr lang="en-US" altLang="zh-TW" sz="2200" b="1" dirty="0" smtClean="0">
              <a:solidFill>
                <a:srgbClr val="7030A0"/>
              </a:solidFill>
              <a:latin typeface="+mn-ea"/>
              <a:ea typeface="+mn-ea"/>
            </a:endParaRPr>
          </a:p>
          <a:p>
            <a:pPr marL="342900" indent="-71438" algn="just">
              <a:spcBef>
                <a:spcPts val="200"/>
              </a:spcBef>
              <a:spcAft>
                <a:spcPts val="200"/>
              </a:spcAft>
              <a:buFont typeface="Wingdings" panose="05000000000000000000" pitchFamily="2" charset="2"/>
              <a:buChar char="Ø"/>
            </a:pPr>
            <a:r>
              <a:rPr lang="zh-TW" altLang="zh-TW" sz="2200" b="1" dirty="0">
                <a:solidFill>
                  <a:srgbClr val="7030A0"/>
                </a:solidFill>
                <a:effectLst>
                  <a:outerShdw blurRad="38100" dist="38100" dir="2700000" algn="tl">
                    <a:srgbClr val="000000">
                      <a:alpha val="43137"/>
                    </a:srgbClr>
                  </a:outerShdw>
                </a:effectLst>
                <a:latin typeface="+mn-ea"/>
                <a:ea typeface="+mn-ea"/>
              </a:rPr>
              <a:t>腦死說</a:t>
            </a:r>
            <a:r>
              <a:rPr lang="zh-TW" altLang="en-US" sz="2200" b="1" dirty="0">
                <a:solidFill>
                  <a:srgbClr val="7030A0"/>
                </a:solidFill>
                <a:effectLst>
                  <a:outerShdw blurRad="38100" dist="38100" dir="2700000" algn="tl">
                    <a:srgbClr val="000000">
                      <a:alpha val="43137"/>
                    </a:srgbClr>
                  </a:outerShdw>
                </a:effectLst>
                <a:latin typeface="+mn-ea"/>
                <a:ea typeface="+mn-ea"/>
              </a:rPr>
              <a:t>：</a:t>
            </a:r>
            <a:r>
              <a:rPr lang="zh-TW" altLang="zh-TW" sz="2200" dirty="0">
                <a:solidFill>
                  <a:srgbClr val="002060"/>
                </a:solidFill>
                <a:latin typeface="+mn-ea"/>
                <a:ea typeface="+mn-ea"/>
              </a:rPr>
              <a:t>全腦喪失功能說</a:t>
            </a:r>
            <a:r>
              <a:rPr lang="zh-TW" altLang="en-US" sz="2200" dirty="0">
                <a:solidFill>
                  <a:srgbClr val="002060"/>
                </a:solidFill>
                <a:latin typeface="+mn-ea"/>
                <a:ea typeface="+mn-ea"/>
              </a:rPr>
              <a:t>及</a:t>
            </a:r>
            <a:r>
              <a:rPr lang="zh-TW" altLang="zh-TW" sz="2200" dirty="0">
                <a:solidFill>
                  <a:srgbClr val="002060"/>
                </a:solidFill>
                <a:latin typeface="+mn-ea"/>
                <a:ea typeface="+mn-ea"/>
              </a:rPr>
              <a:t>腦幹喪失功能說</a:t>
            </a:r>
            <a:r>
              <a:rPr lang="zh-TW" altLang="en-US" sz="2200" dirty="0" smtClean="0">
                <a:solidFill>
                  <a:srgbClr val="002060"/>
                </a:solidFill>
                <a:latin typeface="+mn-ea"/>
                <a:ea typeface="+mn-ea"/>
              </a:rPr>
              <a:t>。</a:t>
            </a:r>
            <a:r>
              <a:rPr lang="zh-TW" altLang="zh-TW" dirty="0">
                <a:solidFill>
                  <a:srgbClr val="C00000"/>
                </a:solidFill>
              </a:rPr>
              <a:t>器官捐贈、人體器官移植時，醫師始會改採「腦死即死」的判準</a:t>
            </a:r>
            <a:endParaRPr lang="zh-TW" altLang="zh-TW" sz="2200" dirty="0">
              <a:solidFill>
                <a:srgbClr val="C00000"/>
              </a:solidFill>
              <a:latin typeface="+mn-ea"/>
              <a:ea typeface="+mn-ea"/>
            </a:endParaRPr>
          </a:p>
          <a:p>
            <a:pPr marL="342900" indent="-71438" algn="just">
              <a:spcBef>
                <a:spcPts val="200"/>
              </a:spcBef>
              <a:spcAft>
                <a:spcPts val="200"/>
              </a:spcAft>
              <a:buFont typeface="Wingdings" panose="05000000000000000000" pitchFamily="2" charset="2"/>
              <a:buChar char="Ø"/>
            </a:pPr>
            <a:endParaRPr lang="en-US" altLang="zh-TW" sz="2200" b="1" dirty="0" smtClean="0">
              <a:solidFill>
                <a:srgbClr val="7030A0"/>
              </a:solidFill>
              <a:effectLst>
                <a:outerShdw blurRad="38100" dist="38100" dir="2700000" algn="tl">
                  <a:srgbClr val="000000">
                    <a:alpha val="43137"/>
                  </a:srgbClr>
                </a:outerShdw>
              </a:effectLst>
              <a:latin typeface="+mn-ea"/>
              <a:ea typeface="+mn-ea"/>
            </a:endParaRPr>
          </a:p>
          <a:p>
            <a:pPr algn="just">
              <a:spcBef>
                <a:spcPts val="200"/>
              </a:spcBef>
              <a:spcAft>
                <a:spcPts val="200"/>
              </a:spcAft>
            </a:pPr>
            <a:endParaRPr lang="en-US" altLang="zh-TW" sz="2200" b="1" dirty="0" smtClean="0">
              <a:solidFill>
                <a:srgbClr val="7030A0"/>
              </a:solidFill>
              <a:effectLst>
                <a:outerShdw blurRad="38100" dist="38100" dir="2700000" algn="tl">
                  <a:srgbClr val="000000">
                    <a:alpha val="43137"/>
                  </a:srgbClr>
                </a:outerShdw>
              </a:effectLst>
              <a:latin typeface="+mn-ea"/>
              <a:ea typeface="+mn-ea"/>
            </a:endParaRPr>
          </a:p>
          <a:p>
            <a:pPr algn="just">
              <a:spcBef>
                <a:spcPts val="200"/>
              </a:spcBef>
              <a:spcAft>
                <a:spcPts val="200"/>
              </a:spcAft>
            </a:pPr>
            <a:endParaRPr lang="en-US" altLang="zh-TW" sz="2200" b="1" dirty="0">
              <a:solidFill>
                <a:srgbClr val="7030A0"/>
              </a:solidFill>
              <a:effectLst>
                <a:outerShdw blurRad="38100" dist="38100" dir="2700000" algn="tl">
                  <a:srgbClr val="000000">
                    <a:alpha val="43137"/>
                  </a:srgbClr>
                </a:outerShdw>
              </a:effectLst>
              <a:latin typeface="+mn-ea"/>
              <a:ea typeface="+mn-ea"/>
            </a:endParaRPr>
          </a:p>
          <a:p>
            <a:pPr algn="just">
              <a:spcBef>
                <a:spcPts val="200"/>
              </a:spcBef>
              <a:spcAft>
                <a:spcPts val="200"/>
              </a:spcAft>
            </a:pPr>
            <a:endParaRPr lang="zh-TW" altLang="zh-TW" dirty="0"/>
          </a:p>
          <a:p>
            <a:pPr algn="just">
              <a:spcBef>
                <a:spcPts val="200"/>
              </a:spcBef>
              <a:spcAft>
                <a:spcPts val="200"/>
              </a:spcAft>
            </a:pPr>
            <a:endParaRPr lang="zh-TW" altLang="zh-TW" b="1" dirty="0">
              <a:solidFill>
                <a:srgbClr val="002060"/>
              </a:solidFill>
              <a:latin typeface="+mn-ea"/>
              <a:ea typeface="+mn-ea"/>
            </a:endParaRPr>
          </a:p>
        </p:txBody>
      </p:sp>
    </p:spTree>
    <p:extLst>
      <p:ext uri="{BB962C8B-B14F-4D97-AF65-F5344CB8AC3E}">
        <p14:creationId xmlns:p14="http://schemas.microsoft.com/office/powerpoint/2010/main" val="208166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403648" y="332656"/>
            <a:ext cx="7843101" cy="936104"/>
          </a:xfrm>
        </p:spPr>
        <p:txBody>
          <a:bodyPr/>
          <a:lstStyle/>
          <a:p>
            <a:r>
              <a:rPr lang="zh-TW" altLang="zh-TW" sz="3400" dirty="0"/>
              <a:t>參、醫療體系對於死亡之定義與</a:t>
            </a:r>
            <a:r>
              <a:rPr lang="zh-TW" altLang="zh-TW" sz="3400" dirty="0" smtClean="0"/>
              <a:t>回應</a:t>
            </a:r>
            <a:r>
              <a:rPr lang="en-US" altLang="zh-TW" sz="3400" dirty="0" smtClean="0"/>
              <a:t>-1</a:t>
            </a:r>
            <a:endParaRPr lang="zh-TW" altLang="zh-TW" sz="3400" dirty="0"/>
          </a:p>
        </p:txBody>
      </p:sp>
      <p:sp>
        <p:nvSpPr>
          <p:cNvPr id="2" name="文字方塊 1"/>
          <p:cNvSpPr txBox="1"/>
          <p:nvPr/>
        </p:nvSpPr>
        <p:spPr>
          <a:xfrm>
            <a:off x="0" y="1700808"/>
            <a:ext cx="8964488" cy="6514604"/>
          </a:xfrm>
          <a:prstGeom prst="rect">
            <a:avLst/>
          </a:prstGeom>
          <a:noFill/>
        </p:spPr>
        <p:txBody>
          <a:bodyPr wrap="square" rtlCol="0">
            <a:spAutoFit/>
          </a:bodyPr>
          <a:lstStyle/>
          <a:p>
            <a:pPr marL="457200" indent="-457200" algn="just">
              <a:spcBef>
                <a:spcPts val="200"/>
              </a:spcBef>
              <a:spcAft>
                <a:spcPts val="200"/>
              </a:spcAft>
              <a:buFont typeface="+mj-ea"/>
              <a:buAutoNum type="ea1ChtPeriod" startAt="2"/>
            </a:pPr>
            <a:r>
              <a:rPr lang="zh-TW" altLang="zh-TW" sz="2200" b="1" dirty="0" smtClean="0">
                <a:solidFill>
                  <a:srgbClr val="002060"/>
                </a:solidFill>
                <a:effectLst>
                  <a:outerShdw blurRad="38100" dist="38100" dir="2700000" algn="tl">
                    <a:srgbClr val="000000">
                      <a:alpha val="43137"/>
                    </a:srgbClr>
                  </a:outerShdw>
                </a:effectLst>
                <a:latin typeface="+mn-ea"/>
                <a:ea typeface="+mn-ea"/>
              </a:rPr>
              <a:t>醫療</a:t>
            </a:r>
            <a:r>
              <a:rPr lang="zh-TW" altLang="zh-TW" sz="2200" b="1" dirty="0">
                <a:solidFill>
                  <a:srgbClr val="002060"/>
                </a:solidFill>
                <a:effectLst>
                  <a:outerShdw blurRad="38100" dist="38100" dir="2700000" algn="tl">
                    <a:srgbClr val="000000">
                      <a:alpha val="43137"/>
                    </a:srgbClr>
                  </a:outerShdw>
                </a:effectLst>
                <a:latin typeface="+mn-ea"/>
                <a:ea typeface="+mn-ea"/>
              </a:rPr>
              <a:t>體系對於新冠肺炎死亡者之相應</a:t>
            </a:r>
            <a:r>
              <a:rPr lang="zh-TW" altLang="zh-TW" sz="2200" b="1" dirty="0" smtClean="0">
                <a:solidFill>
                  <a:srgbClr val="002060"/>
                </a:solidFill>
                <a:effectLst>
                  <a:outerShdw blurRad="38100" dist="38100" dir="2700000" algn="tl">
                    <a:srgbClr val="000000">
                      <a:alpha val="43137"/>
                    </a:srgbClr>
                  </a:outerShdw>
                </a:effectLst>
                <a:latin typeface="+mn-ea"/>
                <a:ea typeface="+mn-ea"/>
              </a:rPr>
              <a:t>處理</a:t>
            </a:r>
            <a:r>
              <a:rPr lang="en-US" altLang="zh-TW" sz="2200" b="1" dirty="0" smtClean="0">
                <a:solidFill>
                  <a:srgbClr val="002060"/>
                </a:solidFill>
                <a:effectLst>
                  <a:outerShdw blurRad="38100" dist="38100" dir="2700000" algn="tl">
                    <a:srgbClr val="000000">
                      <a:alpha val="43137"/>
                    </a:srgbClr>
                  </a:outerShdw>
                </a:effectLst>
                <a:latin typeface="+mn-ea"/>
                <a:ea typeface="+mn-ea"/>
              </a:rPr>
              <a:t>:</a:t>
            </a:r>
          </a:p>
          <a:p>
            <a:pPr marL="631825" indent="-269875" algn="just">
              <a:spcBef>
                <a:spcPts val="200"/>
              </a:spcBef>
              <a:spcAft>
                <a:spcPts val="200"/>
              </a:spcAft>
              <a:buFont typeface="Wingdings" panose="05000000000000000000" pitchFamily="2" charset="2"/>
              <a:buChar char="Ø"/>
            </a:pPr>
            <a:r>
              <a:rPr lang="zh-TW" altLang="zh-TW" sz="2000" b="1" u="sng" dirty="0">
                <a:solidFill>
                  <a:srgbClr val="7030A0"/>
                </a:solidFill>
                <a:effectLst>
                  <a:outerShdw blurRad="38100" dist="38100" dir="2700000" algn="tl">
                    <a:srgbClr val="000000">
                      <a:alpha val="43137"/>
                    </a:srgbClr>
                  </a:outerShdw>
                </a:effectLst>
                <a:latin typeface="+mn-ea"/>
                <a:ea typeface="+mn-ea"/>
              </a:rPr>
              <a:t>檢察官率同法醫進行司法相</a:t>
            </a:r>
            <a:r>
              <a:rPr lang="zh-TW" altLang="zh-TW" sz="2000" b="1" u="sng" dirty="0" smtClean="0">
                <a:solidFill>
                  <a:srgbClr val="7030A0"/>
                </a:solidFill>
                <a:effectLst>
                  <a:outerShdw blurRad="38100" dist="38100" dir="2700000" algn="tl">
                    <a:srgbClr val="000000">
                      <a:alpha val="43137"/>
                    </a:srgbClr>
                  </a:outerShdw>
                </a:effectLst>
                <a:latin typeface="+mn-ea"/>
                <a:ea typeface="+mn-ea"/>
              </a:rPr>
              <a:t>驗</a:t>
            </a:r>
            <a:r>
              <a:rPr lang="zh-TW" altLang="en-US" sz="2000" b="1" u="sng" dirty="0" smtClean="0">
                <a:solidFill>
                  <a:srgbClr val="7030A0"/>
                </a:solidFill>
                <a:effectLst>
                  <a:outerShdw blurRad="38100" dist="38100" dir="2700000" algn="tl">
                    <a:srgbClr val="000000">
                      <a:alpha val="43137"/>
                    </a:srgbClr>
                  </a:outerShdw>
                </a:effectLst>
                <a:latin typeface="+mn-ea"/>
                <a:ea typeface="+mn-ea"/>
              </a:rPr>
              <a:t>：</a:t>
            </a:r>
            <a:r>
              <a:rPr lang="zh-TW" altLang="zh-TW" sz="2000" dirty="0" smtClean="0">
                <a:solidFill>
                  <a:srgbClr val="002060"/>
                </a:solidFill>
                <a:latin typeface="+mn-ea"/>
                <a:ea typeface="+mn-ea"/>
              </a:rPr>
              <a:t>依</a:t>
            </a:r>
            <a:r>
              <a:rPr lang="zh-TW" altLang="zh-TW" sz="2000" dirty="0">
                <a:solidFill>
                  <a:srgbClr val="002060"/>
                </a:solidFill>
                <a:latin typeface="+mn-ea"/>
                <a:ea typeface="+mn-ea"/>
              </a:rPr>
              <a:t>我國法律，相驗遺體分為行政相驗及司法相驗，因</a:t>
            </a:r>
            <a:r>
              <a:rPr lang="zh-TW" altLang="zh-TW" sz="2000" dirty="0" smtClean="0">
                <a:solidFill>
                  <a:srgbClr val="002060"/>
                </a:solidFill>
                <a:latin typeface="+mn-ea"/>
                <a:ea typeface="+mn-ea"/>
              </a:rPr>
              <a:t>病</a:t>
            </a:r>
            <a:r>
              <a:rPr lang="en-US" altLang="zh-TW" sz="2000" dirty="0" smtClean="0">
                <a:solidFill>
                  <a:srgbClr val="002060"/>
                </a:solidFill>
                <a:latin typeface="+mn-ea"/>
                <a:ea typeface="+mn-ea"/>
              </a:rPr>
              <a:t> </a:t>
            </a:r>
            <a:r>
              <a:rPr lang="zh-TW" altLang="zh-TW" sz="2000" dirty="0" smtClean="0">
                <a:solidFill>
                  <a:srgbClr val="002060"/>
                </a:solidFill>
                <a:latin typeface="+mn-ea"/>
                <a:ea typeface="+mn-ea"/>
              </a:rPr>
              <a:t>死亡</a:t>
            </a:r>
            <a:r>
              <a:rPr lang="zh-TW" altLang="zh-TW" sz="2000" dirty="0">
                <a:solidFill>
                  <a:srgbClr val="002060"/>
                </a:solidFill>
                <a:latin typeface="+mn-ea"/>
                <a:ea typeface="+mn-ea"/>
              </a:rPr>
              <a:t>者應由衛生單位做行政相驗，如果是非因病死亡或死因不明，則須由檢察官率同法醫進行司法相</a:t>
            </a:r>
            <a:r>
              <a:rPr lang="zh-TW" altLang="zh-TW" sz="2000" dirty="0" smtClean="0">
                <a:solidFill>
                  <a:srgbClr val="002060"/>
                </a:solidFill>
                <a:latin typeface="+mn-ea"/>
                <a:ea typeface="+mn-ea"/>
              </a:rPr>
              <a:t>驗</a:t>
            </a:r>
            <a:r>
              <a:rPr lang="zh-TW" altLang="en-US" sz="2000" dirty="0" smtClean="0">
                <a:solidFill>
                  <a:srgbClr val="002060"/>
                </a:solidFill>
                <a:latin typeface="+mn-ea"/>
                <a:ea typeface="+mn-ea"/>
              </a:rPr>
              <a:t>。</a:t>
            </a:r>
            <a:endParaRPr lang="en-US" altLang="zh-TW" sz="2000" dirty="0" smtClean="0">
              <a:solidFill>
                <a:srgbClr val="002060"/>
              </a:solidFill>
              <a:latin typeface="+mn-ea"/>
              <a:ea typeface="+mn-ea"/>
            </a:endParaRPr>
          </a:p>
          <a:p>
            <a:pPr marL="631825" indent="-269875" algn="just">
              <a:spcBef>
                <a:spcPts val="200"/>
              </a:spcBef>
              <a:spcAft>
                <a:spcPts val="200"/>
              </a:spcAft>
              <a:buFont typeface="Wingdings" panose="05000000000000000000" pitchFamily="2" charset="2"/>
              <a:buChar char="Ø"/>
            </a:pPr>
            <a:r>
              <a:rPr lang="zh-TW" altLang="zh-TW" sz="2800" b="1" u="sng" dirty="0">
                <a:solidFill>
                  <a:srgbClr val="7030A0"/>
                </a:solidFill>
                <a:effectLst>
                  <a:outerShdw blurRad="38100" dist="38100" dir="2700000" algn="tl">
                    <a:srgbClr val="000000">
                      <a:alpha val="43137"/>
                    </a:srgbClr>
                  </a:outerShdw>
                </a:effectLst>
                <a:latin typeface="+mn-ea"/>
                <a:ea typeface="+mn-ea"/>
              </a:rPr>
              <a:t>訂定「法醫相驗解剖通報及處理流程」</a:t>
            </a:r>
            <a:r>
              <a:rPr lang="zh-TW" altLang="en-US" sz="2800" b="1" u="sng" dirty="0">
                <a:solidFill>
                  <a:srgbClr val="7030A0"/>
                </a:solidFill>
                <a:latin typeface="+mn-ea"/>
                <a:ea typeface="+mn-ea"/>
              </a:rPr>
              <a:t>：</a:t>
            </a:r>
            <a:r>
              <a:rPr lang="zh-TW" altLang="zh-TW" sz="2800" dirty="0" smtClean="0">
                <a:solidFill>
                  <a:srgbClr val="002060"/>
                </a:solidFill>
                <a:latin typeface="+mn-ea"/>
                <a:ea typeface="+mn-ea"/>
              </a:rPr>
              <a:t>為</a:t>
            </a:r>
            <a:r>
              <a:rPr lang="zh-TW" altLang="zh-TW" sz="2800" dirty="0">
                <a:solidFill>
                  <a:srgbClr val="002060"/>
                </a:solidFill>
                <a:latin typeface="+mn-ea"/>
                <a:ea typeface="+mn-ea"/>
              </a:rPr>
              <a:t>能抑制病毒蔓延及基於便民之考量，並訂定「法醫相驗解剖通報及處理流程」，對死因不明者於應於最短時間內做相驗</a:t>
            </a:r>
            <a:r>
              <a:rPr lang="zh-TW" altLang="en-US" sz="2800" dirty="0" smtClean="0">
                <a:solidFill>
                  <a:srgbClr val="002060"/>
                </a:solidFill>
                <a:latin typeface="+mn-ea"/>
                <a:ea typeface="+mn-ea"/>
              </a:rPr>
              <a:t>。</a:t>
            </a:r>
            <a:endParaRPr lang="en-US" altLang="zh-TW" sz="2800" dirty="0" smtClean="0">
              <a:solidFill>
                <a:srgbClr val="002060"/>
              </a:solidFill>
              <a:latin typeface="+mn-ea"/>
              <a:ea typeface="+mn-ea"/>
            </a:endParaRPr>
          </a:p>
          <a:p>
            <a:pPr marL="631825" indent="-269875" algn="just">
              <a:spcBef>
                <a:spcPts val="200"/>
              </a:spcBef>
              <a:spcAft>
                <a:spcPts val="200"/>
              </a:spcAft>
              <a:buFont typeface="Wingdings" panose="05000000000000000000" pitchFamily="2" charset="2"/>
              <a:buChar char="Ø"/>
            </a:pPr>
            <a:r>
              <a:rPr lang="zh-TW" altLang="zh-TW" sz="2000" b="1" u="sng" dirty="0">
                <a:solidFill>
                  <a:srgbClr val="7030A0"/>
                </a:solidFill>
                <a:effectLst>
                  <a:outerShdw blurRad="38100" dist="38100" dir="2700000" algn="tl">
                    <a:srgbClr val="000000">
                      <a:alpha val="43137"/>
                    </a:srgbClr>
                  </a:outerShdw>
                </a:effectLst>
                <a:latin typeface="+mn-ea"/>
                <a:ea typeface="+mn-ea"/>
              </a:rPr>
              <a:t>世界</a:t>
            </a:r>
            <a:r>
              <a:rPr lang="zh-TW" altLang="zh-TW" sz="2000" b="1" u="sng" dirty="0" smtClean="0">
                <a:solidFill>
                  <a:srgbClr val="7030A0"/>
                </a:solidFill>
                <a:effectLst>
                  <a:outerShdw blurRad="38100" dist="38100" dir="2700000" algn="tl">
                    <a:srgbClr val="000000">
                      <a:alpha val="43137"/>
                    </a:srgbClr>
                  </a:outerShdw>
                </a:effectLst>
                <a:latin typeface="+mn-ea"/>
                <a:ea typeface="+mn-ea"/>
              </a:rPr>
              <a:t>人權宣言</a:t>
            </a:r>
            <a:r>
              <a:rPr lang="zh-TW" altLang="en-US" sz="2000" b="1" u="sng" dirty="0" smtClean="0">
                <a:solidFill>
                  <a:srgbClr val="7030A0"/>
                </a:solidFill>
                <a:effectLst>
                  <a:outerShdw blurRad="38100" dist="38100" dir="2700000" algn="tl">
                    <a:srgbClr val="000000">
                      <a:alpha val="43137"/>
                    </a:srgbClr>
                  </a:outerShdw>
                </a:effectLst>
                <a:latin typeface="+mn-ea"/>
                <a:ea typeface="+mn-ea"/>
              </a:rPr>
              <a:t>及我國法規：</a:t>
            </a:r>
            <a:r>
              <a:rPr lang="zh-TW" altLang="zh-TW" sz="2000" dirty="0" smtClean="0">
                <a:solidFill>
                  <a:srgbClr val="002060"/>
                </a:solidFill>
                <a:latin typeface="+mn-ea"/>
                <a:ea typeface="+mn-ea"/>
              </a:rPr>
              <a:t>世界</a:t>
            </a:r>
            <a:r>
              <a:rPr lang="zh-TW" altLang="zh-TW" sz="2000" dirty="0">
                <a:solidFill>
                  <a:srgbClr val="002060"/>
                </a:solidFill>
                <a:latin typeface="+mn-ea"/>
                <a:ea typeface="+mn-ea"/>
              </a:rPr>
              <a:t>人權宣言第</a:t>
            </a:r>
            <a:r>
              <a:rPr lang="en-US" altLang="zh-TW" sz="2000" dirty="0">
                <a:solidFill>
                  <a:srgbClr val="002060"/>
                </a:solidFill>
                <a:latin typeface="+mn-ea"/>
                <a:ea typeface="+mn-ea"/>
              </a:rPr>
              <a:t>25</a:t>
            </a:r>
            <a:r>
              <a:rPr lang="zh-TW" altLang="zh-TW" sz="2000" dirty="0">
                <a:solidFill>
                  <a:srgbClr val="002060"/>
                </a:solidFill>
                <a:latin typeface="+mn-ea"/>
                <a:ea typeface="+mn-ea"/>
              </a:rPr>
              <a:t>條第</a:t>
            </a:r>
            <a:r>
              <a:rPr lang="en-US" altLang="zh-TW" sz="2000" dirty="0">
                <a:solidFill>
                  <a:srgbClr val="002060"/>
                </a:solidFill>
                <a:latin typeface="+mn-ea"/>
                <a:ea typeface="+mn-ea"/>
              </a:rPr>
              <a:t>1</a:t>
            </a:r>
            <a:r>
              <a:rPr lang="zh-TW" altLang="zh-TW" sz="2000" dirty="0">
                <a:solidFill>
                  <a:srgbClr val="002060"/>
                </a:solidFill>
                <a:latin typeface="+mn-ea"/>
                <a:ea typeface="+mn-ea"/>
              </a:rPr>
              <a:t>項規定</a:t>
            </a:r>
            <a:r>
              <a:rPr lang="en-US" altLang="zh-TW" sz="2000" dirty="0">
                <a:solidFill>
                  <a:srgbClr val="002060"/>
                </a:solidFill>
                <a:latin typeface="+mn-ea"/>
                <a:ea typeface="+mn-ea"/>
              </a:rPr>
              <a:t>:</a:t>
            </a:r>
            <a:r>
              <a:rPr lang="zh-TW" altLang="zh-TW" sz="2000" dirty="0">
                <a:solidFill>
                  <a:srgbClr val="002060"/>
                </a:solidFill>
                <a:latin typeface="+mn-ea"/>
                <a:ea typeface="+mn-ea"/>
              </a:rPr>
              <a:t>「人人有權享受其本人及其家屬之健康及福利所需之生活程度</a:t>
            </a:r>
            <a:r>
              <a:rPr lang="zh-TW" altLang="zh-TW" sz="2000" dirty="0" smtClean="0">
                <a:solidFill>
                  <a:srgbClr val="002060"/>
                </a:solidFill>
                <a:latin typeface="+mn-ea"/>
                <a:ea typeface="+mn-ea"/>
              </a:rPr>
              <a:t>，</a:t>
            </a:r>
            <a:r>
              <a:rPr lang="en-US" altLang="zh-TW" sz="2000" dirty="0" smtClean="0">
                <a:solidFill>
                  <a:srgbClr val="002060"/>
                </a:solidFill>
                <a:latin typeface="+mn-ea"/>
                <a:ea typeface="+mn-ea"/>
              </a:rPr>
              <a:t>…</a:t>
            </a:r>
            <a:r>
              <a:rPr lang="zh-TW" altLang="zh-TW" sz="2000" dirty="0" smtClean="0">
                <a:solidFill>
                  <a:srgbClr val="002060"/>
                </a:solidFill>
                <a:latin typeface="+mn-ea"/>
                <a:ea typeface="+mn-ea"/>
              </a:rPr>
              <a:t>有</a:t>
            </a:r>
            <a:r>
              <a:rPr lang="zh-TW" altLang="zh-TW" sz="2000" dirty="0">
                <a:solidFill>
                  <a:srgbClr val="002060"/>
                </a:solidFill>
                <a:latin typeface="+mn-ea"/>
                <a:ea typeface="+mn-ea"/>
              </a:rPr>
              <a:t>權享受保障。</a:t>
            </a:r>
            <a:r>
              <a:rPr lang="zh-TW" altLang="zh-TW" sz="2000" dirty="0" smtClean="0">
                <a:solidFill>
                  <a:srgbClr val="002060"/>
                </a:solidFill>
                <a:latin typeface="+mn-ea"/>
                <a:ea typeface="+mn-ea"/>
              </a:rPr>
              <a:t>」。</a:t>
            </a:r>
            <a:r>
              <a:rPr lang="zh-TW" altLang="zh-TW" sz="2000" dirty="0">
                <a:solidFill>
                  <a:srgbClr val="002060"/>
                </a:solidFill>
                <a:latin typeface="+mn-ea"/>
                <a:ea typeface="+mn-ea"/>
              </a:rPr>
              <a:t>我國醫師法第</a:t>
            </a:r>
            <a:r>
              <a:rPr lang="en-US" altLang="zh-TW" sz="2000" dirty="0">
                <a:solidFill>
                  <a:srgbClr val="002060"/>
                </a:solidFill>
                <a:latin typeface="+mn-ea"/>
                <a:ea typeface="+mn-ea"/>
              </a:rPr>
              <a:t>21</a:t>
            </a:r>
            <a:r>
              <a:rPr lang="zh-TW" altLang="zh-TW" sz="2000" dirty="0">
                <a:solidFill>
                  <a:srgbClr val="002060"/>
                </a:solidFill>
                <a:latin typeface="+mn-ea"/>
                <a:ea typeface="+mn-ea"/>
              </a:rPr>
              <a:t>條之規定，醫師負有急救之義務，醫師對於危急之病人，應即依其專業能力予以救治或採取必要措施，不得無故拖延。當部分國家將尚未真正死亡之</a:t>
            </a:r>
            <a:r>
              <a:rPr lang="en-US" altLang="zh-TW" sz="2000" dirty="0">
                <a:solidFill>
                  <a:srgbClr val="002060"/>
                </a:solidFill>
                <a:latin typeface="+mn-ea"/>
                <a:ea typeface="+mn-ea"/>
              </a:rPr>
              <a:t>COVID-19</a:t>
            </a:r>
            <a:r>
              <a:rPr lang="zh-TW" altLang="zh-TW" sz="2000" dirty="0">
                <a:solidFill>
                  <a:srgbClr val="002060"/>
                </a:solidFill>
                <a:latin typeface="+mn-ea"/>
                <a:ea typeface="+mn-ea"/>
              </a:rPr>
              <a:t>確診者立即火化，涉及故意殺人罪嫌，將徹底衝擊醫護倫理、人類深層之良知、正義。</a:t>
            </a:r>
          </a:p>
          <a:p>
            <a:pPr marL="631825" indent="-269875" algn="just">
              <a:spcBef>
                <a:spcPts val="200"/>
              </a:spcBef>
              <a:spcAft>
                <a:spcPts val="200"/>
              </a:spcAft>
              <a:buFont typeface="Wingdings" panose="05000000000000000000" pitchFamily="2" charset="2"/>
              <a:buChar char="Ø"/>
            </a:pPr>
            <a:endParaRPr lang="zh-TW" altLang="zh-TW" sz="2000" dirty="0">
              <a:solidFill>
                <a:srgbClr val="002060"/>
              </a:solidFill>
            </a:endParaRPr>
          </a:p>
          <a:p>
            <a:pPr marL="342900" indent="198438" algn="just">
              <a:spcBef>
                <a:spcPts val="200"/>
              </a:spcBef>
              <a:spcAft>
                <a:spcPts val="200"/>
              </a:spcAft>
              <a:buFont typeface="Wingdings" panose="05000000000000000000" pitchFamily="2" charset="2"/>
              <a:buChar char="Ø"/>
            </a:pPr>
            <a:endParaRPr lang="en-US" altLang="zh-TW" sz="2000" dirty="0">
              <a:solidFill>
                <a:srgbClr val="002060"/>
              </a:solidFill>
            </a:endParaRPr>
          </a:p>
          <a:p>
            <a:pPr marL="342900" indent="19050" algn="just">
              <a:spcBef>
                <a:spcPts val="200"/>
              </a:spcBef>
              <a:spcAft>
                <a:spcPts val="200"/>
              </a:spcAft>
              <a:buFont typeface="Wingdings" panose="05000000000000000000" pitchFamily="2" charset="2"/>
              <a:buChar char="Ø"/>
            </a:pPr>
            <a:endParaRPr lang="en-US" altLang="zh-TW" sz="2000" dirty="0">
              <a:solidFill>
                <a:srgbClr val="002060"/>
              </a:solidFill>
            </a:endParaRPr>
          </a:p>
          <a:p>
            <a:pPr algn="just">
              <a:spcBef>
                <a:spcPts val="200"/>
              </a:spcBef>
              <a:spcAft>
                <a:spcPts val="200"/>
              </a:spcAft>
            </a:pPr>
            <a:endParaRPr lang="zh-TW" altLang="zh-TW" sz="2000" dirty="0">
              <a:solidFill>
                <a:srgbClr val="002060"/>
              </a:solidFill>
            </a:endParaRPr>
          </a:p>
        </p:txBody>
      </p:sp>
    </p:spTree>
    <p:extLst>
      <p:ext uri="{BB962C8B-B14F-4D97-AF65-F5344CB8AC3E}">
        <p14:creationId xmlns:p14="http://schemas.microsoft.com/office/powerpoint/2010/main" val="208963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043608" y="332656"/>
            <a:ext cx="7920880" cy="936104"/>
          </a:xfrm>
        </p:spPr>
        <p:txBody>
          <a:bodyPr/>
          <a:lstStyle/>
          <a:p>
            <a:r>
              <a:rPr lang="zh-TW" altLang="en-US" sz="3200" dirty="0" smtClean="0"/>
              <a:t>肆</a:t>
            </a:r>
            <a:r>
              <a:rPr lang="zh-TW" altLang="zh-TW" sz="3200" dirty="0" smtClean="0"/>
              <a:t>、</a:t>
            </a:r>
            <a:r>
              <a:rPr lang="zh-TW" altLang="zh-TW" sz="3200" dirty="0"/>
              <a:t>佛教對於涉及死亡議題之相關</a:t>
            </a:r>
            <a:r>
              <a:rPr lang="zh-TW" altLang="zh-TW" sz="3200" dirty="0" smtClean="0"/>
              <a:t>看法</a:t>
            </a:r>
            <a:endParaRPr lang="zh-TW" altLang="zh-TW" sz="3200" dirty="0"/>
          </a:p>
        </p:txBody>
      </p:sp>
      <p:sp>
        <p:nvSpPr>
          <p:cNvPr id="2" name="文字方塊 1"/>
          <p:cNvSpPr txBox="1"/>
          <p:nvPr/>
        </p:nvSpPr>
        <p:spPr>
          <a:xfrm>
            <a:off x="219401" y="1556792"/>
            <a:ext cx="8529063" cy="4154984"/>
          </a:xfrm>
          <a:prstGeom prst="rect">
            <a:avLst/>
          </a:prstGeom>
          <a:noFill/>
        </p:spPr>
        <p:txBody>
          <a:bodyPr wrap="square" rtlCol="0">
            <a:spAutoFit/>
          </a:bodyPr>
          <a:lstStyle/>
          <a:p>
            <a:pPr marL="457200" indent="-457200">
              <a:buFont typeface="+mj-ea"/>
              <a:buAutoNum type="ea1ChtPeriod"/>
            </a:pPr>
            <a:r>
              <a:rPr lang="zh-TW" altLang="zh-TW" sz="2200" b="1" u="sng" dirty="0">
                <a:solidFill>
                  <a:srgbClr val="002060"/>
                </a:solidFill>
                <a:effectLst>
                  <a:outerShdw blurRad="38100" dist="38100" dir="2700000" algn="tl">
                    <a:srgbClr val="000000">
                      <a:alpha val="43137"/>
                    </a:srgbClr>
                  </a:outerShdw>
                </a:effectLst>
              </a:rPr>
              <a:t>死亡的定義</a:t>
            </a:r>
            <a:r>
              <a:rPr lang="en-US" altLang="zh-TW" sz="2200" b="1" u="sng" dirty="0">
                <a:solidFill>
                  <a:srgbClr val="002060"/>
                </a:solidFill>
                <a:effectLst>
                  <a:outerShdw blurRad="38100" dist="38100" dir="2700000" algn="tl">
                    <a:srgbClr val="000000">
                      <a:alpha val="43137"/>
                    </a:srgbClr>
                  </a:outerShdw>
                </a:effectLst>
              </a:rPr>
              <a:t> </a:t>
            </a:r>
            <a:r>
              <a:rPr lang="zh-TW" altLang="en-US" sz="2200" b="1" u="sng" dirty="0">
                <a:solidFill>
                  <a:srgbClr val="002060"/>
                </a:solidFill>
                <a:effectLst>
                  <a:outerShdw blurRad="38100" dist="38100" dir="2700000" algn="tl">
                    <a:srgbClr val="000000">
                      <a:alpha val="43137"/>
                    </a:srgbClr>
                  </a:outerShdw>
                </a:effectLst>
              </a:rPr>
              <a:t>：</a:t>
            </a:r>
            <a:endParaRPr lang="en-US" altLang="zh-TW" sz="2200" b="1" u="sng" dirty="0">
              <a:solidFill>
                <a:srgbClr val="002060"/>
              </a:solidFill>
              <a:effectLst>
                <a:outerShdw blurRad="38100" dist="38100" dir="2700000" algn="tl">
                  <a:srgbClr val="000000">
                    <a:alpha val="43137"/>
                  </a:srgbClr>
                </a:outerShdw>
              </a:effectLst>
            </a:endParaRPr>
          </a:p>
          <a:p>
            <a:pPr marL="541338" indent="-360363">
              <a:buFont typeface="Wingdings" panose="05000000000000000000" pitchFamily="2" charset="2"/>
              <a:buChar char="Ø"/>
            </a:pPr>
            <a:r>
              <a:rPr lang="en-US" altLang="zh-TW" sz="2200" b="1" dirty="0">
                <a:solidFill>
                  <a:srgbClr val="7030A0"/>
                </a:solidFill>
                <a:effectLst>
                  <a:outerShdw blurRad="38100" dist="38100" dir="2700000" algn="tl">
                    <a:srgbClr val="000000">
                      <a:alpha val="43137"/>
                    </a:srgbClr>
                  </a:outerShdw>
                </a:effectLst>
                <a:latin typeface="+mn-ea"/>
                <a:ea typeface="+mn-ea"/>
              </a:rPr>
              <a:t> </a:t>
            </a:r>
            <a:r>
              <a:rPr lang="zh-TW" altLang="zh-TW"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b="1" dirty="0">
                <a:solidFill>
                  <a:srgbClr val="7030A0"/>
                </a:solidFill>
                <a:effectLst>
                  <a:outerShdw blurRad="38100" dist="38100" dir="2700000" algn="tl">
                    <a:srgbClr val="000000">
                      <a:alpha val="43137"/>
                    </a:srgbClr>
                  </a:outerShdw>
                </a:effectLst>
                <a:latin typeface="+mn-ea"/>
                <a:ea typeface="+mn-ea"/>
              </a:rPr>
              <a:t>死」之描述</a:t>
            </a:r>
            <a:r>
              <a:rPr lang="zh-TW" altLang="en-US" sz="2200" b="1" dirty="0" smtClean="0">
                <a:solidFill>
                  <a:srgbClr val="7030A0"/>
                </a:solidFill>
                <a:effectLst>
                  <a:outerShdw blurRad="38100" dist="38100" dir="2700000" algn="tl">
                    <a:srgbClr val="000000">
                      <a:alpha val="43137"/>
                    </a:srgbClr>
                  </a:outerShdw>
                </a:effectLst>
                <a:latin typeface="+mn-ea"/>
                <a:ea typeface="+mn-ea"/>
              </a:rPr>
              <a:t>：</a:t>
            </a:r>
            <a:r>
              <a:rPr lang="zh-TW" altLang="en-US" sz="2200" dirty="0">
                <a:solidFill>
                  <a:srgbClr val="002060"/>
                </a:solidFill>
                <a:latin typeface="+mn-ea"/>
                <a:ea typeface="+mn-ea"/>
              </a:rPr>
              <a:t>死亡之描述</a:t>
            </a:r>
            <a:r>
              <a:rPr lang="zh-TW" altLang="zh-TW" sz="2200" dirty="0">
                <a:solidFill>
                  <a:srgbClr val="002060"/>
                </a:solidFill>
                <a:latin typeface="+mn-ea"/>
                <a:ea typeface="+mn-ea"/>
              </a:rPr>
              <a:t>在「緣起經」、「大寶積經」、「瑜伽師地論」、「成唯識論」，佛書經典論集中之記載頗多。根據上述佛教涉及死亡之重要經文可知，所謂「死」之定義，乃指有生命之眾生，其生命出現以下之情況：</a:t>
            </a:r>
            <a:r>
              <a:rPr lang="en-US" altLang="zh-TW" sz="2200" dirty="0">
                <a:solidFill>
                  <a:srgbClr val="002060"/>
                </a:solidFill>
                <a:latin typeface="+mn-ea"/>
                <a:ea typeface="+mn-ea"/>
              </a:rPr>
              <a:t>1</a:t>
            </a:r>
            <a:r>
              <a:rPr lang="zh-TW" altLang="zh-TW" sz="2200" dirty="0">
                <a:solidFill>
                  <a:srgbClr val="002060"/>
                </a:solidFill>
                <a:latin typeface="+mn-ea"/>
                <a:ea typeface="+mn-ea"/>
              </a:rPr>
              <a:t>、「身壞」；</a:t>
            </a:r>
            <a:r>
              <a:rPr lang="en-US" altLang="zh-TW" sz="2200" dirty="0">
                <a:solidFill>
                  <a:srgbClr val="002060"/>
                </a:solidFill>
                <a:latin typeface="+mn-ea"/>
                <a:ea typeface="+mn-ea"/>
              </a:rPr>
              <a:t>2</a:t>
            </a:r>
            <a:r>
              <a:rPr lang="zh-TW" altLang="zh-TW" sz="2200" dirty="0">
                <a:solidFill>
                  <a:srgbClr val="002060"/>
                </a:solidFill>
                <a:latin typeface="+mn-ea"/>
                <a:ea typeface="+mn-ea"/>
              </a:rPr>
              <a:t>、「壽盡」；</a:t>
            </a:r>
            <a:r>
              <a:rPr lang="en-US" altLang="zh-TW" sz="2200" dirty="0">
                <a:solidFill>
                  <a:srgbClr val="002060"/>
                </a:solidFill>
                <a:latin typeface="+mn-ea"/>
                <a:ea typeface="+mn-ea"/>
              </a:rPr>
              <a:t>3</a:t>
            </a:r>
            <a:r>
              <a:rPr lang="zh-TW" altLang="zh-TW" sz="2200" dirty="0">
                <a:solidFill>
                  <a:srgbClr val="002060"/>
                </a:solidFill>
                <a:latin typeface="+mn-ea"/>
                <a:ea typeface="+mn-ea"/>
              </a:rPr>
              <a:t>、「捨煖」；</a:t>
            </a:r>
            <a:r>
              <a:rPr lang="en-US" altLang="zh-TW" sz="2200" dirty="0">
                <a:solidFill>
                  <a:srgbClr val="002060"/>
                </a:solidFill>
                <a:latin typeface="+mn-ea"/>
                <a:ea typeface="+mn-ea"/>
              </a:rPr>
              <a:t>4</a:t>
            </a:r>
            <a:r>
              <a:rPr lang="zh-TW" altLang="zh-TW" sz="2200" dirty="0">
                <a:solidFill>
                  <a:srgbClr val="002060"/>
                </a:solidFill>
                <a:latin typeface="+mn-ea"/>
                <a:ea typeface="+mn-ea"/>
              </a:rPr>
              <a:t>、「捨陰」；</a:t>
            </a:r>
            <a:r>
              <a:rPr lang="en-US" altLang="zh-TW" sz="2200" dirty="0">
                <a:solidFill>
                  <a:srgbClr val="002060"/>
                </a:solidFill>
                <a:latin typeface="+mn-ea"/>
                <a:ea typeface="+mn-ea"/>
              </a:rPr>
              <a:t>5</a:t>
            </a:r>
            <a:r>
              <a:rPr lang="zh-TW" altLang="zh-TW" sz="2200" dirty="0">
                <a:solidFill>
                  <a:srgbClr val="002060"/>
                </a:solidFill>
                <a:latin typeface="+mn-ea"/>
                <a:ea typeface="+mn-ea"/>
              </a:rPr>
              <a:t>、「命根謝滅」</a:t>
            </a:r>
            <a:r>
              <a:rPr lang="zh-TW" altLang="zh-TW" sz="2200" dirty="0" smtClean="0">
                <a:solidFill>
                  <a:srgbClr val="002060"/>
                </a:solidFill>
                <a:latin typeface="+mn-ea"/>
                <a:ea typeface="+mn-ea"/>
              </a:rPr>
              <a:t>。</a:t>
            </a:r>
            <a:endParaRPr lang="en-US" altLang="zh-TW" sz="2200" dirty="0" smtClean="0">
              <a:solidFill>
                <a:srgbClr val="002060"/>
              </a:solidFill>
              <a:latin typeface="+mn-ea"/>
              <a:ea typeface="+mn-ea"/>
            </a:endParaRPr>
          </a:p>
          <a:p>
            <a:pPr marL="541338" indent="-360363">
              <a:buFont typeface="Wingdings" panose="05000000000000000000" pitchFamily="2" charset="2"/>
              <a:buChar char="Ø"/>
            </a:pPr>
            <a:r>
              <a:rPr lang="zh-TW" altLang="zh-TW"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b="1" dirty="0">
                <a:solidFill>
                  <a:srgbClr val="7030A0"/>
                </a:solidFill>
                <a:effectLst>
                  <a:outerShdw blurRad="38100" dist="38100" dir="2700000" algn="tl">
                    <a:srgbClr val="000000">
                      <a:alpha val="43137"/>
                    </a:srgbClr>
                  </a:outerShdw>
                </a:effectLst>
                <a:latin typeface="+mn-ea"/>
                <a:ea typeface="+mn-ea"/>
              </a:rPr>
              <a:t>死」之涵</a:t>
            </a:r>
            <a:r>
              <a:rPr lang="zh-TW" altLang="zh-TW" sz="2200" b="1" dirty="0" smtClean="0">
                <a:solidFill>
                  <a:srgbClr val="7030A0"/>
                </a:solidFill>
                <a:effectLst>
                  <a:outerShdw blurRad="38100" dist="38100" dir="2700000" algn="tl">
                    <a:srgbClr val="000000">
                      <a:alpha val="43137"/>
                    </a:srgbClr>
                  </a:outerShdw>
                </a:effectLst>
                <a:latin typeface="+mn-ea"/>
                <a:ea typeface="+mn-ea"/>
              </a:rPr>
              <a:t>灄</a:t>
            </a:r>
            <a:r>
              <a:rPr lang="en-US" altLang="zh-TW"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dirty="0">
                <a:solidFill>
                  <a:srgbClr val="002060"/>
                </a:solidFill>
                <a:latin typeface="+mn-ea"/>
                <a:ea typeface="+mn-ea"/>
              </a:rPr>
              <a:t>從臨終的過程一直到投入母胎為止，是一個有情個體生命轉換的一種過程。佛教之生死觀，並非是一種對侍、相反的關係，而是「生不離死，死不離生」之生生不滅之因緣。古經中有諸多討論生死問題之論述，從臨命終色身、形體腐敗、身心變化、臨終覺受、進入中有狀態，一直到中陰身入胎</a:t>
            </a:r>
            <a:r>
              <a:rPr lang="zh-TW" altLang="zh-TW" sz="2200" dirty="0" smtClean="0">
                <a:solidFill>
                  <a:srgbClr val="002060"/>
                </a:solidFill>
                <a:latin typeface="+mn-ea"/>
                <a:ea typeface="+mn-ea"/>
              </a:rPr>
              <a:t>為止</a:t>
            </a:r>
            <a:r>
              <a:rPr lang="zh-TW" altLang="en-US" sz="2200" dirty="0" smtClean="0">
                <a:solidFill>
                  <a:srgbClr val="002060"/>
                </a:solidFill>
                <a:latin typeface="+mn-ea"/>
                <a:ea typeface="+mn-ea"/>
              </a:rPr>
              <a:t>。</a:t>
            </a:r>
            <a:endParaRPr lang="zh-TW" altLang="zh-TW" sz="2200" dirty="0">
              <a:solidFill>
                <a:srgbClr val="002060"/>
              </a:solidFill>
              <a:latin typeface="+mn-ea"/>
              <a:ea typeface="+mn-ea"/>
            </a:endParaRPr>
          </a:p>
        </p:txBody>
      </p:sp>
    </p:spTree>
    <p:extLst>
      <p:ext uri="{BB962C8B-B14F-4D97-AF65-F5344CB8AC3E}">
        <p14:creationId xmlns:p14="http://schemas.microsoft.com/office/powerpoint/2010/main" val="226216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0"/>
            <a:ext cx="6768752" cy="6858000"/>
          </a:xfrm>
          <a:prstGeom prst="rect">
            <a:avLst/>
          </a:prstGeom>
        </p:spPr>
      </p:pic>
    </p:spTree>
    <p:extLst>
      <p:ext uri="{BB962C8B-B14F-4D97-AF65-F5344CB8AC3E}">
        <p14:creationId xmlns:p14="http://schemas.microsoft.com/office/powerpoint/2010/main" val="3271045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043608" y="332656"/>
            <a:ext cx="7920880" cy="936104"/>
          </a:xfrm>
        </p:spPr>
        <p:txBody>
          <a:bodyPr/>
          <a:lstStyle/>
          <a:p>
            <a:r>
              <a:rPr lang="zh-TW" altLang="en-US" sz="3200" dirty="0" smtClean="0"/>
              <a:t>肆</a:t>
            </a:r>
            <a:r>
              <a:rPr lang="zh-TW" altLang="zh-TW" sz="3200" dirty="0" smtClean="0"/>
              <a:t>、</a:t>
            </a:r>
            <a:r>
              <a:rPr lang="zh-TW" altLang="zh-TW" sz="3200" dirty="0"/>
              <a:t>佛教對於涉及死亡議題之相關</a:t>
            </a:r>
            <a:r>
              <a:rPr lang="zh-TW" altLang="zh-TW" sz="3200" dirty="0" smtClean="0"/>
              <a:t>看法</a:t>
            </a:r>
            <a:r>
              <a:rPr lang="en-US" altLang="zh-TW" sz="3200" dirty="0" smtClean="0"/>
              <a:t>-1</a:t>
            </a:r>
            <a:endParaRPr lang="zh-TW" altLang="zh-TW" sz="3200" dirty="0"/>
          </a:p>
        </p:txBody>
      </p:sp>
      <p:sp>
        <p:nvSpPr>
          <p:cNvPr id="2" name="文字方塊 1"/>
          <p:cNvSpPr txBox="1"/>
          <p:nvPr/>
        </p:nvSpPr>
        <p:spPr>
          <a:xfrm>
            <a:off x="0" y="1700808"/>
            <a:ext cx="8892480" cy="4980851"/>
          </a:xfrm>
          <a:prstGeom prst="rect">
            <a:avLst/>
          </a:prstGeom>
          <a:noFill/>
        </p:spPr>
        <p:txBody>
          <a:bodyPr wrap="square" rtlCol="0">
            <a:spAutoFit/>
          </a:bodyPr>
          <a:lstStyle/>
          <a:p>
            <a:pPr marL="457200" indent="-457200">
              <a:buFont typeface="+mj-ea"/>
              <a:buAutoNum type="ea1ChtPeriod"/>
            </a:pPr>
            <a:r>
              <a:rPr lang="zh-TW" altLang="zh-TW" sz="2200" b="1" u="sng" dirty="0">
                <a:solidFill>
                  <a:srgbClr val="002060"/>
                </a:solidFill>
                <a:effectLst>
                  <a:outerShdw blurRad="38100" dist="38100" dir="2700000" algn="tl">
                    <a:srgbClr val="000000">
                      <a:alpha val="43137"/>
                    </a:srgbClr>
                  </a:outerShdw>
                </a:effectLst>
              </a:rPr>
              <a:t>死亡是另一個新生命的轉變與開始，死亡並非生命的結束</a:t>
            </a:r>
          </a:p>
          <a:p>
            <a:pPr marL="541338" indent="-269875" algn="just">
              <a:spcBef>
                <a:spcPts val="200"/>
              </a:spcBef>
              <a:spcAft>
                <a:spcPts val="200"/>
              </a:spcAft>
              <a:buFont typeface="Wingdings" panose="05000000000000000000" pitchFamily="2" charset="2"/>
              <a:buChar char="Ø"/>
            </a:pPr>
            <a:r>
              <a:rPr lang="zh-TW" altLang="zh-TW" sz="2200" b="1" dirty="0">
                <a:solidFill>
                  <a:srgbClr val="7030A0"/>
                </a:solidFill>
                <a:effectLst>
                  <a:outerShdw blurRad="38100" dist="38100" dir="2700000" algn="tl">
                    <a:srgbClr val="000000">
                      <a:alpha val="43137"/>
                    </a:srgbClr>
                  </a:outerShdw>
                </a:effectLst>
              </a:rPr>
              <a:t>佛教的生死輪迴觀</a:t>
            </a:r>
            <a:r>
              <a:rPr lang="zh-TW" altLang="en-US" sz="2200" b="1" dirty="0">
                <a:solidFill>
                  <a:srgbClr val="7030A0"/>
                </a:solidFill>
                <a:effectLst>
                  <a:outerShdw blurRad="38100" dist="38100" dir="2700000" algn="tl">
                    <a:srgbClr val="000000">
                      <a:alpha val="43137"/>
                    </a:srgbClr>
                  </a:outerShdw>
                </a:effectLst>
              </a:rPr>
              <a:t>：</a:t>
            </a:r>
            <a:r>
              <a:rPr lang="zh-TW" altLang="zh-TW" sz="2200" dirty="0" smtClean="0">
                <a:solidFill>
                  <a:srgbClr val="002060"/>
                </a:solidFill>
                <a:latin typeface="標楷體" panose="03000509000000000000" pitchFamily="65" charset="-120"/>
                <a:ea typeface="標楷體" panose="03000509000000000000" pitchFamily="65" charset="-120"/>
              </a:rPr>
              <a:t>在</a:t>
            </a:r>
            <a:r>
              <a:rPr lang="zh-TW" altLang="zh-TW" sz="2200" dirty="0">
                <a:solidFill>
                  <a:srgbClr val="002060"/>
                </a:solidFill>
                <a:latin typeface="標楷體" panose="03000509000000000000" pitchFamily="65" charset="-120"/>
                <a:ea typeface="標楷體" panose="03000509000000000000" pitchFamily="65" charset="-120"/>
              </a:rPr>
              <a:t>佛教的生死輪迴觀中，有生必有死，死亡並非生命的結束，代表著生命現象的輪替，「生、老、病、死」的語彙亦是台灣人所熟知。因此佛教稱「死」為「往生」，死之時即為生之始，生之至即為死之起，「死亡不是一種結束或終止，而是另一個階段的開始</a:t>
            </a:r>
            <a:r>
              <a:rPr lang="zh-TW" altLang="zh-TW" sz="2200" dirty="0" smtClean="0">
                <a:solidFill>
                  <a:srgbClr val="002060"/>
                </a:solidFill>
                <a:latin typeface="標楷體" panose="03000509000000000000" pitchFamily="65" charset="-120"/>
                <a:ea typeface="標楷體" panose="03000509000000000000" pitchFamily="65" charset="-120"/>
              </a:rPr>
              <a:t>」。</a:t>
            </a:r>
            <a:endParaRPr lang="en-US" altLang="zh-TW" sz="2200" dirty="0" smtClean="0">
              <a:solidFill>
                <a:srgbClr val="002060"/>
              </a:solidFill>
              <a:latin typeface="標楷體" panose="03000509000000000000" pitchFamily="65" charset="-120"/>
              <a:ea typeface="標楷體" panose="03000509000000000000" pitchFamily="65" charset="-120"/>
            </a:endParaRPr>
          </a:p>
          <a:p>
            <a:pPr marL="541338" indent="-269875" algn="just">
              <a:spcBef>
                <a:spcPts val="200"/>
              </a:spcBef>
              <a:spcAft>
                <a:spcPts val="200"/>
              </a:spcAft>
              <a:buFont typeface="Wingdings" panose="05000000000000000000" pitchFamily="2" charset="2"/>
              <a:buChar char="Ø"/>
            </a:pPr>
            <a:r>
              <a:rPr lang="zh-TW" altLang="zh-TW" sz="2200" b="1" dirty="0" smtClean="0">
                <a:solidFill>
                  <a:srgbClr val="7030A0"/>
                </a:solidFill>
                <a:effectLst>
                  <a:outerShdw blurRad="38100" dist="38100" dir="2700000" algn="tl">
                    <a:srgbClr val="000000">
                      <a:alpha val="43137"/>
                    </a:srgbClr>
                  </a:outerShdw>
                </a:effectLst>
              </a:rPr>
              <a:t>依</a:t>
            </a:r>
            <a:r>
              <a:rPr lang="zh-TW" altLang="zh-TW" sz="2200" b="1" dirty="0">
                <a:solidFill>
                  <a:srgbClr val="7030A0"/>
                </a:solidFill>
                <a:effectLst>
                  <a:outerShdw blurRad="38100" dist="38100" dir="2700000" algn="tl">
                    <a:srgbClr val="000000">
                      <a:alpha val="43137"/>
                    </a:srgbClr>
                  </a:outerShdw>
                </a:effectLst>
              </a:rPr>
              <a:t>慧律法師</a:t>
            </a:r>
            <a:r>
              <a:rPr lang="zh-TW" altLang="zh-TW" sz="2200" b="1" dirty="0" smtClean="0">
                <a:solidFill>
                  <a:srgbClr val="7030A0"/>
                </a:solidFill>
                <a:effectLst>
                  <a:outerShdw blurRad="38100" dist="38100" dir="2700000" algn="tl">
                    <a:srgbClr val="000000">
                      <a:alpha val="43137"/>
                    </a:srgbClr>
                  </a:outerShdw>
                </a:effectLst>
              </a:rPr>
              <a:t>講述</a:t>
            </a:r>
            <a:r>
              <a:rPr lang="zh-TW" altLang="en-US" sz="2200" b="1" dirty="0" smtClean="0">
                <a:solidFill>
                  <a:srgbClr val="7030A0"/>
                </a:solidFill>
                <a:effectLst>
                  <a:outerShdw blurRad="38100" dist="38100" dir="2700000" algn="tl">
                    <a:srgbClr val="000000">
                      <a:alpha val="43137"/>
                    </a:srgbClr>
                  </a:outerShdw>
                </a:effectLst>
              </a:rPr>
              <a:t>：</a:t>
            </a:r>
            <a:r>
              <a:rPr lang="zh-TW" altLang="zh-TW" sz="2200" dirty="0">
                <a:solidFill>
                  <a:srgbClr val="002060"/>
                </a:solidFill>
                <a:latin typeface="標楷體" panose="03000509000000000000" pitchFamily="65" charset="-120"/>
                <a:ea typeface="標楷體" panose="03000509000000000000" pitchFamily="65" charset="-120"/>
              </a:rPr>
              <a:t>人的生、死，即是「生有」、「死有」。當「死有」斷氣後，意識（第八阿賴耶識）逐漸脫離外在之形體，基於形體自身於這一世的作為與積德，決定第八阿賴耶識投胎之</a:t>
            </a:r>
            <a:r>
              <a:rPr lang="zh-TW" altLang="zh-TW" sz="2200" dirty="0" smtClean="0">
                <a:solidFill>
                  <a:srgbClr val="002060"/>
                </a:solidFill>
                <a:latin typeface="標楷體" panose="03000509000000000000" pitchFamily="65" charset="-120"/>
                <a:ea typeface="標楷體" panose="03000509000000000000" pitchFamily="65" charset="-120"/>
              </a:rPr>
              <a:t>去處</a:t>
            </a:r>
            <a:r>
              <a:rPr lang="zh-TW" altLang="en-US" sz="2200" dirty="0" smtClean="0">
                <a:solidFill>
                  <a:srgbClr val="002060"/>
                </a:solidFill>
                <a:latin typeface="標楷體" panose="03000509000000000000" pitchFamily="65" charset="-120"/>
                <a:ea typeface="標楷體" panose="03000509000000000000" pitchFamily="65" charset="-120"/>
              </a:rPr>
              <a:t>。</a:t>
            </a:r>
            <a:endParaRPr lang="en-US" altLang="zh-TW" sz="2200" dirty="0" smtClean="0">
              <a:solidFill>
                <a:srgbClr val="002060"/>
              </a:solidFill>
              <a:latin typeface="標楷體" panose="03000509000000000000" pitchFamily="65" charset="-120"/>
              <a:ea typeface="標楷體" panose="03000509000000000000" pitchFamily="65" charset="-120"/>
            </a:endParaRPr>
          </a:p>
          <a:p>
            <a:pPr marL="541338" indent="-269875" algn="just">
              <a:spcBef>
                <a:spcPts val="200"/>
              </a:spcBef>
              <a:spcAft>
                <a:spcPts val="200"/>
              </a:spcAft>
              <a:buFont typeface="Wingdings" panose="05000000000000000000" pitchFamily="2" charset="2"/>
              <a:buChar char="Ø"/>
            </a:pPr>
            <a:r>
              <a:rPr lang="zh-TW" altLang="zh-TW" sz="2200" b="1" dirty="0" smtClean="0">
                <a:solidFill>
                  <a:srgbClr val="7030A0"/>
                </a:solidFill>
                <a:effectLst>
                  <a:outerShdw blurRad="38100" dist="38100" dir="2700000" algn="tl">
                    <a:srgbClr val="000000">
                      <a:alpha val="43137"/>
                    </a:srgbClr>
                  </a:outerShdw>
                </a:effectLst>
              </a:rPr>
              <a:t>依</a:t>
            </a:r>
            <a:r>
              <a:rPr lang="zh-TW" altLang="zh-TW" sz="2200" b="1" dirty="0">
                <a:solidFill>
                  <a:srgbClr val="7030A0"/>
                </a:solidFill>
                <a:effectLst>
                  <a:outerShdw blurRad="38100" dist="38100" dir="2700000" algn="tl">
                    <a:srgbClr val="000000">
                      <a:alpha val="43137"/>
                    </a:srgbClr>
                  </a:outerShdw>
                </a:effectLst>
              </a:rPr>
              <a:t>聖嚴</a:t>
            </a:r>
            <a:r>
              <a:rPr lang="zh-TW" altLang="zh-TW" sz="2200" b="1" dirty="0" smtClean="0">
                <a:solidFill>
                  <a:srgbClr val="7030A0"/>
                </a:solidFill>
                <a:effectLst>
                  <a:outerShdw blurRad="38100" dist="38100" dir="2700000" algn="tl">
                    <a:srgbClr val="000000">
                      <a:alpha val="43137"/>
                    </a:srgbClr>
                  </a:outerShdw>
                </a:effectLst>
              </a:rPr>
              <a:t>法師開示</a:t>
            </a:r>
            <a:r>
              <a:rPr lang="en-US" altLang="zh-TW" sz="2200" b="1" dirty="0" smtClean="0">
                <a:solidFill>
                  <a:srgbClr val="7030A0"/>
                </a:solidFill>
                <a:effectLst>
                  <a:outerShdw blurRad="38100" dist="38100" dir="2700000" algn="tl">
                    <a:srgbClr val="000000">
                      <a:alpha val="43137"/>
                    </a:srgbClr>
                  </a:outerShdw>
                </a:effectLst>
              </a:rPr>
              <a:t>:</a:t>
            </a:r>
            <a:r>
              <a:rPr lang="zh-TW" altLang="zh-TW" sz="2200" dirty="0">
                <a:solidFill>
                  <a:srgbClr val="002060"/>
                </a:solidFill>
                <a:latin typeface="標楷體" panose="03000509000000000000" pitchFamily="65" charset="-120"/>
                <a:ea typeface="標楷體" panose="03000509000000000000" pitchFamily="65" charset="-120"/>
              </a:rPr>
              <a:t>依《俱捨論》第十卷之記載，將中陰身依性質加以描繪，可分成五個面向，分別是：</a:t>
            </a:r>
            <a:r>
              <a:rPr lang="en-US" altLang="zh-TW" sz="2200" dirty="0">
                <a:solidFill>
                  <a:srgbClr val="002060"/>
                </a:solidFill>
                <a:latin typeface="標楷體" panose="03000509000000000000" pitchFamily="65" charset="-120"/>
                <a:ea typeface="標楷體" panose="03000509000000000000" pitchFamily="65" charset="-120"/>
              </a:rPr>
              <a:t>1</a:t>
            </a:r>
            <a:r>
              <a:rPr lang="zh-TW" altLang="zh-TW" sz="2200" dirty="0">
                <a:solidFill>
                  <a:srgbClr val="002060"/>
                </a:solidFill>
                <a:latin typeface="標楷體" panose="03000509000000000000" pitchFamily="65" charset="-120"/>
                <a:ea typeface="標楷體" panose="03000509000000000000" pitchFamily="65" charset="-120"/>
              </a:rPr>
              <a:t>、意生身；</a:t>
            </a:r>
            <a:r>
              <a:rPr lang="en-US" altLang="zh-TW" sz="2200" dirty="0">
                <a:solidFill>
                  <a:srgbClr val="002060"/>
                </a:solidFill>
                <a:latin typeface="標楷體" panose="03000509000000000000" pitchFamily="65" charset="-120"/>
                <a:ea typeface="標楷體" panose="03000509000000000000" pitchFamily="65" charset="-120"/>
              </a:rPr>
              <a:t>2</a:t>
            </a:r>
            <a:r>
              <a:rPr lang="zh-TW" altLang="zh-TW" sz="2200" dirty="0">
                <a:solidFill>
                  <a:srgbClr val="002060"/>
                </a:solidFill>
                <a:latin typeface="標楷體" panose="03000509000000000000" pitchFamily="65" charset="-120"/>
                <a:ea typeface="標楷體" panose="03000509000000000000" pitchFamily="65" charset="-120"/>
              </a:rPr>
              <a:t>、求生；</a:t>
            </a:r>
            <a:r>
              <a:rPr lang="en-US" altLang="zh-TW" sz="2200" dirty="0">
                <a:solidFill>
                  <a:srgbClr val="002060"/>
                </a:solidFill>
                <a:latin typeface="標楷體" panose="03000509000000000000" pitchFamily="65" charset="-120"/>
                <a:ea typeface="標楷體" panose="03000509000000000000" pitchFamily="65" charset="-120"/>
              </a:rPr>
              <a:t>3</a:t>
            </a:r>
            <a:r>
              <a:rPr lang="zh-TW" altLang="zh-TW" sz="2200" dirty="0">
                <a:solidFill>
                  <a:srgbClr val="002060"/>
                </a:solidFill>
                <a:latin typeface="標楷體" panose="03000509000000000000" pitchFamily="65" charset="-120"/>
                <a:ea typeface="標楷體" panose="03000509000000000000" pitchFamily="65" charset="-120"/>
              </a:rPr>
              <a:t>、食香；</a:t>
            </a:r>
            <a:r>
              <a:rPr lang="en-US" altLang="zh-TW" sz="2200" dirty="0">
                <a:solidFill>
                  <a:srgbClr val="002060"/>
                </a:solidFill>
                <a:latin typeface="標楷體" panose="03000509000000000000" pitchFamily="65" charset="-120"/>
                <a:ea typeface="標楷體" panose="03000509000000000000" pitchFamily="65" charset="-120"/>
              </a:rPr>
              <a:t>4</a:t>
            </a:r>
            <a:r>
              <a:rPr lang="zh-TW" altLang="zh-TW" sz="2200" dirty="0">
                <a:solidFill>
                  <a:srgbClr val="002060"/>
                </a:solidFill>
                <a:latin typeface="標楷體" panose="03000509000000000000" pitchFamily="65" charset="-120"/>
                <a:ea typeface="標楷體" panose="03000509000000000000" pitchFamily="65" charset="-120"/>
              </a:rPr>
              <a:t>、中有；</a:t>
            </a:r>
            <a:r>
              <a:rPr lang="en-US" altLang="zh-TW" sz="2200" dirty="0">
                <a:solidFill>
                  <a:srgbClr val="002060"/>
                </a:solidFill>
                <a:latin typeface="標楷體" panose="03000509000000000000" pitchFamily="65" charset="-120"/>
                <a:ea typeface="標楷體" panose="03000509000000000000" pitchFamily="65" charset="-120"/>
              </a:rPr>
              <a:t>5</a:t>
            </a:r>
            <a:r>
              <a:rPr lang="zh-TW" altLang="zh-TW" sz="2200" dirty="0">
                <a:solidFill>
                  <a:srgbClr val="002060"/>
                </a:solidFill>
                <a:latin typeface="標楷體" panose="03000509000000000000" pitchFamily="65" charset="-120"/>
                <a:ea typeface="標楷體" panose="03000509000000000000" pitchFamily="65" charset="-120"/>
              </a:rPr>
              <a:t>、起。中陰身又叫中蘊身、中陰有，即是指五陰和五蘊。</a:t>
            </a:r>
            <a:endParaRPr lang="en-US" altLang="zh-TW" sz="2200" dirty="0">
              <a:solidFill>
                <a:srgbClr val="002060"/>
              </a:solidFill>
              <a:latin typeface="標楷體" panose="03000509000000000000" pitchFamily="65" charset="-120"/>
              <a:ea typeface="標楷體" panose="03000509000000000000" pitchFamily="65" charset="-120"/>
            </a:endParaRPr>
          </a:p>
          <a:p>
            <a:pPr algn="just">
              <a:spcBef>
                <a:spcPts val="200"/>
              </a:spcBef>
              <a:spcAft>
                <a:spcPts val="200"/>
              </a:spcAft>
            </a:pPr>
            <a:endParaRPr lang="zh-TW" altLang="zh-TW" sz="20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4932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043608" y="332656"/>
            <a:ext cx="7920880" cy="936104"/>
          </a:xfrm>
        </p:spPr>
        <p:txBody>
          <a:bodyPr/>
          <a:lstStyle/>
          <a:p>
            <a:r>
              <a:rPr lang="zh-TW" altLang="en-US" sz="3200" dirty="0" smtClean="0"/>
              <a:t>肆</a:t>
            </a:r>
            <a:r>
              <a:rPr lang="zh-TW" altLang="zh-TW" sz="3200" dirty="0" smtClean="0"/>
              <a:t>、</a:t>
            </a:r>
            <a:r>
              <a:rPr lang="zh-TW" altLang="zh-TW" sz="3200" dirty="0"/>
              <a:t>佛教對於涉及死亡議題之相關</a:t>
            </a:r>
            <a:r>
              <a:rPr lang="zh-TW" altLang="zh-TW" sz="3200" dirty="0" smtClean="0"/>
              <a:t>看法</a:t>
            </a:r>
            <a:r>
              <a:rPr lang="en-US" altLang="zh-TW" sz="3200" dirty="0" smtClean="0"/>
              <a:t>-2</a:t>
            </a:r>
            <a:endParaRPr lang="zh-TW" altLang="zh-TW" sz="3200" dirty="0"/>
          </a:p>
        </p:txBody>
      </p:sp>
      <p:sp>
        <p:nvSpPr>
          <p:cNvPr id="2" name="文字方塊 1"/>
          <p:cNvSpPr txBox="1"/>
          <p:nvPr/>
        </p:nvSpPr>
        <p:spPr>
          <a:xfrm>
            <a:off x="251520" y="1700808"/>
            <a:ext cx="8712968" cy="4570482"/>
          </a:xfrm>
          <a:prstGeom prst="rect">
            <a:avLst/>
          </a:prstGeom>
          <a:noFill/>
        </p:spPr>
        <p:txBody>
          <a:bodyPr wrap="square" rtlCol="0">
            <a:spAutoFit/>
          </a:bodyPr>
          <a:lstStyle/>
          <a:p>
            <a:pPr marL="457200" indent="-457200">
              <a:buFont typeface="+mj-ea"/>
              <a:buAutoNum type="ea1ChtPeriod" startAt="2"/>
            </a:pPr>
            <a:r>
              <a:rPr lang="zh-TW" altLang="zh-TW" sz="2200" b="1" u="sng" dirty="0" smtClean="0">
                <a:solidFill>
                  <a:srgbClr val="002060"/>
                </a:solidFill>
                <a:effectLst>
                  <a:outerShdw blurRad="38100" dist="38100" dir="2700000" algn="tl">
                    <a:srgbClr val="000000">
                      <a:alpha val="43137"/>
                    </a:srgbClr>
                  </a:outerShdw>
                </a:effectLst>
              </a:rPr>
              <a:t>佛教</a:t>
            </a:r>
            <a:r>
              <a:rPr lang="zh-TW" altLang="zh-TW" sz="2200" b="1" u="sng" dirty="0">
                <a:solidFill>
                  <a:srgbClr val="002060"/>
                </a:solidFill>
                <a:effectLst>
                  <a:outerShdw blurRad="38100" dist="38100" dir="2700000" algn="tl">
                    <a:srgbClr val="000000">
                      <a:alpha val="43137"/>
                    </a:srgbClr>
                  </a:outerShdw>
                </a:effectLst>
              </a:rPr>
              <a:t>與新冠肺炎相關議題</a:t>
            </a:r>
            <a:r>
              <a:rPr lang="zh-TW" altLang="zh-TW" sz="2200" b="1" u="sng" dirty="0" smtClean="0">
                <a:solidFill>
                  <a:srgbClr val="002060"/>
                </a:solidFill>
                <a:effectLst>
                  <a:outerShdw blurRad="38100" dist="38100" dir="2700000" algn="tl">
                    <a:srgbClr val="000000">
                      <a:alpha val="43137"/>
                    </a:srgbClr>
                  </a:outerShdw>
                </a:effectLst>
              </a:rPr>
              <a:t>之探討</a:t>
            </a:r>
          </a:p>
          <a:p>
            <a:pPr marL="541338" indent="-269875" algn="just">
              <a:spcBef>
                <a:spcPts val="200"/>
              </a:spcBef>
              <a:spcAft>
                <a:spcPts val="200"/>
              </a:spcAft>
              <a:buFont typeface="Wingdings" panose="05000000000000000000" pitchFamily="2" charset="2"/>
              <a:buChar char="Ø"/>
            </a:pPr>
            <a:r>
              <a:rPr lang="zh-TW" altLang="zh-TW" sz="2200" b="1" dirty="0">
                <a:solidFill>
                  <a:srgbClr val="7030A0"/>
                </a:solidFill>
                <a:effectLst>
                  <a:outerShdw blurRad="38100" dist="38100" dir="2700000" algn="tl">
                    <a:srgbClr val="000000">
                      <a:alpha val="43137"/>
                    </a:srgbClr>
                  </a:outerShdw>
                </a:effectLst>
              </a:rPr>
              <a:t>佛教與疫情從何而起</a:t>
            </a:r>
            <a:r>
              <a:rPr lang="zh-TW" altLang="en-US" sz="2200" b="1" dirty="0">
                <a:solidFill>
                  <a:srgbClr val="7030A0"/>
                </a:solidFill>
                <a:effectLst>
                  <a:outerShdw blurRad="38100" dist="38100" dir="2700000" algn="tl">
                    <a:srgbClr val="000000">
                      <a:alpha val="43137"/>
                    </a:srgbClr>
                  </a:outerShdw>
                </a:effectLst>
              </a:rPr>
              <a:t>：</a:t>
            </a:r>
            <a:r>
              <a:rPr lang="en-US" altLang="zh-TW" dirty="0">
                <a:solidFill>
                  <a:srgbClr val="002060"/>
                </a:solidFill>
                <a:latin typeface="標楷體" panose="03000509000000000000" pitchFamily="65" charset="-120"/>
                <a:ea typeface="標楷體" panose="03000509000000000000" pitchFamily="65" charset="-120"/>
              </a:rPr>
              <a:t>2002</a:t>
            </a:r>
            <a:r>
              <a:rPr lang="zh-TW" altLang="zh-TW" dirty="0">
                <a:solidFill>
                  <a:srgbClr val="002060"/>
                </a:solidFill>
                <a:latin typeface="標楷體" panose="03000509000000000000" pitchFamily="65" charset="-120"/>
                <a:ea typeface="標楷體" panose="03000509000000000000" pitchFamily="65" charset="-120"/>
              </a:rPr>
              <a:t>年</a:t>
            </a:r>
            <a:r>
              <a:rPr lang="en-US" altLang="zh-TW" dirty="0">
                <a:solidFill>
                  <a:srgbClr val="002060"/>
                </a:solidFill>
                <a:latin typeface="標楷體" panose="03000509000000000000" pitchFamily="65" charset="-120"/>
                <a:ea typeface="標楷體" panose="03000509000000000000" pitchFamily="65" charset="-120"/>
              </a:rPr>
              <a:t>SARS</a:t>
            </a:r>
            <a:r>
              <a:rPr lang="zh-TW" altLang="zh-TW" dirty="0">
                <a:solidFill>
                  <a:srgbClr val="002060"/>
                </a:solidFill>
                <a:latin typeface="標楷體" panose="03000509000000000000" pitchFamily="65" charset="-120"/>
                <a:ea typeface="標楷體" panose="03000509000000000000" pitchFamily="65" charset="-120"/>
              </a:rPr>
              <a:t>的一場突發疾病，醫療系統雖對於病毒的認識與傳播途徑極力摸索，一般社會大眾仍陷於終日惶惶不安。佛弟子深信三世業報，因緣果報；雖言</a:t>
            </a:r>
            <a:r>
              <a:rPr lang="en-US" altLang="zh-TW" dirty="0">
                <a:solidFill>
                  <a:srgbClr val="002060"/>
                </a:solidFill>
                <a:latin typeface="標楷體" panose="03000509000000000000" pitchFamily="65" charset="-120"/>
                <a:ea typeface="標楷體" panose="03000509000000000000" pitchFamily="65" charset="-120"/>
              </a:rPr>
              <a:t>SARS</a:t>
            </a:r>
            <a:r>
              <a:rPr lang="zh-TW" altLang="zh-TW" dirty="0">
                <a:solidFill>
                  <a:srgbClr val="002060"/>
                </a:solidFill>
                <a:latin typeface="標楷體" panose="03000509000000000000" pitchFamily="65" charset="-120"/>
                <a:ea typeface="標楷體" panose="03000509000000000000" pitchFamily="65" charset="-120"/>
              </a:rPr>
              <a:t>是「共因（業）」，當個體的「助緣（條件）」不同，未必會產生染疫之「果」，相同的「因」，不同的「緣」，結果亦有所</a:t>
            </a:r>
            <a:r>
              <a:rPr lang="zh-TW" altLang="zh-TW" dirty="0" smtClean="0">
                <a:solidFill>
                  <a:srgbClr val="002060"/>
                </a:solidFill>
                <a:latin typeface="標楷體" panose="03000509000000000000" pitchFamily="65" charset="-120"/>
                <a:ea typeface="標楷體" panose="03000509000000000000" pitchFamily="65" charset="-120"/>
              </a:rPr>
              <a:t>差異</a:t>
            </a:r>
            <a:endParaRPr lang="en-US" altLang="zh-TW" dirty="0" smtClean="0">
              <a:solidFill>
                <a:srgbClr val="002060"/>
              </a:solidFill>
              <a:latin typeface="標楷體" panose="03000509000000000000" pitchFamily="65" charset="-120"/>
              <a:ea typeface="標楷體" panose="03000509000000000000" pitchFamily="65" charset="-120"/>
            </a:endParaRPr>
          </a:p>
          <a:p>
            <a:pPr marL="541338" indent="-269875" algn="just">
              <a:spcBef>
                <a:spcPts val="200"/>
              </a:spcBef>
              <a:spcAft>
                <a:spcPts val="200"/>
              </a:spcAft>
              <a:buFont typeface="Wingdings" panose="05000000000000000000" pitchFamily="2" charset="2"/>
              <a:buChar char="Ø"/>
            </a:pPr>
            <a:r>
              <a:rPr lang="zh-TW" altLang="zh-TW" b="1" dirty="0" smtClean="0">
                <a:solidFill>
                  <a:srgbClr val="7030A0"/>
                </a:solidFill>
                <a:effectLst>
                  <a:outerShdw blurRad="38100" dist="38100" dir="2700000" algn="tl">
                    <a:srgbClr val="000000">
                      <a:alpha val="43137"/>
                    </a:srgbClr>
                  </a:outerShdw>
                </a:effectLst>
              </a:rPr>
              <a:t>佛教與</a:t>
            </a:r>
            <a:r>
              <a:rPr lang="en-US" altLang="zh-TW" b="1" dirty="0" smtClean="0">
                <a:solidFill>
                  <a:srgbClr val="7030A0"/>
                </a:solidFill>
                <a:effectLst>
                  <a:outerShdw blurRad="38100" dist="38100" dir="2700000" algn="tl">
                    <a:srgbClr val="000000">
                      <a:alpha val="43137"/>
                    </a:srgbClr>
                  </a:outerShdw>
                </a:effectLst>
              </a:rPr>
              <a:t>COVID-19</a:t>
            </a:r>
            <a:r>
              <a:rPr lang="zh-TW" altLang="zh-TW" b="1" dirty="0" smtClean="0">
                <a:solidFill>
                  <a:srgbClr val="7030A0"/>
                </a:solidFill>
                <a:effectLst>
                  <a:outerShdw blurRad="38100" dist="38100" dir="2700000" algn="tl">
                    <a:srgbClr val="000000">
                      <a:alpha val="43137"/>
                    </a:srgbClr>
                  </a:outerShdw>
                </a:effectLst>
              </a:rPr>
              <a:t>確診者瀕死之前之臨終關懷問題</a:t>
            </a:r>
            <a:r>
              <a:rPr lang="en-US" altLang="zh-TW" b="1" dirty="0" smtClean="0">
                <a:solidFill>
                  <a:srgbClr val="7030A0"/>
                </a:solidFill>
                <a:effectLst>
                  <a:outerShdw blurRad="38100" dist="38100" dir="2700000" algn="tl">
                    <a:srgbClr val="000000">
                      <a:alpha val="43137"/>
                    </a:srgbClr>
                  </a:outerShdw>
                </a:effectLst>
              </a:rPr>
              <a:t>:</a:t>
            </a:r>
            <a:r>
              <a:rPr lang="zh-TW" altLang="zh-TW" dirty="0" smtClean="0">
                <a:solidFill>
                  <a:srgbClr val="002060"/>
                </a:solidFill>
                <a:latin typeface="標楷體" panose="03000509000000000000" pitchFamily="65" charset="-120"/>
                <a:ea typeface="標楷體" panose="03000509000000000000" pitchFamily="65" charset="-120"/>
              </a:rPr>
              <a:t>「臨終關懷」，即與醫生或社區醫護協會互相配合，為瀕死的病患、及其家屬提供支持性、生理的、社會的及心靈的照護服務，以期幫助病患了解、接納死亡此一事實，而能有尊嚴地、舒緩平和地抵達人生盡頭。</a:t>
            </a:r>
            <a:endParaRPr lang="zh-TW" altLang="zh-TW"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1250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043608" y="332656"/>
            <a:ext cx="7920880" cy="936104"/>
          </a:xfrm>
        </p:spPr>
        <p:txBody>
          <a:bodyPr/>
          <a:lstStyle/>
          <a:p>
            <a:r>
              <a:rPr lang="zh-TW" altLang="en-US" sz="3200" dirty="0" smtClean="0"/>
              <a:t>肆</a:t>
            </a:r>
            <a:r>
              <a:rPr lang="zh-TW" altLang="zh-TW" sz="3200" dirty="0" smtClean="0"/>
              <a:t>、</a:t>
            </a:r>
            <a:r>
              <a:rPr lang="zh-TW" altLang="zh-TW" sz="3200" dirty="0"/>
              <a:t>佛教對於涉及死亡議題之相關</a:t>
            </a:r>
            <a:r>
              <a:rPr lang="zh-TW" altLang="zh-TW" sz="3200" dirty="0" smtClean="0"/>
              <a:t>看法</a:t>
            </a:r>
            <a:r>
              <a:rPr lang="en-US" altLang="zh-TW" sz="3200" dirty="0" smtClean="0"/>
              <a:t>-3</a:t>
            </a:r>
            <a:endParaRPr lang="zh-TW" altLang="zh-TW" sz="3200" dirty="0"/>
          </a:p>
        </p:txBody>
      </p:sp>
      <p:sp>
        <p:nvSpPr>
          <p:cNvPr id="2" name="文字方塊 1"/>
          <p:cNvSpPr txBox="1"/>
          <p:nvPr/>
        </p:nvSpPr>
        <p:spPr>
          <a:xfrm>
            <a:off x="251520" y="1700808"/>
            <a:ext cx="8712968" cy="4642296"/>
          </a:xfrm>
          <a:prstGeom prst="rect">
            <a:avLst/>
          </a:prstGeom>
          <a:noFill/>
        </p:spPr>
        <p:txBody>
          <a:bodyPr wrap="square" rtlCol="0">
            <a:spAutoFit/>
          </a:bodyPr>
          <a:lstStyle/>
          <a:p>
            <a:pPr marL="457200" indent="-457200">
              <a:buFont typeface="+mj-ea"/>
              <a:buAutoNum type="ea1ChtPeriod" startAt="3"/>
            </a:pPr>
            <a:r>
              <a:rPr lang="zh-TW" altLang="zh-TW" sz="2200" b="1" u="sng" dirty="0" smtClean="0">
                <a:solidFill>
                  <a:srgbClr val="002060"/>
                </a:solidFill>
                <a:effectLst>
                  <a:outerShdw blurRad="38100" dist="38100" dir="2700000" algn="tl">
                    <a:srgbClr val="000000">
                      <a:alpha val="43137"/>
                    </a:srgbClr>
                  </a:outerShdw>
                </a:effectLst>
              </a:rPr>
              <a:t>佛教</a:t>
            </a:r>
            <a:r>
              <a:rPr lang="zh-TW" altLang="zh-TW" sz="2200" b="1" u="sng" dirty="0">
                <a:solidFill>
                  <a:srgbClr val="002060"/>
                </a:solidFill>
                <a:effectLst>
                  <a:outerShdw blurRad="38100" dist="38100" dir="2700000" algn="tl">
                    <a:srgbClr val="000000">
                      <a:alpha val="43137"/>
                    </a:srgbClr>
                  </a:outerShdw>
                </a:effectLst>
              </a:rPr>
              <a:t>與新冠肺炎相關議題</a:t>
            </a:r>
            <a:r>
              <a:rPr lang="zh-TW" altLang="zh-TW" sz="2200" b="1" u="sng" dirty="0" smtClean="0">
                <a:solidFill>
                  <a:srgbClr val="002060"/>
                </a:solidFill>
                <a:effectLst>
                  <a:outerShdw blurRad="38100" dist="38100" dir="2700000" algn="tl">
                    <a:srgbClr val="000000">
                      <a:alpha val="43137"/>
                    </a:srgbClr>
                  </a:outerShdw>
                </a:effectLst>
              </a:rPr>
              <a:t>之探討</a:t>
            </a:r>
          </a:p>
          <a:p>
            <a:pPr marL="342900" indent="19050" algn="just">
              <a:spcBef>
                <a:spcPts val="200"/>
              </a:spcBef>
              <a:spcAft>
                <a:spcPts val="200"/>
              </a:spcAft>
              <a:buFont typeface="Wingdings" panose="05000000000000000000" pitchFamily="2" charset="2"/>
              <a:buChar char="Ø"/>
            </a:pPr>
            <a:r>
              <a:rPr lang="zh-TW" altLang="zh-TW" sz="2200" b="1" dirty="0" smtClean="0">
                <a:solidFill>
                  <a:srgbClr val="7030A0"/>
                </a:solidFill>
                <a:effectLst>
                  <a:outerShdw blurRad="38100" dist="38100" dir="2700000" algn="tl">
                    <a:srgbClr val="000000">
                      <a:alpha val="43137"/>
                    </a:srgbClr>
                  </a:outerShdw>
                </a:effectLst>
              </a:rPr>
              <a:t>佛教</a:t>
            </a:r>
            <a:r>
              <a:rPr lang="zh-TW" altLang="zh-TW" sz="2200" b="1" dirty="0">
                <a:solidFill>
                  <a:srgbClr val="7030A0"/>
                </a:solidFill>
                <a:effectLst>
                  <a:outerShdw blurRad="38100" dist="38100" dir="2700000" algn="tl">
                    <a:srgbClr val="000000">
                      <a:alpha val="43137"/>
                    </a:srgbClr>
                  </a:outerShdw>
                </a:effectLst>
              </a:rPr>
              <a:t>與</a:t>
            </a:r>
            <a:r>
              <a:rPr lang="en-US" altLang="zh-TW" sz="2200" b="1" dirty="0">
                <a:solidFill>
                  <a:srgbClr val="7030A0"/>
                </a:solidFill>
                <a:effectLst>
                  <a:outerShdw blurRad="38100" dist="38100" dir="2700000" algn="tl">
                    <a:srgbClr val="000000">
                      <a:alpha val="43137"/>
                    </a:srgbClr>
                  </a:outerShdw>
                </a:effectLst>
              </a:rPr>
              <a:t>COVID-19</a:t>
            </a:r>
            <a:r>
              <a:rPr lang="zh-TW" altLang="zh-TW" sz="2200" b="1" dirty="0">
                <a:solidFill>
                  <a:srgbClr val="7030A0"/>
                </a:solidFill>
                <a:effectLst>
                  <a:outerShdw blurRad="38100" dist="38100" dir="2700000" algn="tl">
                    <a:srgbClr val="000000">
                      <a:alpha val="43137"/>
                    </a:srgbClr>
                  </a:outerShdw>
                </a:effectLst>
              </a:rPr>
              <a:t>確診者往生、火化後之喪禮</a:t>
            </a:r>
            <a:r>
              <a:rPr lang="zh-TW" altLang="zh-TW" sz="2200" b="1" dirty="0" smtClean="0">
                <a:solidFill>
                  <a:srgbClr val="7030A0"/>
                </a:solidFill>
                <a:effectLst>
                  <a:outerShdw blurRad="38100" dist="38100" dir="2700000" algn="tl">
                    <a:srgbClr val="000000">
                      <a:alpha val="43137"/>
                    </a:srgbClr>
                  </a:outerShdw>
                </a:effectLst>
              </a:rPr>
              <a:t>問題</a:t>
            </a:r>
            <a:r>
              <a:rPr lang="en-US" altLang="zh-TW" sz="2200" b="1" dirty="0" smtClean="0">
                <a:solidFill>
                  <a:srgbClr val="7030A0"/>
                </a:solidFill>
                <a:effectLst>
                  <a:outerShdw blurRad="38100" dist="38100" dir="2700000" algn="tl">
                    <a:srgbClr val="000000">
                      <a:alpha val="43137"/>
                    </a:srgbClr>
                  </a:outerShdw>
                </a:effectLst>
              </a:rPr>
              <a:t>:</a:t>
            </a:r>
          </a:p>
          <a:p>
            <a:pPr marL="974725" indent="-342900" algn="just">
              <a:spcBef>
                <a:spcPts val="200"/>
              </a:spcBef>
              <a:spcAft>
                <a:spcPts val="200"/>
              </a:spcAft>
              <a:buFont typeface="Wingdings" panose="05000000000000000000" pitchFamily="2" charset="2"/>
              <a:buChar char="u"/>
            </a:pPr>
            <a:r>
              <a:rPr lang="zh-TW" altLang="zh-TW" sz="2000" b="1" u="sng" dirty="0">
                <a:solidFill>
                  <a:srgbClr val="7030A0"/>
                </a:solidFill>
                <a:latin typeface="標楷體" panose="03000509000000000000" pitchFamily="65" charset="-120"/>
                <a:ea typeface="標楷體" panose="03000509000000000000" pitchFamily="65" charset="-120"/>
              </a:rPr>
              <a:t>新型冠狀病毒</a:t>
            </a:r>
            <a:r>
              <a:rPr lang="zh-TW" altLang="zh-TW" sz="2000" b="1" u="sng" dirty="0" smtClean="0">
                <a:solidFill>
                  <a:srgbClr val="7030A0"/>
                </a:solidFill>
                <a:latin typeface="標楷體" panose="03000509000000000000" pitchFamily="65" charset="-120"/>
                <a:ea typeface="標楷體" panose="03000509000000000000" pitchFamily="65" charset="-120"/>
              </a:rPr>
              <a:t>肺炎</a:t>
            </a:r>
            <a:r>
              <a:rPr lang="zh-TW" altLang="en-US" sz="2000" b="1" u="sng" dirty="0" smtClean="0">
                <a:solidFill>
                  <a:srgbClr val="7030A0"/>
                </a:solidFill>
                <a:latin typeface="標楷體" panose="03000509000000000000" pitchFamily="65" charset="-120"/>
                <a:ea typeface="標楷體" panose="03000509000000000000" pitchFamily="65" charset="-120"/>
              </a:rPr>
              <a:t>死亡者之處理：</a:t>
            </a:r>
            <a:r>
              <a:rPr lang="zh-TW" altLang="zh-TW" sz="2000" dirty="0" smtClean="0">
                <a:solidFill>
                  <a:srgbClr val="002060"/>
                </a:solidFill>
                <a:latin typeface="標楷體" panose="03000509000000000000" pitchFamily="65" charset="-120"/>
                <a:ea typeface="標楷體" panose="03000509000000000000" pitchFamily="65" charset="-120"/>
              </a:rPr>
              <a:t>當</a:t>
            </a:r>
            <a:r>
              <a:rPr lang="zh-TW" altLang="zh-TW" sz="2000" dirty="0">
                <a:solidFill>
                  <a:srgbClr val="002060"/>
                </a:solidFill>
                <a:latin typeface="標楷體" panose="03000509000000000000" pitchFamily="65" charset="-120"/>
                <a:ea typeface="標楷體" panose="03000509000000000000" pitchFamily="65" charset="-120"/>
              </a:rPr>
              <a:t>新型冠狀病毒肺炎疫情持續蔓延，中國於</a:t>
            </a:r>
            <a:r>
              <a:rPr lang="en-US" altLang="zh-TW" sz="2000" dirty="0">
                <a:solidFill>
                  <a:srgbClr val="002060"/>
                </a:solidFill>
                <a:latin typeface="標楷體" panose="03000509000000000000" pitchFamily="65" charset="-120"/>
                <a:ea typeface="標楷體" panose="03000509000000000000" pitchFamily="65" charset="-120"/>
              </a:rPr>
              <a:t>2020</a:t>
            </a:r>
            <a:r>
              <a:rPr lang="zh-TW" altLang="zh-TW" sz="2000" dirty="0">
                <a:solidFill>
                  <a:srgbClr val="002060"/>
                </a:solidFill>
                <a:latin typeface="標楷體" panose="03000509000000000000" pitchFamily="65" charset="-120"/>
                <a:ea typeface="標楷體" panose="03000509000000000000" pitchFamily="65" charset="-120"/>
              </a:rPr>
              <a:t>年</a:t>
            </a:r>
            <a:r>
              <a:rPr lang="en-US" altLang="zh-TW" sz="2000" dirty="0">
                <a:solidFill>
                  <a:srgbClr val="002060"/>
                </a:solidFill>
                <a:latin typeface="標楷體" panose="03000509000000000000" pitchFamily="65" charset="-120"/>
                <a:ea typeface="標楷體" panose="03000509000000000000" pitchFamily="65" charset="-120"/>
              </a:rPr>
              <a:t>2</a:t>
            </a:r>
            <a:r>
              <a:rPr lang="zh-TW" altLang="zh-TW" sz="2000" dirty="0">
                <a:solidFill>
                  <a:srgbClr val="002060"/>
                </a:solidFill>
                <a:latin typeface="標楷體" panose="03000509000000000000" pitchFamily="65" charset="-120"/>
                <a:ea typeface="標楷體" panose="03000509000000000000" pitchFamily="65" charset="-120"/>
              </a:rPr>
              <a:t>月宣布：</a:t>
            </a:r>
            <a:r>
              <a:rPr lang="en-US" altLang="zh-TW" sz="2000" dirty="0">
                <a:solidFill>
                  <a:srgbClr val="002060"/>
                </a:solidFill>
                <a:latin typeface="標楷體" panose="03000509000000000000" pitchFamily="65" charset="-120"/>
                <a:ea typeface="標楷體" panose="03000509000000000000" pitchFamily="65" charset="-120"/>
              </a:rPr>
              <a:t>1.</a:t>
            </a:r>
            <a:r>
              <a:rPr lang="zh-TW" altLang="zh-TW" sz="2000" dirty="0">
                <a:solidFill>
                  <a:srgbClr val="002060"/>
                </a:solidFill>
                <a:latin typeface="標楷體" panose="03000509000000000000" pitchFamily="65" charset="-120"/>
                <a:ea typeface="標楷體" panose="03000509000000000000" pitchFamily="65" charset="-120"/>
              </a:rPr>
              <a:t>死亡病患的大體就近在地儘速處理。</a:t>
            </a:r>
            <a:r>
              <a:rPr lang="en-US" altLang="zh-TW" sz="2000" dirty="0">
                <a:solidFill>
                  <a:srgbClr val="002060"/>
                </a:solidFill>
                <a:latin typeface="標楷體" panose="03000509000000000000" pitchFamily="65" charset="-120"/>
                <a:ea typeface="標楷體" panose="03000509000000000000" pitchFamily="65" charset="-120"/>
              </a:rPr>
              <a:t>2.</a:t>
            </a:r>
            <a:r>
              <a:rPr lang="zh-TW" altLang="zh-TW" sz="2000" dirty="0">
                <a:solidFill>
                  <a:srgbClr val="002060"/>
                </a:solidFill>
                <a:latin typeface="標楷體" panose="03000509000000000000" pitchFamily="65" charset="-120"/>
                <a:ea typeface="標楷體" panose="03000509000000000000" pitchFamily="65" charset="-120"/>
              </a:rPr>
              <a:t>大體全部採火化方式，不得採用他種保存遺體方式（埋葬、海葬、樹葬</a:t>
            </a:r>
            <a:r>
              <a:rPr lang="en-US" altLang="zh-TW" sz="2000" dirty="0">
                <a:solidFill>
                  <a:srgbClr val="002060"/>
                </a:solidFill>
                <a:latin typeface="標楷體" panose="03000509000000000000" pitchFamily="65" charset="-120"/>
                <a:ea typeface="標楷體" panose="03000509000000000000" pitchFamily="65" charset="-120"/>
              </a:rPr>
              <a:t>…</a:t>
            </a:r>
            <a:r>
              <a:rPr lang="zh-TW" altLang="zh-TW" sz="2000" dirty="0">
                <a:solidFill>
                  <a:srgbClr val="002060"/>
                </a:solidFill>
                <a:latin typeface="標楷體" panose="03000509000000000000" pitchFamily="65" charset="-120"/>
                <a:ea typeface="標楷體" panose="03000509000000000000" pitchFamily="65" charset="-120"/>
              </a:rPr>
              <a:t>）。</a:t>
            </a:r>
            <a:r>
              <a:rPr lang="en-US" altLang="zh-TW" sz="2000" dirty="0">
                <a:solidFill>
                  <a:srgbClr val="002060"/>
                </a:solidFill>
                <a:latin typeface="標楷體" panose="03000509000000000000" pitchFamily="65" charset="-120"/>
                <a:ea typeface="標楷體" panose="03000509000000000000" pitchFamily="65" charset="-120"/>
              </a:rPr>
              <a:t>3.</a:t>
            </a:r>
            <a:r>
              <a:rPr lang="zh-TW" altLang="zh-TW" sz="2000" dirty="0">
                <a:solidFill>
                  <a:srgbClr val="002060"/>
                </a:solidFill>
                <a:latin typeface="標楷體" panose="03000509000000000000" pitchFamily="65" charset="-120"/>
                <a:ea typeface="標楷體" panose="03000509000000000000" pitchFamily="65" charset="-120"/>
              </a:rPr>
              <a:t>不得移運，需在當地處理。</a:t>
            </a:r>
            <a:r>
              <a:rPr lang="en-US" altLang="zh-TW" sz="2000" dirty="0">
                <a:solidFill>
                  <a:srgbClr val="002060"/>
                </a:solidFill>
                <a:latin typeface="標楷體" panose="03000509000000000000" pitchFamily="65" charset="-120"/>
                <a:ea typeface="標楷體" panose="03000509000000000000" pitchFamily="65" charset="-120"/>
              </a:rPr>
              <a:t>4.</a:t>
            </a:r>
            <a:r>
              <a:rPr lang="zh-TW" altLang="zh-TW" sz="2000" dirty="0">
                <a:solidFill>
                  <a:srgbClr val="002060"/>
                </a:solidFill>
                <a:latin typeface="標楷體" panose="03000509000000000000" pitchFamily="65" charset="-120"/>
                <a:ea typeface="標楷體" panose="03000509000000000000" pitchFamily="65" charset="-120"/>
              </a:rPr>
              <a:t>患者死亡後，不舉行告別儀式，且不得進行各種形式的喪葬活動，確實隔離死亡者與生者的</a:t>
            </a:r>
            <a:r>
              <a:rPr lang="zh-TW" altLang="zh-TW" sz="2000" dirty="0" smtClean="0">
                <a:solidFill>
                  <a:srgbClr val="002060"/>
                </a:solidFill>
                <a:latin typeface="標楷體" panose="03000509000000000000" pitchFamily="65" charset="-120"/>
                <a:ea typeface="標楷體" panose="03000509000000000000" pitchFamily="65" charset="-120"/>
              </a:rPr>
              <a:t>接觸</a:t>
            </a:r>
            <a:endParaRPr lang="en-US" altLang="zh-TW" sz="2000" dirty="0" smtClean="0">
              <a:solidFill>
                <a:srgbClr val="002060"/>
              </a:solidFill>
              <a:latin typeface="標楷體" panose="03000509000000000000" pitchFamily="65" charset="-120"/>
              <a:ea typeface="標楷體" panose="03000509000000000000" pitchFamily="65" charset="-120"/>
            </a:endParaRPr>
          </a:p>
          <a:p>
            <a:pPr marL="974725" indent="-342900" algn="just">
              <a:spcBef>
                <a:spcPts val="200"/>
              </a:spcBef>
              <a:spcAft>
                <a:spcPts val="200"/>
              </a:spcAft>
              <a:buFont typeface="Wingdings" panose="05000000000000000000" pitchFamily="2" charset="2"/>
              <a:buChar char="u"/>
            </a:pPr>
            <a:r>
              <a:rPr lang="zh-TW" altLang="zh-TW" sz="2000" b="1" u="sng" dirty="0">
                <a:solidFill>
                  <a:srgbClr val="7030A0"/>
                </a:solidFill>
                <a:latin typeface="標楷體" panose="03000509000000000000" pitchFamily="65" charset="-120"/>
                <a:ea typeface="標楷體" panose="03000509000000000000" pitchFamily="65" charset="-120"/>
              </a:rPr>
              <a:t>西方人之文化</a:t>
            </a:r>
            <a:r>
              <a:rPr lang="zh-TW" altLang="zh-TW" sz="2000" dirty="0">
                <a:solidFill>
                  <a:srgbClr val="002060"/>
                </a:solidFill>
                <a:latin typeface="標楷體" panose="03000509000000000000" pitchFamily="65" charset="-120"/>
                <a:ea typeface="標楷體" panose="03000509000000000000" pitchFamily="65" charset="-120"/>
              </a:rPr>
              <a:t>是經過四個層次，分別是，接受失親事實、充分經歷哀傷的痛苦、逐漸認知到逝者不在的新現實，到最後階段，則是在情感上將逝者放在心中，將對故人的思念與情感重新投注在明日</a:t>
            </a:r>
            <a:r>
              <a:rPr lang="zh-TW" altLang="zh-TW" sz="2000" dirty="0" smtClean="0">
                <a:solidFill>
                  <a:srgbClr val="002060"/>
                </a:solidFill>
                <a:latin typeface="標楷體" panose="03000509000000000000" pitchFamily="65" charset="-120"/>
                <a:ea typeface="標楷體" panose="03000509000000000000" pitchFamily="65" charset="-120"/>
              </a:rPr>
              <a:t>生活</a:t>
            </a:r>
            <a:endParaRPr lang="en-US" altLang="zh-TW" sz="2000" dirty="0" smtClean="0">
              <a:solidFill>
                <a:srgbClr val="002060"/>
              </a:solidFill>
              <a:latin typeface="標楷體" panose="03000509000000000000" pitchFamily="65" charset="-120"/>
              <a:ea typeface="標楷體" panose="03000509000000000000" pitchFamily="65" charset="-120"/>
            </a:endParaRPr>
          </a:p>
          <a:p>
            <a:pPr marL="974725" indent="-342900" algn="just">
              <a:spcBef>
                <a:spcPts val="200"/>
              </a:spcBef>
              <a:spcAft>
                <a:spcPts val="200"/>
              </a:spcAft>
              <a:buFont typeface="Wingdings" panose="05000000000000000000" pitchFamily="2" charset="2"/>
              <a:buChar char="u"/>
            </a:pPr>
            <a:r>
              <a:rPr lang="zh-TW" altLang="zh-TW" sz="2000" b="1" u="sng" dirty="0">
                <a:solidFill>
                  <a:srgbClr val="7030A0"/>
                </a:solidFill>
                <a:latin typeface="標楷體" panose="03000509000000000000" pitchFamily="65" charset="-120"/>
                <a:ea typeface="標楷體" panose="03000509000000000000" pitchFamily="65" charset="-120"/>
              </a:rPr>
              <a:t>台灣傳統宗教喪葬儀式</a:t>
            </a:r>
            <a:r>
              <a:rPr lang="zh-TW" altLang="zh-TW" sz="2000" dirty="0">
                <a:solidFill>
                  <a:srgbClr val="002060"/>
                </a:solidFill>
                <a:latin typeface="標楷體" panose="03000509000000000000" pitchFamily="65" charset="-120"/>
                <a:ea typeface="標楷體" panose="03000509000000000000" pitchFamily="65" charset="-120"/>
              </a:rPr>
              <a:t>之舉辦，則是協助家屬在面臨失親的身心靈衝擊之下，能儘快認知並接受親人死亡的</a:t>
            </a:r>
            <a:r>
              <a:rPr lang="zh-TW" altLang="zh-TW" sz="2000" dirty="0" smtClean="0">
                <a:solidFill>
                  <a:srgbClr val="002060"/>
                </a:solidFill>
                <a:latin typeface="標楷體" panose="03000509000000000000" pitchFamily="65" charset="-120"/>
                <a:ea typeface="標楷體" panose="03000509000000000000" pitchFamily="65" charset="-120"/>
              </a:rPr>
              <a:t>事實</a:t>
            </a:r>
            <a:r>
              <a:rPr lang="zh-TW" altLang="en-US" sz="2000" dirty="0" smtClean="0">
                <a:solidFill>
                  <a:srgbClr val="002060"/>
                </a:solidFill>
                <a:latin typeface="標楷體" panose="03000509000000000000" pitchFamily="65" charset="-120"/>
                <a:ea typeface="標楷體" panose="03000509000000000000" pitchFamily="65" charset="-120"/>
              </a:rPr>
              <a:t>。</a:t>
            </a:r>
            <a:endParaRPr lang="zh-TW" altLang="zh-TW" sz="20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0379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163" y="1003300"/>
            <a:ext cx="7843837" cy="935038"/>
          </a:xfrm>
        </p:spPr>
        <p:txBody>
          <a:bodyPr/>
          <a:lstStyle/>
          <a:p>
            <a:r>
              <a:rPr lang="zh-TW" altLang="zh-TW" sz="3200" dirty="0"/>
              <a:t>伍、全球新型冠狀肺炎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23528" y="1628800"/>
            <a:ext cx="8712968" cy="4832092"/>
          </a:xfrm>
          <a:prstGeom prst="rect">
            <a:avLst/>
          </a:prstGeom>
          <a:noFill/>
        </p:spPr>
        <p:txBody>
          <a:bodyPr wrap="square" rtlCol="0">
            <a:spAutoFit/>
          </a:bodyPr>
          <a:lstStyle/>
          <a:p>
            <a:pPr marL="457200" indent="-457200">
              <a:buFont typeface="+mj-ea"/>
              <a:buAutoNum type="ea1ChtPeriod"/>
            </a:pPr>
            <a:r>
              <a:rPr lang="zh-TW" altLang="zh-TW" sz="2200" b="1" dirty="0" smtClean="0">
                <a:solidFill>
                  <a:srgbClr val="7030A0"/>
                </a:solidFill>
                <a:latin typeface="+mn-ea"/>
                <a:ea typeface="+mn-ea"/>
              </a:rPr>
              <a:t>全球化</a:t>
            </a:r>
            <a:r>
              <a:rPr lang="zh-TW" altLang="zh-TW" sz="2200" b="1" dirty="0">
                <a:solidFill>
                  <a:srgbClr val="7030A0"/>
                </a:solidFill>
                <a:latin typeface="+mn-ea"/>
                <a:ea typeface="+mn-ea"/>
              </a:rPr>
              <a:t>下</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疫情擴散非常快速，確診者、死亡者人數持續迅速攀</a:t>
            </a:r>
            <a:r>
              <a:rPr lang="zh-TW" altLang="zh-TW" sz="2200" b="1" dirty="0" smtClean="0">
                <a:solidFill>
                  <a:srgbClr val="7030A0"/>
                </a:solidFill>
                <a:latin typeface="+mn-ea"/>
                <a:ea typeface="+mn-ea"/>
              </a:rPr>
              <a:t>升</a:t>
            </a:r>
            <a:r>
              <a:rPr lang="zh-TW" altLang="en-US" sz="2200" b="1" dirty="0" smtClean="0">
                <a:solidFill>
                  <a:srgbClr val="7030A0"/>
                </a:solidFill>
                <a:latin typeface="+mn-ea"/>
                <a:ea typeface="+mn-ea"/>
              </a:rPr>
              <a:t>：</a:t>
            </a:r>
            <a:r>
              <a:rPr lang="zh-TW" altLang="zh-TW" sz="2200" dirty="0">
                <a:solidFill>
                  <a:srgbClr val="002060"/>
                </a:solidFill>
                <a:latin typeface="標楷體" panose="03000509000000000000" pitchFamily="65" charset="-120"/>
                <a:ea typeface="標楷體" panose="03000509000000000000" pitchFamily="65" charset="-120"/>
              </a:rPr>
              <a:t>新型冠狀病毒</a:t>
            </a:r>
            <a:r>
              <a:rPr lang="en-US" altLang="zh-TW" sz="2200" dirty="0">
                <a:solidFill>
                  <a:srgbClr val="002060"/>
                </a:solidFill>
                <a:latin typeface="標楷體" panose="03000509000000000000" pitchFamily="65" charset="-120"/>
                <a:ea typeface="標楷體" panose="03000509000000000000" pitchFamily="65" charset="-120"/>
              </a:rPr>
              <a:t>(COVID-19)</a:t>
            </a:r>
            <a:r>
              <a:rPr lang="zh-TW" altLang="zh-TW" sz="2200" dirty="0">
                <a:solidFill>
                  <a:srgbClr val="002060"/>
                </a:solidFill>
                <a:latin typeface="標楷體" panose="03000509000000000000" pitchFamily="65" charset="-120"/>
                <a:ea typeface="標楷體" panose="03000509000000000000" pitchFamily="65" charset="-120"/>
              </a:rPr>
              <a:t>從</a:t>
            </a:r>
            <a:r>
              <a:rPr lang="en-US" altLang="zh-TW" sz="2200" dirty="0">
                <a:solidFill>
                  <a:srgbClr val="002060"/>
                </a:solidFill>
                <a:latin typeface="標楷體" panose="03000509000000000000" pitchFamily="65" charset="-120"/>
                <a:ea typeface="標楷體" panose="03000509000000000000" pitchFamily="65" charset="-120"/>
              </a:rPr>
              <a:t>2019</a:t>
            </a:r>
            <a:r>
              <a:rPr lang="zh-TW" altLang="zh-TW" sz="2200" dirty="0">
                <a:solidFill>
                  <a:srgbClr val="002060"/>
                </a:solidFill>
                <a:latin typeface="標楷體" panose="03000509000000000000" pitchFamily="65" charset="-120"/>
                <a:ea typeface="標楷體" panose="03000509000000000000" pitchFamily="65" charset="-120"/>
              </a:rPr>
              <a:t>年</a:t>
            </a:r>
            <a:r>
              <a:rPr lang="en-US" altLang="zh-TW" sz="2200" dirty="0">
                <a:solidFill>
                  <a:srgbClr val="002060"/>
                </a:solidFill>
                <a:latin typeface="標楷體" panose="03000509000000000000" pitchFamily="65" charset="-120"/>
                <a:ea typeface="標楷體" panose="03000509000000000000" pitchFamily="65" charset="-120"/>
              </a:rPr>
              <a:t>12</a:t>
            </a:r>
            <a:r>
              <a:rPr lang="zh-TW" altLang="zh-TW" sz="2200" dirty="0">
                <a:solidFill>
                  <a:srgbClr val="002060"/>
                </a:solidFill>
                <a:latin typeface="標楷體" panose="03000509000000000000" pitchFamily="65" charset="-120"/>
                <a:ea typeface="標楷體" panose="03000509000000000000" pitchFamily="65" charset="-120"/>
              </a:rPr>
              <a:t>月在中國武漢省被發現，直至</a:t>
            </a:r>
            <a:r>
              <a:rPr lang="en-US" altLang="zh-TW" sz="2200" dirty="0">
                <a:solidFill>
                  <a:srgbClr val="002060"/>
                </a:solidFill>
                <a:latin typeface="標楷體" panose="03000509000000000000" pitchFamily="65" charset="-120"/>
                <a:ea typeface="標楷體" panose="03000509000000000000" pitchFamily="65" charset="-120"/>
              </a:rPr>
              <a:t>2020</a:t>
            </a:r>
            <a:r>
              <a:rPr lang="zh-TW" altLang="zh-TW" sz="2200" dirty="0">
                <a:solidFill>
                  <a:srgbClr val="002060"/>
                </a:solidFill>
                <a:latin typeface="標楷體" panose="03000509000000000000" pitchFamily="65" charset="-120"/>
                <a:ea typeface="標楷體" panose="03000509000000000000" pitchFamily="65" charset="-120"/>
              </a:rPr>
              <a:t>年底病毒蔓延及傳染的十分快速且疫情嚴重，短短幾個月就從中國開始擴散到亞州、歐洲、美洲到全世界各國，不但傳播的範圍廣大且確診的死亡率也極高。</a:t>
            </a:r>
          </a:p>
          <a:p>
            <a:pPr marL="457200" indent="-457200">
              <a:buFont typeface="+mj-ea"/>
              <a:buAutoNum type="ea1ChtPeriod"/>
            </a:pPr>
            <a:r>
              <a:rPr lang="zh-TW" altLang="zh-TW" sz="2200" b="1" dirty="0" smtClean="0">
                <a:solidFill>
                  <a:srgbClr val="7030A0"/>
                </a:solidFill>
                <a:latin typeface="+mn-ea"/>
                <a:ea typeface="+mn-ea"/>
              </a:rPr>
              <a:t>世界</a:t>
            </a:r>
            <a:r>
              <a:rPr lang="zh-TW" altLang="zh-TW" sz="2200" b="1" dirty="0">
                <a:solidFill>
                  <a:srgbClr val="7030A0"/>
                </a:solidFill>
                <a:latin typeface="+mn-ea"/>
                <a:ea typeface="+mn-ea"/>
              </a:rPr>
              <a:t>衛生組織（</a:t>
            </a:r>
            <a:r>
              <a:rPr lang="en-US" altLang="zh-TW" sz="2200" b="1" dirty="0">
                <a:solidFill>
                  <a:srgbClr val="7030A0"/>
                </a:solidFill>
                <a:latin typeface="+mn-ea"/>
                <a:ea typeface="+mn-ea"/>
              </a:rPr>
              <a:t>WHO</a:t>
            </a:r>
            <a:r>
              <a:rPr lang="zh-TW" altLang="zh-TW" sz="2200" b="1" dirty="0">
                <a:solidFill>
                  <a:srgbClr val="7030A0"/>
                </a:solidFill>
                <a:latin typeface="+mn-ea"/>
                <a:ea typeface="+mn-ea"/>
              </a:rPr>
              <a:t>）悍拒台灣入會，嚴重地侵犯台灣地區民眾之生命權、健康權與人性</a:t>
            </a:r>
            <a:r>
              <a:rPr lang="zh-TW" altLang="zh-TW" sz="2200" b="1" dirty="0" smtClean="0">
                <a:solidFill>
                  <a:srgbClr val="7030A0"/>
                </a:solidFill>
                <a:latin typeface="+mn-ea"/>
                <a:ea typeface="+mn-ea"/>
              </a:rPr>
              <a:t>尊嚴</a:t>
            </a:r>
            <a:r>
              <a:rPr lang="zh-TW" altLang="en-US"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dirty="0">
                <a:solidFill>
                  <a:srgbClr val="002060"/>
                </a:solidFill>
                <a:latin typeface="標楷體" panose="03000509000000000000" pitchFamily="65" charset="-120"/>
                <a:ea typeface="標楷體" panose="03000509000000000000" pitchFamily="65" charset="-120"/>
              </a:rPr>
              <a:t>我國在</a:t>
            </a:r>
            <a:r>
              <a:rPr lang="en-US" altLang="zh-TW" sz="2200" dirty="0">
                <a:solidFill>
                  <a:srgbClr val="002060"/>
                </a:solidFill>
                <a:latin typeface="標楷體" panose="03000509000000000000" pitchFamily="65" charset="-120"/>
                <a:ea typeface="標楷體" panose="03000509000000000000" pitchFamily="65" charset="-120"/>
              </a:rPr>
              <a:t>1971</a:t>
            </a:r>
            <a:r>
              <a:rPr lang="zh-TW" altLang="zh-TW" sz="2200" dirty="0">
                <a:solidFill>
                  <a:srgbClr val="002060"/>
                </a:solidFill>
                <a:latin typeface="標楷體" panose="03000509000000000000" pitchFamily="65" charset="-120"/>
                <a:ea typeface="標楷體" panose="03000509000000000000" pitchFamily="65" charset="-120"/>
              </a:rPr>
              <a:t>年</a:t>
            </a:r>
            <a:r>
              <a:rPr lang="en-US" altLang="zh-TW" sz="2200" dirty="0">
                <a:solidFill>
                  <a:srgbClr val="002060"/>
                </a:solidFill>
                <a:latin typeface="標楷體" panose="03000509000000000000" pitchFamily="65" charset="-120"/>
                <a:ea typeface="標楷體" panose="03000509000000000000" pitchFamily="65" charset="-120"/>
              </a:rPr>
              <a:t>5</a:t>
            </a:r>
            <a:r>
              <a:rPr lang="zh-TW" altLang="zh-TW" sz="2200" dirty="0">
                <a:solidFill>
                  <a:srgbClr val="002060"/>
                </a:solidFill>
                <a:latin typeface="標楷體" panose="03000509000000000000" pitchFamily="65" charset="-120"/>
                <a:ea typeface="標楷體" panose="03000509000000000000" pitchFamily="65" charset="-120"/>
              </a:rPr>
              <a:t>月最後一次以會員國的身分參加此會之後，同年聯合國大會因為受到政治與經濟壓迫，卻通過第</a:t>
            </a:r>
            <a:r>
              <a:rPr lang="en-US" altLang="zh-TW" sz="2200" dirty="0">
                <a:solidFill>
                  <a:srgbClr val="002060"/>
                </a:solidFill>
                <a:latin typeface="標楷體" panose="03000509000000000000" pitchFamily="65" charset="-120"/>
                <a:ea typeface="標楷體" panose="03000509000000000000" pitchFamily="65" charset="-120"/>
              </a:rPr>
              <a:t>2758</a:t>
            </a:r>
            <a:r>
              <a:rPr lang="zh-TW" altLang="zh-TW" sz="2200" dirty="0">
                <a:solidFill>
                  <a:srgbClr val="002060"/>
                </a:solidFill>
                <a:latin typeface="標楷體" panose="03000509000000000000" pitchFamily="65" charset="-120"/>
                <a:ea typeface="標楷體" panose="03000509000000000000" pitchFamily="65" charset="-120"/>
              </a:rPr>
              <a:t>號決議案</a:t>
            </a:r>
            <a:r>
              <a:rPr lang="zh-TW" altLang="zh-TW" sz="2200" dirty="0" smtClean="0">
                <a:solidFill>
                  <a:srgbClr val="002060"/>
                </a:solidFill>
                <a:latin typeface="標楷體" panose="03000509000000000000" pitchFamily="65" charset="-120"/>
                <a:ea typeface="標楷體" panose="03000509000000000000" pitchFamily="65" charset="-120"/>
              </a:rPr>
              <a:t>，自此</a:t>
            </a:r>
            <a:r>
              <a:rPr lang="zh-TW" altLang="zh-TW" sz="2200" dirty="0">
                <a:solidFill>
                  <a:srgbClr val="002060"/>
                </a:solidFill>
                <a:latin typeface="標楷體" panose="03000509000000000000" pitchFamily="65" charset="-120"/>
                <a:ea typeface="標楷體" panose="03000509000000000000" pitchFamily="65" charset="-120"/>
              </a:rPr>
              <a:t>我國退出</a:t>
            </a:r>
            <a:r>
              <a:rPr lang="zh-TW" altLang="zh-TW" sz="2200" dirty="0" smtClean="0">
                <a:solidFill>
                  <a:srgbClr val="002060"/>
                </a:solidFill>
                <a:latin typeface="標楷體" panose="03000509000000000000" pitchFamily="65" charset="-120"/>
                <a:ea typeface="標楷體" panose="03000509000000000000" pitchFamily="65" charset="-120"/>
              </a:rPr>
              <a:t>聯合國</a:t>
            </a:r>
            <a:r>
              <a:rPr lang="zh-TW" altLang="en-US" sz="2200" dirty="0" smtClean="0">
                <a:solidFill>
                  <a:srgbClr val="002060"/>
                </a:solidFill>
                <a:latin typeface="標楷體" panose="03000509000000000000" pitchFamily="65" charset="-120"/>
                <a:ea typeface="標楷體" panose="03000509000000000000" pitchFamily="65" charset="-120"/>
              </a:rPr>
              <a:t>。</a:t>
            </a:r>
            <a:endParaRPr lang="zh-TW" altLang="zh-TW" sz="2200" dirty="0">
              <a:solidFill>
                <a:srgbClr val="002060"/>
              </a:solidFill>
              <a:latin typeface="標楷體" panose="03000509000000000000" pitchFamily="65" charset="-120"/>
              <a:ea typeface="標楷體" panose="03000509000000000000" pitchFamily="65" charset="-120"/>
            </a:endParaRPr>
          </a:p>
          <a:p>
            <a:pPr marL="457200" indent="-457200">
              <a:buFont typeface="+mj-ea"/>
              <a:buAutoNum type="ea1ChtPeriod"/>
            </a:pPr>
            <a:r>
              <a:rPr lang="zh-TW" altLang="zh-TW" sz="2200" b="1" dirty="0" smtClean="0">
                <a:solidFill>
                  <a:srgbClr val="7030A0"/>
                </a:solidFill>
                <a:latin typeface="+mn-ea"/>
                <a:ea typeface="+mn-ea"/>
              </a:rPr>
              <a:t>部分</a:t>
            </a:r>
            <a:r>
              <a:rPr lang="zh-TW" altLang="zh-TW" sz="2200" b="1" dirty="0">
                <a:solidFill>
                  <a:srgbClr val="7030A0"/>
                </a:solidFill>
                <a:latin typeface="+mn-ea"/>
                <a:ea typeface="+mn-ea"/>
              </a:rPr>
              <a:t>國家醫療體系崩潰，</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確診者無法獲得妥善之醫療照護及緩和</a:t>
            </a:r>
            <a:r>
              <a:rPr lang="zh-TW" altLang="zh-TW" sz="2200" b="1" dirty="0" smtClean="0">
                <a:solidFill>
                  <a:srgbClr val="7030A0"/>
                </a:solidFill>
                <a:latin typeface="+mn-ea"/>
                <a:ea typeface="+mn-ea"/>
              </a:rPr>
              <a:t>治療</a:t>
            </a:r>
            <a:r>
              <a:rPr lang="zh-TW" altLang="en-US" sz="2200" b="1" dirty="0" smtClean="0">
                <a:solidFill>
                  <a:srgbClr val="7030A0"/>
                </a:solidFill>
                <a:latin typeface="+mn-ea"/>
                <a:ea typeface="+mn-ea"/>
              </a:rPr>
              <a:t>：</a:t>
            </a:r>
            <a:r>
              <a:rPr lang="zh-TW" altLang="zh-TW" sz="2200" dirty="0">
                <a:solidFill>
                  <a:srgbClr val="002060"/>
                </a:solidFill>
                <a:latin typeface="標楷體" panose="03000509000000000000" pitchFamily="65" charset="-120"/>
                <a:ea typeface="標楷體" panose="03000509000000000000" pitchFamily="65" charset="-120"/>
              </a:rPr>
              <a:t>許多特定的族群也未受到妥適的照顧，婦女，老年人，青少年，青年和兒童，殘疾人，土著居民，難民，移民和少數民族的社會經濟邊緣化程度最高，而這群弱勢者會在緊急情況下變得更加脆弱</a:t>
            </a:r>
            <a:r>
              <a:rPr lang="zh-TW" altLang="zh-TW" sz="2200" dirty="0" smtClean="0">
                <a:solidFill>
                  <a:srgbClr val="002060"/>
                </a:solidFill>
                <a:latin typeface="標楷體" panose="03000509000000000000" pitchFamily="65" charset="-120"/>
                <a:ea typeface="標楷體" panose="03000509000000000000" pitchFamily="65" charset="-120"/>
              </a:rPr>
              <a:t>，這</a:t>
            </a:r>
            <a:r>
              <a:rPr lang="zh-TW" altLang="zh-TW" sz="2200" dirty="0">
                <a:solidFill>
                  <a:srgbClr val="002060"/>
                </a:solidFill>
                <a:latin typeface="標楷體" panose="03000509000000000000" pitchFamily="65" charset="-120"/>
                <a:ea typeface="標楷體" panose="03000509000000000000" pitchFamily="65" charset="-120"/>
              </a:rPr>
              <a:t>也是造成醫療破口的</a:t>
            </a:r>
            <a:r>
              <a:rPr lang="zh-TW" altLang="zh-TW" sz="2200" dirty="0" smtClean="0">
                <a:solidFill>
                  <a:srgbClr val="002060"/>
                </a:solidFill>
                <a:latin typeface="標楷體" panose="03000509000000000000" pitchFamily="65" charset="-120"/>
                <a:ea typeface="標楷體" panose="03000509000000000000" pitchFamily="65" charset="-120"/>
              </a:rPr>
              <a:t>原因</a:t>
            </a:r>
            <a:r>
              <a:rPr lang="zh-TW" altLang="en-US" sz="2200" dirty="0" smtClean="0">
                <a:solidFill>
                  <a:srgbClr val="002060"/>
                </a:solidFill>
                <a:latin typeface="標楷體" panose="03000509000000000000" pitchFamily="65" charset="-120"/>
                <a:ea typeface="標楷體" panose="03000509000000000000" pitchFamily="65" charset="-120"/>
              </a:rPr>
              <a:t>。</a:t>
            </a:r>
            <a:endParaRPr lang="zh-TW" altLang="zh-TW" sz="22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01129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zh-TW" sz="3200" dirty="0"/>
              <a:t>伍、全球新型冠狀肺炎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-1</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3300" y="1340768"/>
            <a:ext cx="9113652" cy="5139869"/>
          </a:xfrm>
          <a:prstGeom prst="rect">
            <a:avLst/>
          </a:prstGeom>
          <a:noFill/>
        </p:spPr>
        <p:txBody>
          <a:bodyPr wrap="square" rtlCol="0">
            <a:spAutoFit/>
          </a:bodyPr>
          <a:lstStyle>
            <a:defPPr>
              <a:defRPr lang="en-US"/>
            </a:defPPr>
            <a:lvl1pPr>
              <a:defRPr sz="2000" b="1"/>
            </a:lvl1pPr>
          </a:lstStyle>
          <a:p>
            <a:r>
              <a:rPr lang="en-US" altLang="zh-TW" dirty="0"/>
              <a:t> </a:t>
            </a:r>
            <a:endParaRPr lang="zh-TW" altLang="zh-TW" dirty="0"/>
          </a:p>
          <a:p>
            <a:pPr marL="457200" indent="-457200">
              <a:buFont typeface="+mj-ea"/>
              <a:buAutoNum type="ea1ChtPeriod" startAt="4"/>
            </a:pPr>
            <a:r>
              <a:rPr lang="zh-TW" altLang="zh-TW" sz="2200" dirty="0" smtClean="0">
                <a:solidFill>
                  <a:srgbClr val="7030A0"/>
                </a:solidFill>
                <a:latin typeface="+mn-ea"/>
                <a:ea typeface="+mn-ea"/>
              </a:rPr>
              <a:t>部分</a:t>
            </a:r>
            <a:r>
              <a:rPr lang="zh-TW" altLang="zh-TW" sz="2200" dirty="0">
                <a:solidFill>
                  <a:srgbClr val="7030A0"/>
                </a:solidFill>
                <a:latin typeface="+mn-ea"/>
                <a:ea typeface="+mn-ea"/>
              </a:rPr>
              <a:t>國家口罩生產數額不足，或未鼓勵民眾配戴口罩，導致</a:t>
            </a:r>
            <a:r>
              <a:rPr lang="en-US" altLang="zh-TW" sz="2200" dirty="0">
                <a:solidFill>
                  <a:srgbClr val="7030A0"/>
                </a:solidFill>
                <a:latin typeface="+mn-ea"/>
                <a:ea typeface="+mn-ea"/>
              </a:rPr>
              <a:t>COVID-19</a:t>
            </a:r>
            <a:r>
              <a:rPr lang="zh-TW" altLang="zh-TW" sz="2200" dirty="0">
                <a:solidFill>
                  <a:srgbClr val="7030A0"/>
                </a:solidFill>
                <a:latin typeface="+mn-ea"/>
                <a:ea typeface="+mn-ea"/>
              </a:rPr>
              <a:t>疫情在其國內、國外四處</a:t>
            </a:r>
            <a:r>
              <a:rPr lang="zh-TW" altLang="zh-TW" sz="2200" dirty="0" smtClean="0">
                <a:solidFill>
                  <a:srgbClr val="7030A0"/>
                </a:solidFill>
                <a:latin typeface="+mn-ea"/>
                <a:ea typeface="+mn-ea"/>
              </a:rPr>
              <a:t>擴散</a:t>
            </a:r>
            <a:r>
              <a:rPr lang="zh-TW" altLang="en-US" sz="2200" dirty="0" smtClean="0">
                <a:solidFill>
                  <a:srgbClr val="7030A0"/>
                </a:solidFill>
                <a:latin typeface="+mn-ea"/>
                <a:ea typeface="+mn-ea"/>
              </a:rPr>
              <a:t>：</a:t>
            </a:r>
            <a:r>
              <a:rPr lang="zh-TW" altLang="zh-TW" sz="2200" b="0" dirty="0">
                <a:solidFill>
                  <a:srgbClr val="002060"/>
                </a:solidFill>
                <a:latin typeface="標楷體" panose="03000509000000000000" pitchFamily="65" charset="-120"/>
                <a:ea typeface="標楷體" panose="03000509000000000000" pitchFamily="65" charset="-120"/>
              </a:rPr>
              <a:t>在</a:t>
            </a:r>
            <a:r>
              <a:rPr lang="en-US" altLang="zh-TW" sz="2200" b="0" dirty="0">
                <a:solidFill>
                  <a:srgbClr val="002060"/>
                </a:solidFill>
                <a:latin typeface="標楷體" panose="03000509000000000000" pitchFamily="65" charset="-120"/>
                <a:ea typeface="標楷體" panose="03000509000000000000" pitchFamily="65" charset="-120"/>
              </a:rPr>
              <a:t>COVID-19</a:t>
            </a:r>
            <a:r>
              <a:rPr lang="zh-TW" altLang="zh-TW" sz="2200" b="0" dirty="0">
                <a:solidFill>
                  <a:srgbClr val="002060"/>
                </a:solidFill>
                <a:latin typeface="標楷體" panose="03000509000000000000" pitchFamily="65" charset="-120"/>
                <a:ea typeface="標楷體" panose="03000509000000000000" pitchFamily="65" charset="-120"/>
              </a:rPr>
              <a:t>尚未爆發之際，許多國家對於口罩的供給仍大於需求，口罩生產數額仍屬充足的。</a:t>
            </a:r>
          </a:p>
          <a:p>
            <a:pPr marL="457200" indent="-457200">
              <a:buFont typeface="+mj-ea"/>
              <a:buAutoNum type="ea1ChtPeriod" startAt="4"/>
            </a:pPr>
            <a:r>
              <a:rPr lang="en-US" altLang="zh-TW" sz="2200" dirty="0" smtClean="0">
                <a:solidFill>
                  <a:srgbClr val="7030A0"/>
                </a:solidFill>
                <a:latin typeface="+mn-ea"/>
                <a:ea typeface="+mn-ea"/>
              </a:rPr>
              <a:t>COVID-19</a:t>
            </a:r>
            <a:r>
              <a:rPr lang="zh-TW" altLang="zh-TW" sz="2200" dirty="0">
                <a:solidFill>
                  <a:srgbClr val="7030A0"/>
                </a:solidFill>
                <a:latin typeface="+mn-ea"/>
                <a:ea typeface="+mn-ea"/>
              </a:rPr>
              <a:t>疫苗之研發緩不濟急，過於</a:t>
            </a:r>
            <a:r>
              <a:rPr lang="zh-TW" altLang="zh-TW" sz="2200" dirty="0" smtClean="0">
                <a:solidFill>
                  <a:srgbClr val="7030A0"/>
                </a:solidFill>
                <a:latin typeface="+mn-ea"/>
                <a:ea typeface="+mn-ea"/>
              </a:rPr>
              <a:t>緩慢</a:t>
            </a:r>
            <a:r>
              <a:rPr lang="en-US" altLang="zh-TW" sz="2200" dirty="0" smtClean="0">
                <a:solidFill>
                  <a:srgbClr val="7030A0"/>
                </a:solidFill>
                <a:latin typeface="+mn-ea"/>
                <a:ea typeface="+mn-ea"/>
              </a:rPr>
              <a:t>:</a:t>
            </a:r>
            <a:r>
              <a:rPr lang="zh-TW" altLang="zh-TW" sz="2200" b="0" dirty="0">
                <a:solidFill>
                  <a:srgbClr val="002060"/>
                </a:solidFill>
                <a:latin typeface="標楷體" panose="03000509000000000000" pitchFamily="65" charset="-120"/>
                <a:ea typeface="標楷體" panose="03000509000000000000" pitchFamily="65" charset="-120"/>
              </a:rPr>
              <a:t>新型冠狀病毒自從</a:t>
            </a:r>
            <a:r>
              <a:rPr lang="en-US" altLang="zh-TW" sz="2200" b="0" dirty="0">
                <a:solidFill>
                  <a:srgbClr val="002060"/>
                </a:solidFill>
                <a:latin typeface="標楷體" panose="03000509000000000000" pitchFamily="65" charset="-120"/>
                <a:ea typeface="標楷體" panose="03000509000000000000" pitchFamily="65" charset="-120"/>
              </a:rPr>
              <a:t>2019</a:t>
            </a:r>
            <a:r>
              <a:rPr lang="zh-TW" altLang="zh-TW" sz="2200" b="0" dirty="0">
                <a:solidFill>
                  <a:srgbClr val="002060"/>
                </a:solidFill>
                <a:latin typeface="標楷體" panose="03000509000000000000" pitchFamily="65" charset="-120"/>
                <a:ea typeface="標楷體" panose="03000509000000000000" pitchFamily="65" charset="-120"/>
              </a:rPr>
              <a:t>年底傳播至今，各國面臨這場人類史上的大浩劫，除了進行基本的隔離、檢疫之公共衛生的預防教育之外，全世界各國也開始著手疫苗的研發，希望能盡速研發出拯救全人類的一劑強心針，然而疫苗的研發卻是緩不濟急，對於疫情的控制尚未能出現有效的助益。</a:t>
            </a:r>
          </a:p>
          <a:p>
            <a:pPr marL="457200" indent="-457200">
              <a:buFont typeface="+mj-ea"/>
              <a:buAutoNum type="ea1ChtPeriod" startAt="4"/>
            </a:pPr>
            <a:r>
              <a:rPr lang="zh-TW" altLang="zh-TW" sz="2200" dirty="0" smtClean="0">
                <a:solidFill>
                  <a:srgbClr val="7030A0"/>
                </a:solidFill>
                <a:latin typeface="+mn-ea"/>
                <a:ea typeface="+mn-ea"/>
              </a:rPr>
              <a:t>部分</a:t>
            </a:r>
            <a:r>
              <a:rPr lang="zh-TW" altLang="zh-TW" sz="2200" dirty="0">
                <a:solidFill>
                  <a:srgbClr val="7030A0"/>
                </a:solidFill>
                <a:latin typeface="+mn-ea"/>
                <a:ea typeface="+mn-ea"/>
              </a:rPr>
              <a:t>國家醫療體系尚未到位，誤診為</a:t>
            </a:r>
            <a:r>
              <a:rPr lang="en-US" altLang="zh-TW" sz="2200" dirty="0">
                <a:solidFill>
                  <a:srgbClr val="7030A0"/>
                </a:solidFill>
                <a:latin typeface="+mn-ea"/>
                <a:ea typeface="+mn-ea"/>
              </a:rPr>
              <a:t>COVID-19</a:t>
            </a:r>
            <a:r>
              <a:rPr lang="zh-TW" altLang="zh-TW" sz="2200" dirty="0">
                <a:solidFill>
                  <a:srgbClr val="7030A0"/>
                </a:solidFill>
                <a:latin typeface="+mn-ea"/>
                <a:ea typeface="+mn-ea"/>
              </a:rPr>
              <a:t>或非</a:t>
            </a:r>
            <a:r>
              <a:rPr lang="en-US" altLang="zh-TW" sz="2200" dirty="0">
                <a:solidFill>
                  <a:srgbClr val="7030A0"/>
                </a:solidFill>
                <a:latin typeface="+mn-ea"/>
                <a:ea typeface="+mn-ea"/>
              </a:rPr>
              <a:t>COVID-19</a:t>
            </a:r>
            <a:r>
              <a:rPr lang="zh-TW" altLang="zh-TW" sz="2200" dirty="0">
                <a:solidFill>
                  <a:srgbClr val="7030A0"/>
                </a:solidFill>
                <a:latin typeface="+mn-ea"/>
                <a:ea typeface="+mn-ea"/>
              </a:rPr>
              <a:t>之案例，層出不窮，嚴重地侵犯民眾之生命權、健康</a:t>
            </a:r>
            <a:r>
              <a:rPr lang="zh-TW" altLang="zh-TW" sz="2200" dirty="0" smtClean="0">
                <a:solidFill>
                  <a:srgbClr val="7030A0"/>
                </a:solidFill>
                <a:latin typeface="+mn-ea"/>
                <a:ea typeface="+mn-ea"/>
              </a:rPr>
              <a:t>權</a:t>
            </a:r>
            <a:r>
              <a:rPr lang="en-US" altLang="zh-TW" sz="2200" dirty="0" smtClean="0">
                <a:solidFill>
                  <a:srgbClr val="7030A0"/>
                </a:solidFill>
                <a:latin typeface="+mn-ea"/>
                <a:ea typeface="+mn-ea"/>
              </a:rPr>
              <a:t>:</a:t>
            </a:r>
            <a:r>
              <a:rPr lang="zh-TW" altLang="zh-TW" sz="2200" b="0" dirty="0">
                <a:solidFill>
                  <a:srgbClr val="002060"/>
                </a:solidFill>
                <a:latin typeface="標楷體" panose="03000509000000000000" pitchFamily="65" charset="-120"/>
                <a:ea typeface="標楷體" panose="03000509000000000000" pitchFamily="65" charset="-120"/>
              </a:rPr>
              <a:t>在</a:t>
            </a:r>
            <a:r>
              <a:rPr lang="en-US" altLang="zh-TW" sz="2200" b="0" dirty="0">
                <a:solidFill>
                  <a:srgbClr val="002060"/>
                </a:solidFill>
                <a:latin typeface="標楷體" panose="03000509000000000000" pitchFamily="65" charset="-120"/>
                <a:ea typeface="標楷體" panose="03000509000000000000" pitchFamily="65" charset="-120"/>
              </a:rPr>
              <a:t>COVID-19</a:t>
            </a:r>
            <a:r>
              <a:rPr lang="zh-TW" altLang="zh-TW" sz="2200" b="0" dirty="0">
                <a:solidFill>
                  <a:srgbClr val="002060"/>
                </a:solidFill>
                <a:latin typeface="標楷體" panose="03000509000000000000" pitchFamily="65" charset="-120"/>
                <a:ea typeface="標楷體" panose="03000509000000000000" pitchFamily="65" charset="-120"/>
              </a:rPr>
              <a:t>開始傳播之際，許多國家對於新型冠狀病毒的傳染原因、途徑及傳染源等都不甚了解，因此許多國家在黃金醫療救護的時間出現誤診、或是篩檢不確實造成錯誤判斷，醫療體系尚未到位也侵犯了民眾的生命權及健康</a:t>
            </a:r>
            <a:r>
              <a:rPr lang="zh-TW" altLang="zh-TW" sz="2200" b="0" dirty="0" smtClean="0">
                <a:solidFill>
                  <a:srgbClr val="002060"/>
                </a:solidFill>
                <a:latin typeface="標楷體" panose="03000509000000000000" pitchFamily="65" charset="-120"/>
                <a:ea typeface="標楷體" panose="03000509000000000000" pitchFamily="65" charset="-120"/>
              </a:rPr>
              <a:t>權</a:t>
            </a:r>
            <a:r>
              <a:rPr lang="zh-TW" altLang="en-US" sz="2200" b="0" dirty="0" smtClean="0">
                <a:solidFill>
                  <a:srgbClr val="002060"/>
                </a:solidFill>
                <a:latin typeface="標楷體" panose="03000509000000000000" pitchFamily="65" charset="-120"/>
                <a:ea typeface="標楷體" panose="03000509000000000000" pitchFamily="65" charset="-120"/>
              </a:rPr>
              <a:t>。</a:t>
            </a:r>
            <a:endParaRPr lang="zh-TW" altLang="zh-TW" sz="2200" b="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454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zh-TW" sz="3200" dirty="0"/>
              <a:t>伍、全球新型冠狀肺炎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-2</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850" y="1700808"/>
            <a:ext cx="9001000" cy="5539978"/>
          </a:xfrm>
          <a:prstGeom prst="rect">
            <a:avLst/>
          </a:prstGeom>
          <a:noFill/>
        </p:spPr>
        <p:txBody>
          <a:bodyPr wrap="square" rtlCol="0">
            <a:spAutoFit/>
          </a:bodyPr>
          <a:lstStyle/>
          <a:p>
            <a:pPr marL="457200" indent="-457200">
              <a:buFont typeface="+mj-ea"/>
              <a:buAutoNum type="ea1ChtPeriod" startAt="7"/>
            </a:pPr>
            <a:r>
              <a:rPr lang="zh-TW" altLang="zh-TW" sz="2200" b="1" dirty="0" smtClean="0">
                <a:solidFill>
                  <a:srgbClr val="7030A0"/>
                </a:solidFill>
                <a:effectLst>
                  <a:outerShdw blurRad="38100" dist="38100" dir="2700000" algn="tl">
                    <a:srgbClr val="000000">
                      <a:alpha val="43137"/>
                    </a:srgbClr>
                  </a:outerShdw>
                </a:effectLst>
                <a:latin typeface="+mn-ea"/>
                <a:ea typeface="+mn-ea"/>
              </a:rPr>
              <a:t>部分</a:t>
            </a:r>
            <a:r>
              <a:rPr lang="zh-TW" altLang="zh-TW" sz="2200" b="1" dirty="0">
                <a:solidFill>
                  <a:srgbClr val="7030A0"/>
                </a:solidFill>
                <a:effectLst>
                  <a:outerShdw blurRad="38100" dist="38100" dir="2700000" algn="tl">
                    <a:srgbClr val="000000">
                      <a:alpha val="43137"/>
                    </a:srgbClr>
                  </a:outerShdw>
                </a:effectLst>
                <a:latin typeface="+mn-ea"/>
                <a:ea typeface="+mn-ea"/>
              </a:rPr>
              <a:t>國家將尚未真正死亡之</a:t>
            </a:r>
            <a:r>
              <a:rPr lang="en-US" altLang="zh-TW" sz="2200" b="1" dirty="0">
                <a:solidFill>
                  <a:srgbClr val="7030A0"/>
                </a:solidFill>
                <a:effectLst>
                  <a:outerShdw blurRad="38100" dist="38100" dir="2700000" algn="tl">
                    <a:srgbClr val="000000">
                      <a:alpha val="43137"/>
                    </a:srgbClr>
                  </a:outerShdw>
                </a:effectLst>
                <a:latin typeface="+mn-ea"/>
                <a:ea typeface="+mn-ea"/>
              </a:rPr>
              <a:t>COVID-19</a:t>
            </a:r>
            <a:r>
              <a:rPr lang="zh-TW" altLang="zh-TW" sz="2200" b="1" dirty="0">
                <a:solidFill>
                  <a:srgbClr val="7030A0"/>
                </a:solidFill>
                <a:effectLst>
                  <a:outerShdw blurRad="38100" dist="38100" dir="2700000" algn="tl">
                    <a:srgbClr val="000000">
                      <a:alpha val="43137"/>
                    </a:srgbClr>
                  </a:outerShdw>
                </a:effectLst>
                <a:latin typeface="+mn-ea"/>
                <a:ea typeface="+mn-ea"/>
              </a:rPr>
              <a:t>確診者立即火化，涉及故意殺人罪嫌，且澈底衝擊醫護倫理、人類深層之良知、</a:t>
            </a:r>
            <a:r>
              <a:rPr lang="zh-TW" altLang="zh-TW" sz="2200" b="1" dirty="0" smtClean="0">
                <a:solidFill>
                  <a:srgbClr val="7030A0"/>
                </a:solidFill>
                <a:effectLst>
                  <a:outerShdw blurRad="38100" dist="38100" dir="2700000" algn="tl">
                    <a:srgbClr val="000000">
                      <a:alpha val="43137"/>
                    </a:srgbClr>
                  </a:outerShdw>
                </a:effectLst>
                <a:latin typeface="+mn-ea"/>
                <a:ea typeface="+mn-ea"/>
              </a:rPr>
              <a:t>正義</a:t>
            </a:r>
            <a:r>
              <a:rPr lang="zh-TW" altLang="en-US"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dirty="0">
                <a:solidFill>
                  <a:srgbClr val="002060"/>
                </a:solidFill>
                <a:latin typeface="標楷體" panose="03000509000000000000" pitchFamily="65" charset="-120"/>
                <a:ea typeface="標楷體" panose="03000509000000000000" pitchFamily="65" charset="-120"/>
              </a:rPr>
              <a:t>中國大陸對於疫情實際的確診人數及死亡人數都與官方公布的數據，令人質疑落差太大，中國官方一開始隱匿疫情的消息</a:t>
            </a:r>
            <a:r>
              <a:rPr lang="zh-TW" altLang="en-US" sz="2200" dirty="0">
                <a:solidFill>
                  <a:srgbClr val="002060"/>
                </a:solidFill>
                <a:latin typeface="標楷體" panose="03000509000000000000" pitchFamily="65" charset="-120"/>
                <a:ea typeface="標楷體" panose="03000509000000000000" pitchFamily="65" charset="-120"/>
              </a:rPr>
              <a:t>，</a:t>
            </a:r>
            <a:r>
              <a:rPr lang="zh-TW" altLang="zh-TW" sz="2200" dirty="0">
                <a:solidFill>
                  <a:srgbClr val="002060"/>
                </a:solidFill>
                <a:latin typeface="標楷體" panose="03000509000000000000" pitchFamily="65" charset="-120"/>
                <a:ea typeface="標楷體" panose="03000509000000000000" pitchFamily="65" charset="-120"/>
              </a:rPr>
              <a:t>甚至有武漢民眾提到醫院草菅人命的行為，除了遺體快速火化外，尚未死亡的老人還沒離世就裝進屍袋急著推出去火化</a:t>
            </a:r>
            <a:r>
              <a:rPr lang="zh-TW" altLang="en-US" sz="2200" dirty="0" smtClean="0">
                <a:solidFill>
                  <a:srgbClr val="002060"/>
                </a:solidFill>
                <a:latin typeface="標楷體" panose="03000509000000000000" pitchFamily="65" charset="-120"/>
                <a:ea typeface="標楷體" panose="03000509000000000000" pitchFamily="65" charset="-120"/>
              </a:rPr>
              <a:t>。</a:t>
            </a:r>
            <a:r>
              <a:rPr lang="zh-TW" altLang="zh-TW" sz="2200" dirty="0">
                <a:solidFill>
                  <a:srgbClr val="002060"/>
                </a:solidFill>
                <a:latin typeface="標楷體" panose="03000509000000000000" pitchFamily="65" charset="-120"/>
                <a:ea typeface="標楷體" panose="03000509000000000000" pitchFamily="65" charset="-120"/>
              </a:rPr>
              <a:t>筆者認為各國不能以醫療能量不足為一把利刀，透過疫情下的掩護而任意決定人命的任意消失與死亡</a:t>
            </a:r>
            <a:r>
              <a:rPr lang="zh-TW" altLang="zh-TW" sz="2200" dirty="0" smtClean="0">
                <a:solidFill>
                  <a:srgbClr val="002060"/>
                </a:solidFill>
                <a:latin typeface="標楷體" panose="03000509000000000000" pitchFamily="65" charset="-120"/>
                <a:ea typeface="標楷體" panose="03000509000000000000" pitchFamily="65" charset="-120"/>
              </a:rPr>
              <a:t>。</a:t>
            </a:r>
            <a:endParaRPr lang="zh-TW" altLang="zh-TW" sz="2200" dirty="0">
              <a:solidFill>
                <a:srgbClr val="002060"/>
              </a:solidFill>
              <a:latin typeface="標楷體" panose="03000509000000000000" pitchFamily="65" charset="-120"/>
              <a:ea typeface="標楷體" panose="03000509000000000000" pitchFamily="65" charset="-120"/>
            </a:endParaRPr>
          </a:p>
          <a:p>
            <a:pPr marL="457200" indent="-457200">
              <a:buFont typeface="+mj-ea"/>
              <a:buAutoNum type="ea1ChtPeriod" startAt="7"/>
            </a:pPr>
            <a:r>
              <a:rPr lang="zh-TW" altLang="zh-TW"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b="1" dirty="0">
                <a:solidFill>
                  <a:srgbClr val="7030A0"/>
                </a:solidFill>
                <a:effectLst>
                  <a:outerShdw blurRad="38100" dist="38100" dir="2700000" algn="tl">
                    <a:srgbClr val="000000">
                      <a:alpha val="43137"/>
                    </a:srgbClr>
                  </a:outerShdw>
                </a:effectLst>
                <a:latin typeface="+mn-ea"/>
                <a:ea typeface="+mn-ea"/>
              </a:rPr>
              <a:t>老人放棄論」不斷地被提出，已違反相關國際法（聯合國老人綱領）之</a:t>
            </a:r>
            <a:r>
              <a:rPr lang="zh-TW" altLang="zh-TW" sz="2200" b="1" dirty="0" smtClean="0">
                <a:solidFill>
                  <a:srgbClr val="7030A0"/>
                </a:solidFill>
                <a:effectLst>
                  <a:outerShdw blurRad="38100" dist="38100" dir="2700000" algn="tl">
                    <a:srgbClr val="000000">
                      <a:alpha val="43137"/>
                    </a:srgbClr>
                  </a:outerShdw>
                </a:effectLst>
                <a:latin typeface="+mn-ea"/>
                <a:ea typeface="+mn-ea"/>
              </a:rPr>
              <a:t>規定</a:t>
            </a:r>
            <a:r>
              <a:rPr lang="zh-TW" altLang="en-US" sz="2200" b="1" dirty="0" smtClean="0">
                <a:solidFill>
                  <a:srgbClr val="7030A0"/>
                </a:solidFill>
                <a:effectLst>
                  <a:outerShdw blurRad="38100" dist="38100" dir="2700000" algn="tl">
                    <a:srgbClr val="000000">
                      <a:alpha val="43137"/>
                    </a:srgbClr>
                  </a:outerShdw>
                </a:effectLst>
                <a:latin typeface="+mn-ea"/>
                <a:ea typeface="+mn-ea"/>
              </a:rPr>
              <a:t>：</a:t>
            </a:r>
            <a:r>
              <a:rPr lang="zh-TW" altLang="zh-TW" sz="2200" dirty="0">
                <a:solidFill>
                  <a:srgbClr val="002060"/>
                </a:solidFill>
                <a:latin typeface="標楷體" panose="03000509000000000000" pitchFamily="65" charset="-120"/>
                <a:ea typeface="標楷體" panose="03000509000000000000" pitchFamily="65" charset="-120"/>
              </a:rPr>
              <a:t>面對新型冠狀病毒嚴峻擴散之際，許多國家的醫療體系不完善，在大規模的確診病患中，許多歐洲國家如義大利等提出「老人放棄論」</a:t>
            </a:r>
            <a:r>
              <a:rPr lang="zh-TW" altLang="en-US" sz="2200" dirty="0">
                <a:solidFill>
                  <a:srgbClr val="002060"/>
                </a:solidFill>
                <a:latin typeface="標楷體" panose="03000509000000000000" pitchFamily="65" charset="-120"/>
                <a:ea typeface="標楷體" panose="03000509000000000000" pitchFamily="65" charset="-120"/>
              </a:rPr>
              <a:t>；然而</a:t>
            </a:r>
            <a:r>
              <a:rPr lang="zh-TW" altLang="zh-TW" sz="2200" dirty="0">
                <a:solidFill>
                  <a:srgbClr val="002060"/>
                </a:solidFill>
                <a:latin typeface="標楷體" panose="03000509000000000000" pitchFamily="65" charset="-120"/>
                <a:ea typeface="標楷體" panose="03000509000000000000" pitchFamily="65" charset="-120"/>
              </a:rPr>
              <a:t>依據聯合國</a:t>
            </a:r>
            <a:r>
              <a:rPr lang="en-US" altLang="zh-TW" sz="2200" dirty="0">
                <a:solidFill>
                  <a:srgbClr val="002060"/>
                </a:solidFill>
                <a:latin typeface="標楷體" panose="03000509000000000000" pitchFamily="65" charset="-120"/>
                <a:ea typeface="標楷體" panose="03000509000000000000" pitchFamily="65" charset="-120"/>
              </a:rPr>
              <a:t>1991</a:t>
            </a:r>
            <a:r>
              <a:rPr lang="zh-TW" altLang="zh-TW" sz="2200" dirty="0">
                <a:solidFill>
                  <a:srgbClr val="002060"/>
                </a:solidFill>
                <a:latin typeface="標楷體" panose="03000509000000000000" pitchFamily="65" charset="-120"/>
                <a:ea typeface="標楷體" panose="03000509000000000000" pitchFamily="65" charset="-120"/>
              </a:rPr>
              <a:t>年通過的「聯合國老人綱領」</a:t>
            </a:r>
            <a:r>
              <a:rPr lang="en-US" altLang="zh-TW" sz="2200" dirty="0">
                <a:solidFill>
                  <a:srgbClr val="002060"/>
                </a:solidFill>
                <a:latin typeface="標楷體" panose="03000509000000000000" pitchFamily="65" charset="-120"/>
                <a:ea typeface="標楷體" panose="03000509000000000000" pitchFamily="65" charset="-120"/>
              </a:rPr>
              <a:t>(United Nations Principles for Older Persons</a:t>
            </a:r>
            <a:r>
              <a:rPr lang="en-US" altLang="zh-TW" sz="2200" dirty="0" smtClean="0">
                <a:solidFill>
                  <a:srgbClr val="002060"/>
                </a:solidFill>
                <a:latin typeface="標楷體" panose="03000509000000000000" pitchFamily="65" charset="-120"/>
                <a:ea typeface="標楷體" panose="03000509000000000000" pitchFamily="65" charset="-120"/>
              </a:rPr>
              <a:t>)</a:t>
            </a:r>
            <a:r>
              <a:rPr lang="zh-TW" altLang="en-US" sz="2200" dirty="0" smtClean="0">
                <a:solidFill>
                  <a:srgbClr val="002060"/>
                </a:solidFill>
                <a:latin typeface="標楷體" panose="03000509000000000000" pitchFamily="65" charset="-120"/>
                <a:ea typeface="標楷體" panose="03000509000000000000" pitchFamily="65" charset="-120"/>
              </a:rPr>
              <a:t>，可能有許多國家卻</a:t>
            </a:r>
            <a:r>
              <a:rPr lang="zh-TW" altLang="zh-TW" sz="2200" dirty="0" smtClean="0">
                <a:solidFill>
                  <a:srgbClr val="002060"/>
                </a:solidFill>
                <a:latin typeface="標楷體" panose="03000509000000000000" pitchFamily="65" charset="-120"/>
                <a:ea typeface="標楷體" panose="03000509000000000000" pitchFamily="65" charset="-120"/>
              </a:rPr>
              <a:t>因</a:t>
            </a:r>
            <a:r>
              <a:rPr lang="zh-TW" altLang="zh-TW" sz="2200" dirty="0">
                <a:solidFill>
                  <a:srgbClr val="002060"/>
                </a:solidFill>
                <a:latin typeface="標楷體" panose="03000509000000000000" pitchFamily="65" charset="-120"/>
                <a:ea typeface="標楷體" panose="03000509000000000000" pitchFamily="65" charset="-120"/>
              </a:rPr>
              <a:t>新型冠狀病毒的肆虐</a:t>
            </a:r>
            <a:r>
              <a:rPr lang="zh-TW" altLang="zh-TW" sz="2200" dirty="0" smtClean="0">
                <a:solidFill>
                  <a:srgbClr val="002060"/>
                </a:solidFill>
                <a:latin typeface="標楷體" panose="03000509000000000000" pitchFamily="65" charset="-120"/>
                <a:ea typeface="標楷體" panose="03000509000000000000" pitchFamily="65" charset="-120"/>
              </a:rPr>
              <a:t>，罔</a:t>
            </a:r>
            <a:r>
              <a:rPr lang="zh-TW" altLang="zh-TW" sz="2200" dirty="0">
                <a:solidFill>
                  <a:srgbClr val="002060"/>
                </a:solidFill>
                <a:latin typeface="標楷體" panose="03000509000000000000" pitchFamily="65" charset="-120"/>
                <a:ea typeface="標楷體" panose="03000509000000000000" pitchFamily="65" charset="-120"/>
              </a:rPr>
              <a:t>顧生命違反這項老人的基本人權。</a:t>
            </a:r>
          </a:p>
          <a:p>
            <a:pPr marL="457200" indent="-457200">
              <a:buFont typeface="+mj-ea"/>
              <a:buAutoNum type="ea1ChtPeriod" startAt="7"/>
            </a:pPr>
            <a:endParaRPr lang="zh-TW" altLang="zh-TW" b="1" dirty="0">
              <a:solidFill>
                <a:srgbClr val="7030A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407379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zh-TW" sz="3200" dirty="0"/>
              <a:t>伍、全球新型冠狀肺炎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a:t>
            </a:r>
            <a:r>
              <a:rPr lang="zh-TW" altLang="zh-TW" sz="3200" dirty="0" smtClean="0"/>
              <a:t>困境</a:t>
            </a:r>
            <a:r>
              <a:rPr lang="en-US" altLang="zh-TW" sz="3200" dirty="0" smtClean="0"/>
              <a:t>-3</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148771" y="1628800"/>
            <a:ext cx="8712968" cy="4832092"/>
          </a:xfrm>
          <a:prstGeom prst="rect">
            <a:avLst/>
          </a:prstGeom>
          <a:noFill/>
        </p:spPr>
        <p:txBody>
          <a:bodyPr wrap="square" rtlCol="0">
            <a:spAutoFit/>
          </a:bodyPr>
          <a:lstStyle/>
          <a:p>
            <a:pPr marL="457200" indent="-457200">
              <a:buFont typeface="+mj-ea"/>
              <a:buAutoNum type="ea1ChtPeriod" startAt="9"/>
            </a:pPr>
            <a:r>
              <a:rPr lang="en-US" altLang="zh-TW" sz="2200" b="1" dirty="0" smtClean="0">
                <a:solidFill>
                  <a:srgbClr val="7030A0"/>
                </a:solidFill>
                <a:latin typeface="+mn-ea"/>
                <a:ea typeface="+mn-ea"/>
              </a:rPr>
              <a:t>COVID-19</a:t>
            </a:r>
            <a:r>
              <a:rPr lang="zh-TW" altLang="zh-TW" sz="2200" b="1" dirty="0">
                <a:solidFill>
                  <a:srgbClr val="7030A0"/>
                </a:solidFill>
                <a:latin typeface="+mn-ea"/>
                <a:ea typeface="+mn-ea"/>
              </a:rPr>
              <a:t>確診者火化後，無法舉辦適切之喪禮，亡者靈魂、家屬情感未獲得足量之撫慰、悲傷</a:t>
            </a:r>
            <a:r>
              <a:rPr lang="zh-TW" altLang="zh-TW" sz="2200" b="1" dirty="0" smtClean="0">
                <a:solidFill>
                  <a:srgbClr val="7030A0"/>
                </a:solidFill>
                <a:latin typeface="+mn-ea"/>
                <a:ea typeface="+mn-ea"/>
              </a:rPr>
              <a:t>輔導</a:t>
            </a:r>
            <a:r>
              <a:rPr lang="zh-TW" altLang="en-US" sz="2200" b="1" dirty="0" smtClean="0">
                <a:solidFill>
                  <a:srgbClr val="7030A0"/>
                </a:solidFill>
                <a:latin typeface="+mn-ea"/>
                <a:ea typeface="+mn-ea"/>
              </a:rPr>
              <a:t>：</a:t>
            </a:r>
            <a:r>
              <a:rPr lang="zh-TW" altLang="zh-TW" sz="2200" b="1" dirty="0">
                <a:solidFill>
                  <a:srgbClr val="002060"/>
                </a:solidFill>
                <a:latin typeface="+mn-ea"/>
                <a:ea typeface="+mn-ea"/>
              </a:rPr>
              <a:t>對於中國人及華人世界來說喪禮是一個很重要的緬懷儀式</a:t>
            </a:r>
            <a:r>
              <a:rPr lang="zh-TW" altLang="zh-TW" sz="2200" b="1" dirty="0" smtClean="0">
                <a:solidFill>
                  <a:srgbClr val="002060"/>
                </a:solidFill>
                <a:latin typeface="+mn-ea"/>
                <a:ea typeface="+mn-ea"/>
              </a:rPr>
              <a:t>，讓</a:t>
            </a:r>
            <a:r>
              <a:rPr lang="zh-TW" altLang="zh-TW" sz="2200" b="1" dirty="0">
                <a:solidFill>
                  <a:srgbClr val="002060"/>
                </a:solidFill>
                <a:latin typeface="+mn-ea"/>
                <a:ea typeface="+mn-ea"/>
              </a:rPr>
              <a:t>心理得到一種撫慰、救</a:t>
            </a:r>
            <a:r>
              <a:rPr lang="zh-TW" altLang="zh-TW" sz="2200" b="1" dirty="0" smtClean="0">
                <a:solidFill>
                  <a:srgbClr val="002060"/>
                </a:solidFill>
                <a:latin typeface="+mn-ea"/>
                <a:ea typeface="+mn-ea"/>
              </a:rPr>
              <a:t>贖</a:t>
            </a:r>
            <a:r>
              <a:rPr lang="zh-TW" altLang="en-US" sz="2200" b="1" dirty="0" smtClean="0">
                <a:solidFill>
                  <a:srgbClr val="002060"/>
                </a:solidFill>
                <a:latin typeface="+mn-ea"/>
                <a:ea typeface="+mn-ea"/>
              </a:rPr>
              <a:t>；</a:t>
            </a:r>
            <a:r>
              <a:rPr lang="zh-TW" altLang="zh-TW" sz="2200" b="1" dirty="0" smtClean="0">
                <a:solidFill>
                  <a:srgbClr val="002060"/>
                </a:solidFill>
                <a:latin typeface="+mn-ea"/>
                <a:ea typeface="+mn-ea"/>
              </a:rPr>
              <a:t>除了</a:t>
            </a:r>
            <a:r>
              <a:rPr lang="zh-TW" altLang="zh-TW" sz="2200" b="1" dirty="0">
                <a:solidFill>
                  <a:srgbClr val="002060"/>
                </a:solidFill>
                <a:latin typeface="+mn-ea"/>
                <a:ea typeface="+mn-ea"/>
              </a:rPr>
              <a:t>華人地區以外，歐洲疫情最為嚴重的國家為義大利，該國死亡</a:t>
            </a:r>
            <a:r>
              <a:rPr lang="zh-TW" altLang="zh-TW" sz="2200" b="1" dirty="0" smtClean="0">
                <a:solidFill>
                  <a:srgbClr val="002060"/>
                </a:solidFill>
                <a:latin typeface="+mn-ea"/>
                <a:ea typeface="+mn-ea"/>
              </a:rPr>
              <a:t>人數</a:t>
            </a:r>
            <a:r>
              <a:rPr lang="zh-TW" altLang="en-US" sz="2200" b="1" dirty="0" smtClean="0">
                <a:solidFill>
                  <a:srgbClr val="002060"/>
                </a:solidFill>
                <a:latin typeface="+mn-ea"/>
                <a:ea typeface="+mn-ea"/>
              </a:rPr>
              <a:t>很多，</a:t>
            </a:r>
            <a:r>
              <a:rPr lang="zh-TW" altLang="zh-TW" sz="2200" b="1" dirty="0" smtClean="0">
                <a:solidFill>
                  <a:srgbClr val="002060"/>
                </a:solidFill>
                <a:latin typeface="+mn-ea"/>
                <a:ea typeface="+mn-ea"/>
              </a:rPr>
              <a:t>在</a:t>
            </a:r>
            <a:r>
              <a:rPr lang="zh-TW" altLang="zh-TW" sz="2200" b="1" dirty="0">
                <a:solidFill>
                  <a:srgbClr val="002060"/>
                </a:solidFill>
                <a:latin typeface="+mn-ea"/>
                <a:ea typeface="+mn-ea"/>
              </a:rPr>
              <a:t>重災區許多</a:t>
            </a:r>
            <a:r>
              <a:rPr lang="zh-TW" altLang="zh-TW" sz="2200" b="1" dirty="0" smtClean="0">
                <a:solidFill>
                  <a:srgbClr val="002060"/>
                </a:solidFill>
                <a:latin typeface="+mn-ea"/>
                <a:ea typeface="+mn-ea"/>
              </a:rPr>
              <a:t>屍體等</a:t>
            </a:r>
            <a:r>
              <a:rPr lang="zh-TW" altLang="zh-TW" sz="2200" b="1" dirty="0">
                <a:solidFill>
                  <a:srgbClr val="002060"/>
                </a:solidFill>
                <a:latin typeface="+mn-ea"/>
                <a:ea typeface="+mn-ea"/>
              </a:rPr>
              <a:t>著被焚化，更遑論舉行</a:t>
            </a:r>
            <a:r>
              <a:rPr lang="zh-TW" altLang="zh-TW" sz="2200" b="1" dirty="0" smtClean="0">
                <a:solidFill>
                  <a:srgbClr val="002060"/>
                </a:solidFill>
                <a:latin typeface="+mn-ea"/>
                <a:ea typeface="+mn-ea"/>
              </a:rPr>
              <a:t>喪禮</a:t>
            </a:r>
            <a:r>
              <a:rPr lang="zh-TW" altLang="en-US" sz="2200" b="1" dirty="0" smtClean="0">
                <a:solidFill>
                  <a:srgbClr val="002060"/>
                </a:solidFill>
                <a:latin typeface="+mn-ea"/>
                <a:ea typeface="+mn-ea"/>
              </a:rPr>
              <a:t>。</a:t>
            </a:r>
            <a:endParaRPr lang="zh-TW" altLang="zh-TW" sz="2200" b="1" dirty="0">
              <a:solidFill>
                <a:srgbClr val="002060"/>
              </a:solidFill>
              <a:latin typeface="+mn-ea"/>
              <a:ea typeface="+mn-ea"/>
            </a:endParaRPr>
          </a:p>
          <a:p>
            <a:pPr marL="457200" indent="-457200">
              <a:buFont typeface="+mj-ea"/>
              <a:buAutoNum type="ea1ChtPeriod" startAt="9"/>
            </a:pPr>
            <a:r>
              <a:rPr lang="en-US" altLang="zh-TW" sz="2200" b="1" dirty="0" smtClean="0">
                <a:solidFill>
                  <a:srgbClr val="7030A0"/>
                </a:solidFill>
                <a:latin typeface="+mn-ea"/>
                <a:ea typeface="+mn-ea"/>
              </a:rPr>
              <a:t>COVID-19</a:t>
            </a:r>
            <a:r>
              <a:rPr lang="zh-TW" altLang="zh-TW" sz="2200" b="1" dirty="0">
                <a:solidFill>
                  <a:srgbClr val="7030A0"/>
                </a:solidFill>
                <a:latin typeface="+mn-ea"/>
                <a:ea typeface="+mn-ea"/>
              </a:rPr>
              <a:t>確診者瀕死之前，嚴重地欠缺臨終</a:t>
            </a:r>
            <a:r>
              <a:rPr lang="zh-TW" altLang="zh-TW" sz="2200" b="1" dirty="0" smtClean="0">
                <a:solidFill>
                  <a:srgbClr val="7030A0"/>
                </a:solidFill>
                <a:latin typeface="+mn-ea"/>
                <a:ea typeface="+mn-ea"/>
              </a:rPr>
              <a:t>關懷</a:t>
            </a:r>
            <a:r>
              <a:rPr lang="zh-TW" altLang="en-US" sz="2200" b="1" dirty="0" smtClean="0">
                <a:solidFill>
                  <a:srgbClr val="7030A0"/>
                </a:solidFill>
                <a:latin typeface="+mn-ea"/>
                <a:ea typeface="+mn-ea"/>
              </a:rPr>
              <a:t>：</a:t>
            </a:r>
            <a:r>
              <a:rPr lang="zh-TW" altLang="zh-TW" sz="2200" b="1" dirty="0">
                <a:solidFill>
                  <a:srgbClr val="002060"/>
                </a:solidFill>
                <a:latin typeface="+mn-ea"/>
                <a:ea typeface="+mn-ea"/>
              </a:rPr>
              <a:t>多國家在</a:t>
            </a:r>
            <a:r>
              <a:rPr lang="en-US" altLang="zh-TW" sz="2200" b="1" dirty="0">
                <a:solidFill>
                  <a:srgbClr val="002060"/>
                </a:solidFill>
                <a:latin typeface="+mn-ea"/>
                <a:ea typeface="+mn-ea"/>
              </a:rPr>
              <a:t>COVID-19</a:t>
            </a:r>
            <a:r>
              <a:rPr lang="zh-TW" altLang="zh-TW" sz="2200" b="1" dirty="0">
                <a:solidFill>
                  <a:srgbClr val="002060"/>
                </a:solidFill>
                <a:latin typeface="+mn-ea"/>
                <a:ea typeface="+mn-ea"/>
              </a:rPr>
              <a:t>確診者瀕死之前，並未給予臨終的關懷及宗教上的助念，只是盡速的將遺體火化，世界衛生組織</a:t>
            </a:r>
            <a:r>
              <a:rPr lang="en-US" altLang="zh-TW" sz="2200" b="1" dirty="0">
                <a:solidFill>
                  <a:srgbClr val="002060"/>
                </a:solidFill>
                <a:latin typeface="+mn-ea"/>
                <a:ea typeface="+mn-ea"/>
              </a:rPr>
              <a:t>(World Health Organization, WHO)</a:t>
            </a:r>
            <a:r>
              <a:rPr lang="zh-TW" altLang="zh-TW" sz="2200" b="1" dirty="0">
                <a:solidFill>
                  <a:srgbClr val="002060"/>
                </a:solidFill>
                <a:latin typeface="+mn-ea"/>
                <a:ea typeface="+mn-ea"/>
              </a:rPr>
              <a:t>也認為就人道而言，新型冠狀病毒的疫情不應該剝奪死亡者的尊嚴後事和親友告別的機會，並且在處理往生者的後事時也應該尊重其宗教信仰與家屬意願</a:t>
            </a:r>
          </a:p>
          <a:p>
            <a:pPr marL="457200" indent="-457200">
              <a:buFont typeface="+mj-ea"/>
              <a:buAutoNum type="ea1ChtPeriod" startAt="9"/>
            </a:pPr>
            <a:r>
              <a:rPr lang="zh-TW" altLang="zh-TW" sz="2200" b="1" dirty="0" smtClean="0">
                <a:solidFill>
                  <a:srgbClr val="7030A0"/>
                </a:solidFill>
                <a:latin typeface="+mn-ea"/>
                <a:ea typeface="+mn-ea"/>
              </a:rPr>
              <a:t>部分</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疫情較不嚴重之國家，基於政治立場，對於亟需援助之</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疫情嚴重之國家，不願提供援助，挑戰人類之良知、正義底限，且涉及違反世界人權宣言之</a:t>
            </a:r>
            <a:r>
              <a:rPr lang="zh-TW" altLang="zh-TW" sz="2200" b="1" dirty="0" smtClean="0">
                <a:solidFill>
                  <a:srgbClr val="7030A0"/>
                </a:solidFill>
                <a:latin typeface="+mn-ea"/>
                <a:ea typeface="+mn-ea"/>
              </a:rPr>
              <a:t>規定</a:t>
            </a:r>
            <a:r>
              <a:rPr lang="zh-TW" altLang="en-US" sz="2200" b="1" dirty="0" smtClean="0">
                <a:solidFill>
                  <a:srgbClr val="7030A0"/>
                </a:solidFill>
                <a:latin typeface="+mn-ea"/>
                <a:ea typeface="+mn-ea"/>
              </a:rPr>
              <a:t>。</a:t>
            </a:r>
            <a:endParaRPr lang="zh-TW" altLang="zh-TW" sz="2200" b="1" dirty="0">
              <a:solidFill>
                <a:srgbClr val="7030A0"/>
              </a:solidFill>
              <a:latin typeface="+mn-ea"/>
              <a:ea typeface="+mn-ea"/>
            </a:endParaRPr>
          </a:p>
        </p:txBody>
      </p:sp>
    </p:spTree>
    <p:extLst>
      <p:ext uri="{BB962C8B-B14F-4D97-AF65-F5344CB8AC3E}">
        <p14:creationId xmlns:p14="http://schemas.microsoft.com/office/powerpoint/2010/main" val="183257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zh-TW" sz="3200" dirty="0"/>
              <a:t>陸、全球新型冠狀肺炎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23528" y="1700808"/>
            <a:ext cx="8712968" cy="4596130"/>
          </a:xfrm>
          <a:prstGeom prst="rect">
            <a:avLst/>
          </a:prstGeom>
          <a:noFill/>
        </p:spPr>
        <p:txBody>
          <a:bodyPr wrap="square" rtlCol="0">
            <a:spAutoFit/>
          </a:bodyPr>
          <a:lstStyle/>
          <a:p>
            <a:pPr marL="457200" indent="-457200" algn="just">
              <a:spcBef>
                <a:spcPts val="200"/>
              </a:spcBef>
              <a:spcAft>
                <a:spcPts val="200"/>
              </a:spcAft>
              <a:buFont typeface="+mj-ea"/>
              <a:buAutoNum type="ea1ChtPeriod"/>
            </a:pPr>
            <a:r>
              <a:rPr lang="zh-TW" altLang="zh-TW" sz="2200" b="1" dirty="0">
                <a:solidFill>
                  <a:srgbClr val="7030A0"/>
                </a:solidFill>
                <a:latin typeface="+mn-ea"/>
                <a:ea typeface="+mn-ea"/>
              </a:rPr>
              <a:t>各國宜高度、嚴肅地重視</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疫情之嚴重性，提出有效對策，積極抑制</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疫情之</a:t>
            </a:r>
            <a:r>
              <a:rPr lang="zh-TW" altLang="zh-TW" sz="2200" b="1" dirty="0" smtClean="0">
                <a:solidFill>
                  <a:srgbClr val="7030A0"/>
                </a:solidFill>
                <a:latin typeface="+mn-ea"/>
                <a:ea typeface="+mn-ea"/>
              </a:rPr>
              <a:t>擴散</a:t>
            </a:r>
            <a:r>
              <a:rPr lang="en-US" altLang="zh-TW" sz="2200" b="1" dirty="0" smtClean="0">
                <a:solidFill>
                  <a:srgbClr val="7030A0"/>
                </a:solidFill>
                <a:latin typeface="+mn-ea"/>
                <a:ea typeface="+mn-ea"/>
              </a:rPr>
              <a:t>:</a:t>
            </a:r>
            <a:r>
              <a:rPr lang="zh-TW" altLang="zh-TW" sz="2200" dirty="0">
                <a:solidFill>
                  <a:srgbClr val="002060"/>
                </a:solidFill>
                <a:latin typeface="+mn-ea"/>
                <a:ea typeface="+mn-ea"/>
              </a:rPr>
              <a:t>目前</a:t>
            </a:r>
            <a:r>
              <a:rPr lang="en-US" altLang="zh-TW" sz="2200" dirty="0">
                <a:solidFill>
                  <a:srgbClr val="002060"/>
                </a:solidFill>
                <a:latin typeface="+mn-ea"/>
                <a:ea typeface="+mn-ea"/>
              </a:rPr>
              <a:t>COVID-19</a:t>
            </a:r>
            <a:r>
              <a:rPr lang="zh-TW" altLang="zh-TW" sz="2200" dirty="0">
                <a:solidFill>
                  <a:srgbClr val="002060"/>
                </a:solidFill>
                <a:latin typeface="+mn-ea"/>
                <a:ea typeface="+mn-ea"/>
              </a:rPr>
              <a:t>的發生原因眾說紛，惟防疫政策及防疫工作係關係人民生命財產，茲事體大，故世界各國應回歸理性，且以共同防疫為優先考量及</a:t>
            </a:r>
            <a:r>
              <a:rPr lang="zh-TW" altLang="zh-TW" sz="2200" dirty="0" smtClean="0">
                <a:solidFill>
                  <a:srgbClr val="002060"/>
                </a:solidFill>
                <a:latin typeface="+mn-ea"/>
                <a:ea typeface="+mn-ea"/>
              </a:rPr>
              <a:t>探討。</a:t>
            </a:r>
            <a:endParaRPr lang="zh-TW" altLang="zh-TW" sz="2200" dirty="0">
              <a:solidFill>
                <a:srgbClr val="002060"/>
              </a:solidFill>
              <a:latin typeface="+mn-ea"/>
              <a:ea typeface="+mn-ea"/>
            </a:endParaRPr>
          </a:p>
          <a:p>
            <a:pPr marL="457200" indent="-457200" algn="just">
              <a:spcBef>
                <a:spcPts val="200"/>
              </a:spcBef>
              <a:spcAft>
                <a:spcPts val="200"/>
              </a:spcAft>
              <a:buFont typeface="+mj-ea"/>
              <a:buAutoNum type="ea1ChtPeriod"/>
            </a:pPr>
            <a:r>
              <a:rPr lang="zh-TW" altLang="zh-TW" sz="2200" b="1" dirty="0">
                <a:solidFill>
                  <a:srgbClr val="7030A0"/>
                </a:solidFill>
                <a:latin typeface="+mn-ea"/>
                <a:ea typeface="+mn-ea"/>
              </a:rPr>
              <a:t>世界衛生組織（</a:t>
            </a:r>
            <a:r>
              <a:rPr lang="en-US" altLang="zh-TW" sz="2200" b="1" dirty="0">
                <a:solidFill>
                  <a:srgbClr val="7030A0"/>
                </a:solidFill>
                <a:latin typeface="+mn-ea"/>
                <a:ea typeface="+mn-ea"/>
              </a:rPr>
              <a:t>WHO</a:t>
            </a:r>
            <a:r>
              <a:rPr lang="zh-TW" altLang="zh-TW" sz="2200" b="1" dirty="0">
                <a:solidFill>
                  <a:srgbClr val="7030A0"/>
                </a:solidFill>
                <a:latin typeface="+mn-ea"/>
                <a:ea typeface="+mn-ea"/>
              </a:rPr>
              <a:t>）宜歡迎台灣入會，俾保障台灣地區民眾之生命權、健康權與人性</a:t>
            </a:r>
            <a:r>
              <a:rPr lang="zh-TW" altLang="zh-TW" sz="2200" b="1" dirty="0" smtClean="0">
                <a:solidFill>
                  <a:srgbClr val="7030A0"/>
                </a:solidFill>
                <a:latin typeface="+mn-ea"/>
                <a:ea typeface="+mn-ea"/>
              </a:rPr>
              <a:t>尊嚴</a:t>
            </a:r>
            <a:r>
              <a:rPr lang="zh-TW" altLang="en-US" sz="2200" b="1" dirty="0" smtClean="0">
                <a:solidFill>
                  <a:srgbClr val="7030A0"/>
                </a:solidFill>
                <a:latin typeface="+mn-ea"/>
                <a:ea typeface="+mn-ea"/>
              </a:rPr>
              <a:t>：</a:t>
            </a:r>
            <a:r>
              <a:rPr lang="zh-TW" altLang="zh-TW" sz="2200" dirty="0">
                <a:solidFill>
                  <a:srgbClr val="002060"/>
                </a:solidFill>
                <a:latin typeface="+mn-ea"/>
                <a:ea typeface="+mn-ea"/>
              </a:rPr>
              <a:t>縱使我國已經獲得國際社會的諸多肯定及支持，但大陸當局的態度，依然仍是決定我國是否能加入國際社會的關鍵</a:t>
            </a:r>
            <a:r>
              <a:rPr lang="zh-TW" altLang="zh-TW" sz="2200" dirty="0" smtClean="0">
                <a:solidFill>
                  <a:srgbClr val="002060"/>
                </a:solidFill>
                <a:latin typeface="+mn-ea"/>
                <a:ea typeface="+mn-ea"/>
              </a:rPr>
              <a:t>，期待</a:t>
            </a:r>
            <a:r>
              <a:rPr lang="zh-TW" altLang="zh-TW" sz="2200" dirty="0">
                <a:solidFill>
                  <a:srgbClr val="002060"/>
                </a:solidFill>
                <a:latin typeface="+mn-ea"/>
                <a:ea typeface="+mn-ea"/>
              </a:rPr>
              <a:t>台灣能順利地加入</a:t>
            </a:r>
            <a:r>
              <a:rPr lang="en-US" altLang="zh-TW" sz="2200" dirty="0">
                <a:solidFill>
                  <a:srgbClr val="002060"/>
                </a:solidFill>
                <a:latin typeface="+mn-ea"/>
                <a:ea typeface="+mn-ea"/>
              </a:rPr>
              <a:t>WHO</a:t>
            </a:r>
            <a:r>
              <a:rPr lang="zh-TW" altLang="zh-TW" sz="2200" dirty="0">
                <a:solidFill>
                  <a:srgbClr val="002060"/>
                </a:solidFill>
                <a:latin typeface="+mn-ea"/>
                <a:ea typeface="+mn-ea"/>
              </a:rPr>
              <a:t>，一同為全球之新冠肺炎之防疫工作而</a:t>
            </a:r>
            <a:r>
              <a:rPr lang="zh-TW" altLang="zh-TW" sz="2200" dirty="0" smtClean="0">
                <a:solidFill>
                  <a:srgbClr val="002060"/>
                </a:solidFill>
                <a:latin typeface="+mn-ea"/>
                <a:ea typeface="+mn-ea"/>
              </a:rPr>
              <a:t>努力</a:t>
            </a:r>
            <a:r>
              <a:rPr lang="zh-TW" altLang="en-US" sz="2200" dirty="0" smtClean="0">
                <a:solidFill>
                  <a:srgbClr val="002060"/>
                </a:solidFill>
                <a:latin typeface="+mn-ea"/>
                <a:ea typeface="+mn-ea"/>
              </a:rPr>
              <a:t>。</a:t>
            </a:r>
            <a:endParaRPr lang="zh-TW" altLang="zh-TW" sz="2200" dirty="0">
              <a:solidFill>
                <a:srgbClr val="002060"/>
              </a:solidFill>
              <a:latin typeface="+mn-ea"/>
              <a:ea typeface="+mn-ea"/>
            </a:endParaRPr>
          </a:p>
          <a:p>
            <a:pPr marL="457200" indent="-457200" algn="just">
              <a:spcBef>
                <a:spcPts val="200"/>
              </a:spcBef>
              <a:spcAft>
                <a:spcPts val="200"/>
              </a:spcAft>
              <a:buFont typeface="+mj-ea"/>
              <a:buAutoNum type="ea1ChtPeriod"/>
            </a:pPr>
            <a:r>
              <a:rPr lang="zh-TW" altLang="zh-TW" sz="2200" b="1" dirty="0">
                <a:solidFill>
                  <a:srgbClr val="7030A0"/>
                </a:solidFill>
                <a:latin typeface="+mn-ea"/>
                <a:ea typeface="+mn-ea"/>
              </a:rPr>
              <a:t>強化各個國家之醫療體系，令</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確診者能獲得妥善之醫療照護及緩和</a:t>
            </a:r>
            <a:r>
              <a:rPr lang="zh-TW" altLang="zh-TW" sz="2200" b="1" dirty="0" smtClean="0">
                <a:solidFill>
                  <a:srgbClr val="7030A0"/>
                </a:solidFill>
                <a:latin typeface="+mn-ea"/>
                <a:ea typeface="+mn-ea"/>
              </a:rPr>
              <a:t>治療</a:t>
            </a:r>
            <a:r>
              <a:rPr lang="zh-TW" altLang="en-US" sz="2200" b="1" dirty="0" smtClean="0">
                <a:solidFill>
                  <a:srgbClr val="7030A0"/>
                </a:solidFill>
                <a:latin typeface="+mn-ea"/>
                <a:ea typeface="+mn-ea"/>
              </a:rPr>
              <a:t>：</a:t>
            </a:r>
            <a:r>
              <a:rPr lang="en-US" altLang="zh-TW" sz="2200" dirty="0">
                <a:solidFill>
                  <a:srgbClr val="002060"/>
                </a:solidFill>
                <a:latin typeface="+mn-ea"/>
                <a:ea typeface="+mn-ea"/>
              </a:rPr>
              <a:t>COVID-19</a:t>
            </a:r>
            <a:r>
              <a:rPr lang="zh-TW" altLang="zh-TW" sz="2200" dirty="0">
                <a:solidFill>
                  <a:srgbClr val="002060"/>
                </a:solidFill>
                <a:latin typeface="+mn-ea"/>
                <a:ea typeface="+mn-ea"/>
              </a:rPr>
              <a:t>疫情使得醫療資源需求量增加，此乃全球各國共同的壓力，因此，各國醫療體系應優先考量以人員、物資和空間來因應此</a:t>
            </a:r>
            <a:r>
              <a:rPr lang="zh-TW" altLang="zh-TW" sz="2200" dirty="0" smtClean="0">
                <a:solidFill>
                  <a:srgbClr val="002060"/>
                </a:solidFill>
                <a:latin typeface="+mn-ea"/>
                <a:ea typeface="+mn-ea"/>
              </a:rPr>
              <a:t>壓力</a:t>
            </a:r>
            <a:r>
              <a:rPr lang="zh-TW" altLang="en-US" sz="2200" dirty="0" smtClean="0">
                <a:solidFill>
                  <a:srgbClr val="002060"/>
                </a:solidFill>
                <a:latin typeface="+mn-ea"/>
                <a:ea typeface="+mn-ea"/>
              </a:rPr>
              <a:t>。</a:t>
            </a:r>
            <a:endParaRPr lang="zh-TW" altLang="zh-TW" sz="2200" dirty="0">
              <a:solidFill>
                <a:srgbClr val="002060"/>
              </a:solidFill>
              <a:latin typeface="+mn-ea"/>
              <a:ea typeface="+mn-ea"/>
            </a:endParaRPr>
          </a:p>
        </p:txBody>
      </p:sp>
    </p:spTree>
    <p:extLst>
      <p:ext uri="{BB962C8B-B14F-4D97-AF65-F5344CB8AC3E}">
        <p14:creationId xmlns:p14="http://schemas.microsoft.com/office/powerpoint/2010/main" val="274354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zh-TW" sz="3200" dirty="0"/>
              <a:t>陸、全球新型冠狀肺炎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-1</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251520" y="1628800"/>
            <a:ext cx="8640960" cy="4558816"/>
          </a:xfrm>
          <a:prstGeom prst="rect">
            <a:avLst/>
          </a:prstGeom>
        </p:spPr>
        <p:txBody>
          <a:bodyPr wrap="square" rtlCol="0">
            <a:spAutoFit/>
          </a:bodyPr>
          <a:lstStyle/>
          <a:p>
            <a:pPr marL="457200" indent="-457200" algn="just">
              <a:spcBef>
                <a:spcPts val="200"/>
              </a:spcBef>
              <a:spcAft>
                <a:spcPts val="200"/>
              </a:spcAft>
              <a:buFont typeface="+mj-ea"/>
              <a:buAutoNum type="ea1ChtPeriod" startAt="4"/>
            </a:pPr>
            <a:r>
              <a:rPr lang="zh-TW" altLang="zh-TW" sz="2200" b="1" dirty="0">
                <a:solidFill>
                  <a:srgbClr val="7030A0"/>
                </a:solidFill>
                <a:latin typeface="+mn-ea"/>
                <a:ea typeface="+mn-ea"/>
              </a:rPr>
              <a:t>強化各個國家口罩生產之量能，並鼓勵民眾配戴口罩，防制</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疫情在其國內、國外四處</a:t>
            </a:r>
            <a:r>
              <a:rPr lang="zh-TW" altLang="zh-TW" sz="2200" b="1" dirty="0" smtClean="0">
                <a:solidFill>
                  <a:srgbClr val="7030A0"/>
                </a:solidFill>
                <a:latin typeface="+mn-ea"/>
                <a:ea typeface="+mn-ea"/>
              </a:rPr>
              <a:t>擴散</a:t>
            </a:r>
            <a:r>
              <a:rPr lang="en-US" altLang="zh-TW" sz="2200" b="1" dirty="0" smtClean="0">
                <a:solidFill>
                  <a:srgbClr val="7030A0"/>
                </a:solidFill>
                <a:latin typeface="+mn-ea"/>
                <a:ea typeface="+mn-ea"/>
              </a:rPr>
              <a:t>:</a:t>
            </a:r>
            <a:r>
              <a:rPr lang="zh-TW" altLang="zh-TW" sz="2200" dirty="0" smtClean="0">
                <a:solidFill>
                  <a:srgbClr val="002060"/>
                </a:solidFill>
                <a:latin typeface="+mn-ea"/>
                <a:ea typeface="+mn-ea"/>
              </a:rPr>
              <a:t>強化</a:t>
            </a:r>
            <a:r>
              <a:rPr lang="zh-TW" altLang="zh-TW" sz="2200" dirty="0">
                <a:solidFill>
                  <a:srgbClr val="002060"/>
                </a:solidFill>
                <a:latin typeface="+mn-ea"/>
                <a:ea typeface="+mn-ea"/>
              </a:rPr>
              <a:t>各個國家口罩生產之量能、品質，並鼓勵民眾多配戴口罩，以防制疫情擴散，並期待回歸正常的社會機制</a:t>
            </a:r>
            <a:r>
              <a:rPr lang="zh-TW" altLang="zh-TW" sz="2200" dirty="0" smtClean="0">
                <a:solidFill>
                  <a:srgbClr val="002060"/>
                </a:solidFill>
                <a:latin typeface="+mn-ea"/>
                <a:ea typeface="+mn-ea"/>
              </a:rPr>
              <a:t>。</a:t>
            </a:r>
            <a:endParaRPr lang="zh-TW" altLang="zh-TW" sz="2200" b="1" dirty="0">
              <a:solidFill>
                <a:srgbClr val="7030A0"/>
              </a:solidFill>
              <a:latin typeface="+mn-ea"/>
              <a:ea typeface="+mn-ea"/>
            </a:endParaRPr>
          </a:p>
          <a:p>
            <a:pPr marL="457200" indent="-457200" algn="just">
              <a:spcBef>
                <a:spcPts val="200"/>
              </a:spcBef>
              <a:spcAft>
                <a:spcPts val="200"/>
              </a:spcAft>
              <a:buFont typeface="+mj-ea"/>
              <a:buAutoNum type="ea1ChtPeriod" startAt="4"/>
            </a:pPr>
            <a:r>
              <a:rPr lang="zh-TW" altLang="zh-TW" sz="2200" b="1" dirty="0">
                <a:solidFill>
                  <a:srgbClr val="7030A0"/>
                </a:solidFill>
                <a:latin typeface="+mn-ea"/>
                <a:ea typeface="+mn-ea"/>
              </a:rPr>
              <a:t>加速</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疫苗之研發、測試及正式</a:t>
            </a:r>
            <a:r>
              <a:rPr lang="zh-TW" altLang="zh-TW" sz="2200" b="1" dirty="0" smtClean="0">
                <a:solidFill>
                  <a:srgbClr val="7030A0"/>
                </a:solidFill>
                <a:latin typeface="+mn-ea"/>
                <a:ea typeface="+mn-ea"/>
              </a:rPr>
              <a:t>上市</a:t>
            </a:r>
            <a:r>
              <a:rPr lang="en-US" altLang="zh-TW" sz="2200" b="1" dirty="0" smtClean="0">
                <a:solidFill>
                  <a:srgbClr val="7030A0"/>
                </a:solidFill>
                <a:latin typeface="+mn-ea"/>
                <a:ea typeface="+mn-ea"/>
              </a:rPr>
              <a:t>:</a:t>
            </a:r>
            <a:r>
              <a:rPr lang="zh-TW" altLang="zh-TW" sz="2200" dirty="0">
                <a:solidFill>
                  <a:srgbClr val="002060"/>
                </a:solidFill>
                <a:latin typeface="+mn-ea"/>
                <a:ea typeface="+mn-ea"/>
              </a:rPr>
              <a:t>本文建請我國能積極地投入自行研發</a:t>
            </a:r>
            <a:r>
              <a:rPr lang="en-US" altLang="zh-TW" sz="2200" dirty="0">
                <a:solidFill>
                  <a:srgbClr val="002060"/>
                </a:solidFill>
                <a:latin typeface="+mn-ea"/>
                <a:ea typeface="+mn-ea"/>
              </a:rPr>
              <a:t>COVID-19</a:t>
            </a:r>
            <a:r>
              <a:rPr lang="zh-TW" altLang="zh-TW" sz="2200" dirty="0">
                <a:solidFill>
                  <a:srgbClr val="002060"/>
                </a:solidFill>
                <a:latin typeface="+mn-ea"/>
                <a:ea typeface="+mn-ea"/>
              </a:rPr>
              <a:t>疫苗，才有產生立即抗疫之成效</a:t>
            </a:r>
            <a:r>
              <a:rPr lang="zh-TW" altLang="zh-TW" sz="2200" dirty="0" smtClean="0">
                <a:solidFill>
                  <a:srgbClr val="002060"/>
                </a:solidFill>
                <a:latin typeface="+mn-ea"/>
                <a:ea typeface="+mn-ea"/>
              </a:rPr>
              <a:t>。</a:t>
            </a:r>
            <a:endParaRPr lang="en-US" altLang="zh-TW" sz="2200" dirty="0" smtClean="0">
              <a:solidFill>
                <a:srgbClr val="002060"/>
              </a:solidFill>
              <a:latin typeface="+mn-ea"/>
              <a:ea typeface="+mn-ea"/>
            </a:endParaRPr>
          </a:p>
          <a:p>
            <a:pPr marL="457200" indent="-457200" algn="just">
              <a:spcBef>
                <a:spcPts val="200"/>
              </a:spcBef>
              <a:spcAft>
                <a:spcPts val="200"/>
              </a:spcAft>
              <a:buFont typeface="+mj-ea"/>
              <a:buAutoNum type="ea1ChtPeriod" startAt="4"/>
            </a:pPr>
            <a:r>
              <a:rPr lang="zh-TW" altLang="zh-TW" sz="2200" b="1" dirty="0" smtClean="0">
                <a:solidFill>
                  <a:srgbClr val="7030A0"/>
                </a:solidFill>
                <a:latin typeface="+mn-ea"/>
                <a:ea typeface="+mn-ea"/>
              </a:rPr>
              <a:t>強化</a:t>
            </a:r>
            <a:r>
              <a:rPr lang="zh-TW" altLang="zh-TW" sz="2200" b="1" dirty="0">
                <a:solidFill>
                  <a:srgbClr val="7030A0"/>
                </a:solidFill>
                <a:latin typeface="+mn-ea"/>
                <a:ea typeface="+mn-ea"/>
              </a:rPr>
              <a:t>各個國家之醫療體系功能，降低誤診為</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或非</a:t>
            </a:r>
            <a:r>
              <a:rPr lang="en-US" altLang="zh-TW" sz="2200" b="1" dirty="0">
                <a:solidFill>
                  <a:srgbClr val="7030A0"/>
                </a:solidFill>
                <a:latin typeface="+mn-ea"/>
                <a:ea typeface="+mn-ea"/>
              </a:rPr>
              <a:t>COVID-19</a:t>
            </a:r>
            <a:r>
              <a:rPr lang="zh-TW" altLang="zh-TW" sz="2200" b="1" dirty="0">
                <a:solidFill>
                  <a:srgbClr val="7030A0"/>
                </a:solidFill>
                <a:latin typeface="+mn-ea"/>
                <a:ea typeface="+mn-ea"/>
              </a:rPr>
              <a:t>之機率，用以保障民眾之生命權、健康</a:t>
            </a:r>
            <a:r>
              <a:rPr lang="zh-TW" altLang="zh-TW" sz="2200" b="1" dirty="0" smtClean="0">
                <a:solidFill>
                  <a:srgbClr val="7030A0"/>
                </a:solidFill>
                <a:latin typeface="+mn-ea"/>
                <a:ea typeface="+mn-ea"/>
              </a:rPr>
              <a:t>權</a:t>
            </a:r>
            <a:r>
              <a:rPr lang="en-US" altLang="zh-TW" sz="2200" b="1" dirty="0" smtClean="0">
                <a:solidFill>
                  <a:srgbClr val="7030A0"/>
                </a:solidFill>
                <a:latin typeface="+mn-ea"/>
                <a:ea typeface="+mn-ea"/>
              </a:rPr>
              <a:t>:</a:t>
            </a:r>
            <a:r>
              <a:rPr lang="zh-TW" altLang="zh-TW" sz="2200" dirty="0" smtClean="0">
                <a:solidFill>
                  <a:srgbClr val="002060"/>
                </a:solidFill>
                <a:latin typeface="+mn-ea"/>
                <a:ea typeface="+mn-ea"/>
              </a:rPr>
              <a:t>在</a:t>
            </a:r>
            <a:r>
              <a:rPr lang="zh-TW" altLang="zh-TW" sz="2200" dirty="0">
                <a:solidFill>
                  <a:srgbClr val="002060"/>
                </a:solidFill>
                <a:latin typeface="+mn-ea"/>
                <a:ea typeface="+mn-ea"/>
              </a:rPr>
              <a:t>這一波新冠肺炎疫情之下，由於不當的檢測亦有可能造成誤診的結果甚而損害人民的權益的情形，亦是令人擔憂</a:t>
            </a:r>
            <a:r>
              <a:rPr lang="zh-TW" altLang="en-US" sz="2200" dirty="0">
                <a:solidFill>
                  <a:srgbClr val="002060"/>
                </a:solidFill>
                <a:latin typeface="+mn-ea"/>
                <a:ea typeface="+mn-ea"/>
              </a:rPr>
              <a:t>。</a:t>
            </a:r>
            <a:r>
              <a:rPr lang="zh-TW" altLang="zh-TW" sz="2200" dirty="0">
                <a:solidFill>
                  <a:srgbClr val="002060"/>
                </a:solidFill>
                <a:latin typeface="+mn-ea"/>
                <a:ea typeface="+mn-ea"/>
              </a:rPr>
              <a:t>所以，目前檢測</a:t>
            </a:r>
            <a:r>
              <a:rPr lang="en-US" altLang="zh-TW" sz="2200" dirty="0">
                <a:solidFill>
                  <a:srgbClr val="002060"/>
                </a:solidFill>
                <a:latin typeface="+mn-ea"/>
                <a:ea typeface="+mn-ea"/>
              </a:rPr>
              <a:t>Covid-19</a:t>
            </a:r>
            <a:r>
              <a:rPr lang="zh-TW" altLang="zh-TW" sz="2200" dirty="0">
                <a:solidFill>
                  <a:srgbClr val="002060"/>
                </a:solidFill>
                <a:latin typeface="+mn-ea"/>
                <a:ea typeface="+mn-ea"/>
              </a:rPr>
              <a:t>病毒診斷主要採用的</a:t>
            </a:r>
            <a:r>
              <a:rPr lang="zh-TW" altLang="zh-TW" sz="2200" dirty="0" smtClean="0">
                <a:solidFill>
                  <a:srgbClr val="002060"/>
                </a:solidFill>
                <a:latin typeface="+mn-ea"/>
                <a:ea typeface="+mn-ea"/>
              </a:rPr>
              <a:t>方法</a:t>
            </a:r>
            <a:r>
              <a:rPr lang="zh-TW" altLang="en-US" sz="2200" dirty="0" smtClean="0">
                <a:solidFill>
                  <a:srgbClr val="002060"/>
                </a:solidFill>
                <a:latin typeface="+mn-ea"/>
                <a:ea typeface="+mn-ea"/>
              </a:rPr>
              <a:t>如下</a:t>
            </a:r>
            <a:r>
              <a:rPr lang="zh-TW" altLang="zh-TW" sz="2200" dirty="0" smtClean="0">
                <a:solidFill>
                  <a:srgbClr val="002060"/>
                </a:solidFill>
                <a:latin typeface="+mn-ea"/>
                <a:ea typeface="+mn-ea"/>
              </a:rPr>
              <a:t>：</a:t>
            </a:r>
            <a:r>
              <a:rPr lang="en-US" altLang="zh-TW" sz="2200" dirty="0">
                <a:solidFill>
                  <a:srgbClr val="002060"/>
                </a:solidFill>
                <a:latin typeface="+mn-ea"/>
                <a:ea typeface="+mn-ea"/>
              </a:rPr>
              <a:t>1</a:t>
            </a:r>
            <a:r>
              <a:rPr lang="zh-TW" altLang="zh-TW" sz="2200" dirty="0">
                <a:solidFill>
                  <a:srgbClr val="002060"/>
                </a:solidFill>
                <a:latin typeface="+mn-ea"/>
                <a:ea typeface="+mn-ea"/>
              </a:rPr>
              <a:t>、核酸檢測；</a:t>
            </a:r>
            <a:r>
              <a:rPr lang="en-US" altLang="zh-TW" sz="2200" dirty="0">
                <a:solidFill>
                  <a:srgbClr val="002060"/>
                </a:solidFill>
                <a:latin typeface="+mn-ea"/>
                <a:ea typeface="+mn-ea"/>
              </a:rPr>
              <a:t>2</a:t>
            </a:r>
            <a:r>
              <a:rPr lang="zh-TW" altLang="zh-TW" sz="2200" dirty="0">
                <a:solidFill>
                  <a:srgbClr val="002060"/>
                </a:solidFill>
                <a:latin typeface="+mn-ea"/>
                <a:ea typeface="+mn-ea"/>
              </a:rPr>
              <a:t>、抗原免疫檢測；</a:t>
            </a:r>
            <a:r>
              <a:rPr lang="en-US" altLang="zh-TW" sz="2200" dirty="0">
                <a:solidFill>
                  <a:srgbClr val="002060"/>
                </a:solidFill>
                <a:latin typeface="+mn-ea"/>
                <a:ea typeface="+mn-ea"/>
              </a:rPr>
              <a:t>3</a:t>
            </a:r>
            <a:r>
              <a:rPr lang="zh-TW" altLang="zh-TW" sz="2200" dirty="0">
                <a:solidFill>
                  <a:srgbClr val="002060"/>
                </a:solidFill>
                <a:latin typeface="+mn-ea"/>
                <a:ea typeface="+mn-ea"/>
              </a:rPr>
              <a:t>、抗體免疫檢測三種症狀診斷</a:t>
            </a:r>
            <a:r>
              <a:rPr lang="zh-TW" altLang="zh-TW" sz="2200" dirty="0" smtClean="0">
                <a:solidFill>
                  <a:srgbClr val="002060"/>
                </a:solidFill>
                <a:latin typeface="+mn-ea"/>
                <a:ea typeface="+mn-ea"/>
              </a:rPr>
              <a:t>，以</a:t>
            </a:r>
            <a:r>
              <a:rPr lang="zh-TW" altLang="zh-TW" sz="2200" dirty="0">
                <a:solidFill>
                  <a:srgbClr val="002060"/>
                </a:solidFill>
                <a:latin typeface="+mn-ea"/>
                <a:ea typeface="+mn-ea"/>
              </a:rPr>
              <a:t>強化醫療體系功能，並降低誤診情形以保障民眾之生命權及健康</a:t>
            </a:r>
            <a:r>
              <a:rPr lang="zh-TW" altLang="zh-TW" sz="2200" dirty="0" smtClean="0">
                <a:solidFill>
                  <a:srgbClr val="002060"/>
                </a:solidFill>
                <a:latin typeface="+mn-ea"/>
                <a:ea typeface="+mn-ea"/>
              </a:rPr>
              <a:t>權</a:t>
            </a:r>
            <a:r>
              <a:rPr lang="zh-TW" altLang="en-US" sz="2200" dirty="0" smtClean="0">
                <a:solidFill>
                  <a:srgbClr val="002060"/>
                </a:solidFill>
                <a:latin typeface="+mn-ea"/>
                <a:ea typeface="+mn-ea"/>
              </a:rPr>
              <a:t>。</a:t>
            </a:r>
            <a:endParaRPr lang="zh-TW" altLang="zh-TW" sz="2200" b="1" dirty="0">
              <a:solidFill>
                <a:srgbClr val="002060"/>
              </a:solidFill>
              <a:latin typeface="+mn-ea"/>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877272"/>
            <a:ext cx="1303305" cy="1075048"/>
          </a:xfrm>
          <a:prstGeom prst="rect">
            <a:avLst/>
          </a:prstGeom>
        </p:spPr>
      </p:pic>
    </p:spTree>
    <p:extLst>
      <p:ext uri="{BB962C8B-B14F-4D97-AF65-F5344CB8AC3E}">
        <p14:creationId xmlns:p14="http://schemas.microsoft.com/office/powerpoint/2010/main" val="324800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zh-TW" sz="3200" dirty="0"/>
              <a:t>陸、全球新型冠狀肺炎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生死問題之可行對策</a:t>
            </a:r>
            <a:r>
              <a:rPr lang="en-US" altLang="zh-TW" sz="3200" dirty="0" smtClean="0"/>
              <a:t>--</a:t>
            </a:r>
            <a:r>
              <a:rPr lang="zh-TW" altLang="zh-TW" sz="3200" dirty="0" smtClean="0"/>
              <a:t>代結論</a:t>
            </a:r>
            <a:r>
              <a:rPr lang="en-US" altLang="zh-TW" sz="3200" dirty="0" smtClean="0"/>
              <a:t>-2</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179512" y="1628800"/>
            <a:ext cx="8892480" cy="4811574"/>
          </a:xfrm>
          <a:prstGeom prst="rect">
            <a:avLst/>
          </a:prstGeom>
          <a:noFill/>
        </p:spPr>
        <p:txBody>
          <a:bodyPr wrap="square" rtlCol="0">
            <a:spAutoFit/>
          </a:bodyPr>
          <a:lstStyle/>
          <a:p>
            <a:pPr marL="457200" indent="-457200" algn="just">
              <a:spcBef>
                <a:spcPts val="200"/>
              </a:spcBef>
              <a:spcAft>
                <a:spcPts val="200"/>
              </a:spcAft>
              <a:buFont typeface="+mj-ea"/>
              <a:buAutoNum type="ea1ChtPeriod" startAt="7"/>
            </a:pPr>
            <a:r>
              <a:rPr lang="zh-TW" altLang="zh-TW" sz="2000" b="1" dirty="0">
                <a:solidFill>
                  <a:srgbClr val="7030A0"/>
                </a:solidFill>
                <a:latin typeface="標楷體" panose="03000509000000000000" pitchFamily="65" charset="-120"/>
                <a:ea typeface="標楷體" panose="03000509000000000000" pitchFamily="65" charset="-120"/>
              </a:rPr>
              <a:t>呼籲切勿將尚未真正死亡之</a:t>
            </a:r>
            <a:r>
              <a:rPr lang="en-US" altLang="zh-TW" sz="2000" b="1" dirty="0">
                <a:solidFill>
                  <a:srgbClr val="7030A0"/>
                </a:solidFill>
                <a:latin typeface="標楷體" panose="03000509000000000000" pitchFamily="65" charset="-120"/>
                <a:ea typeface="標楷體" panose="03000509000000000000" pitchFamily="65" charset="-120"/>
              </a:rPr>
              <a:t>COVID-19</a:t>
            </a:r>
            <a:r>
              <a:rPr lang="zh-TW" altLang="zh-TW" sz="2000" b="1" dirty="0">
                <a:solidFill>
                  <a:srgbClr val="7030A0"/>
                </a:solidFill>
                <a:latin typeface="標楷體" panose="03000509000000000000" pitchFamily="65" charset="-120"/>
                <a:ea typeface="標楷體" panose="03000509000000000000" pitchFamily="65" charset="-120"/>
              </a:rPr>
              <a:t>確診者立即火化，俾保障病患之生命權、健康權與人性尊嚴；</a:t>
            </a:r>
            <a:r>
              <a:rPr lang="en-US" altLang="zh-TW" sz="2000" b="1" dirty="0">
                <a:solidFill>
                  <a:srgbClr val="7030A0"/>
                </a:solidFill>
                <a:latin typeface="標楷體" panose="03000509000000000000" pitchFamily="65" charset="-120"/>
                <a:ea typeface="標楷體" panose="03000509000000000000" pitchFamily="65" charset="-120"/>
              </a:rPr>
              <a:t>COVID-19</a:t>
            </a:r>
            <a:r>
              <a:rPr lang="zh-TW" altLang="zh-TW" sz="2000" b="1" dirty="0">
                <a:solidFill>
                  <a:srgbClr val="7030A0"/>
                </a:solidFill>
                <a:latin typeface="標楷體" panose="03000509000000000000" pitchFamily="65" charset="-120"/>
                <a:ea typeface="標楷體" panose="03000509000000000000" pitchFamily="65" charset="-120"/>
              </a:rPr>
              <a:t>確診者火化後，在疫情較緩和時，家屬宜於事後補辦適切之喪禮，令亡者靈魂、家屬情感能獲得足量之撫慰、悲傷</a:t>
            </a:r>
            <a:r>
              <a:rPr lang="zh-TW" altLang="zh-TW" sz="2000" b="1" dirty="0" smtClean="0">
                <a:solidFill>
                  <a:srgbClr val="7030A0"/>
                </a:solidFill>
                <a:latin typeface="標楷體" panose="03000509000000000000" pitchFamily="65" charset="-120"/>
                <a:ea typeface="標楷體" panose="03000509000000000000" pitchFamily="65" charset="-120"/>
              </a:rPr>
              <a:t>輔導</a:t>
            </a:r>
            <a:r>
              <a:rPr lang="zh-TW" altLang="en-US" sz="2000" b="1" dirty="0" smtClean="0">
                <a:solidFill>
                  <a:srgbClr val="7030A0"/>
                </a:solidFill>
                <a:latin typeface="標楷體" panose="03000509000000000000" pitchFamily="65" charset="-120"/>
                <a:ea typeface="標楷體" panose="03000509000000000000" pitchFamily="65" charset="-120"/>
              </a:rPr>
              <a:t>：</a:t>
            </a:r>
            <a:r>
              <a:rPr lang="zh-TW" altLang="zh-TW" sz="2000" dirty="0">
                <a:solidFill>
                  <a:srgbClr val="002060"/>
                </a:solidFill>
                <a:latin typeface="+mn-ea"/>
                <a:ea typeface="+mn-ea"/>
              </a:rPr>
              <a:t>本文作者建請政府當局針對</a:t>
            </a:r>
            <a:r>
              <a:rPr lang="en-US" altLang="zh-TW" sz="2000" dirty="0">
                <a:solidFill>
                  <a:srgbClr val="002060"/>
                </a:solidFill>
                <a:latin typeface="+mn-ea"/>
                <a:ea typeface="+mn-ea"/>
              </a:rPr>
              <a:t>COVID-19</a:t>
            </a:r>
            <a:r>
              <a:rPr lang="zh-TW" altLang="zh-TW" sz="2000" dirty="0">
                <a:solidFill>
                  <a:srgbClr val="002060"/>
                </a:solidFill>
                <a:latin typeface="+mn-ea"/>
                <a:ea typeface="+mn-ea"/>
              </a:rPr>
              <a:t>確診者火化後，在疫情較緩和時，應</a:t>
            </a:r>
            <a:r>
              <a:rPr lang="zh-TW" altLang="zh-TW" sz="2000" dirty="0" smtClean="0">
                <a:solidFill>
                  <a:srgbClr val="002060"/>
                </a:solidFill>
                <a:latin typeface="+mn-ea"/>
                <a:ea typeface="+mn-ea"/>
              </a:rPr>
              <a:t>協助</a:t>
            </a:r>
            <a:r>
              <a:rPr lang="en-US" altLang="zh-TW" sz="2000" dirty="0" smtClean="0">
                <a:solidFill>
                  <a:srgbClr val="002060"/>
                </a:solidFill>
                <a:latin typeface="+mn-ea"/>
                <a:ea typeface="+mn-ea"/>
              </a:rPr>
              <a:t>COVID-19</a:t>
            </a:r>
            <a:r>
              <a:rPr lang="zh-TW" altLang="zh-TW" sz="2000" dirty="0">
                <a:solidFill>
                  <a:srgbClr val="002060"/>
                </a:solidFill>
                <a:latin typeface="+mn-ea"/>
                <a:ea typeface="+mn-ea"/>
              </a:rPr>
              <a:t>確診者之家屬，於事後補辦適切之喪禮，令亡者靈魂及家屬情感能獲得足量之撫慰、悲傷輔導</a:t>
            </a:r>
            <a:r>
              <a:rPr lang="zh-TW" altLang="zh-TW" sz="2000" dirty="0" smtClean="0">
                <a:solidFill>
                  <a:srgbClr val="002060"/>
                </a:solidFill>
                <a:latin typeface="+mn-ea"/>
                <a:ea typeface="+mn-ea"/>
              </a:rPr>
              <a:t>。</a:t>
            </a:r>
            <a:endParaRPr lang="zh-TW" altLang="zh-TW" sz="2000" b="1" dirty="0">
              <a:solidFill>
                <a:srgbClr val="7030A0"/>
              </a:solidFill>
              <a:latin typeface="標楷體" panose="03000509000000000000" pitchFamily="65" charset="-120"/>
              <a:ea typeface="標楷體" panose="03000509000000000000" pitchFamily="65" charset="-120"/>
            </a:endParaRPr>
          </a:p>
          <a:p>
            <a:pPr marL="457200" indent="-457200" algn="just">
              <a:spcBef>
                <a:spcPts val="200"/>
              </a:spcBef>
              <a:spcAft>
                <a:spcPts val="200"/>
              </a:spcAft>
              <a:buFont typeface="+mj-ea"/>
              <a:buAutoNum type="ea1ChtPeriod" startAt="7"/>
            </a:pPr>
            <a:r>
              <a:rPr lang="zh-TW" altLang="zh-TW" sz="2000" b="1" dirty="0" smtClean="0">
                <a:solidFill>
                  <a:srgbClr val="7030A0"/>
                </a:solidFill>
                <a:latin typeface="標楷體" panose="03000509000000000000" pitchFamily="65" charset="-120"/>
                <a:ea typeface="標楷體" panose="03000509000000000000" pitchFamily="65" charset="-120"/>
              </a:rPr>
              <a:t>「</a:t>
            </a:r>
            <a:r>
              <a:rPr lang="zh-TW" altLang="zh-TW" sz="2000" b="1" dirty="0">
                <a:solidFill>
                  <a:srgbClr val="7030A0"/>
                </a:solidFill>
                <a:latin typeface="標楷體" panose="03000509000000000000" pitchFamily="65" charset="-120"/>
                <a:ea typeface="標楷體" panose="03000509000000000000" pitchFamily="65" charset="-120"/>
              </a:rPr>
              <a:t>老人放棄論」不應被提出，宜遵守相關國際法（聯合國老人綱領）之</a:t>
            </a:r>
            <a:r>
              <a:rPr lang="zh-TW" altLang="zh-TW" sz="2000" b="1" dirty="0" smtClean="0">
                <a:solidFill>
                  <a:srgbClr val="7030A0"/>
                </a:solidFill>
                <a:latin typeface="標楷體" panose="03000509000000000000" pitchFamily="65" charset="-120"/>
                <a:ea typeface="標楷體" panose="03000509000000000000" pitchFamily="65" charset="-120"/>
              </a:rPr>
              <a:t>規定</a:t>
            </a:r>
            <a:r>
              <a:rPr lang="zh-TW" altLang="en-US" sz="2000" b="1" dirty="0" smtClean="0">
                <a:solidFill>
                  <a:srgbClr val="7030A0"/>
                </a:solidFill>
                <a:latin typeface="標楷體" panose="03000509000000000000" pitchFamily="65" charset="-120"/>
                <a:ea typeface="標楷體" panose="03000509000000000000" pitchFamily="65" charset="-120"/>
              </a:rPr>
              <a:t>：</a:t>
            </a:r>
            <a:r>
              <a:rPr lang="zh-TW" altLang="zh-TW" sz="2000" dirty="0">
                <a:solidFill>
                  <a:srgbClr val="002060"/>
                </a:solidFill>
                <a:latin typeface="+mn-ea"/>
                <a:ea typeface="+mn-ea"/>
              </a:rPr>
              <a:t>近來有關某些歐美國家在治療新冠病患時，傳出有放棄治療老人的「老人放棄論」說法，實在為有違聯合國所發佈的「聯合國老人綱領」中有關尊嚴</a:t>
            </a:r>
            <a:r>
              <a:rPr lang="en-US" altLang="zh-TW" sz="2000" dirty="0">
                <a:solidFill>
                  <a:srgbClr val="002060"/>
                </a:solidFill>
                <a:latin typeface="+mn-ea"/>
                <a:ea typeface="+mn-ea"/>
              </a:rPr>
              <a:t>(Dignity)</a:t>
            </a:r>
            <a:r>
              <a:rPr lang="zh-TW" altLang="zh-TW" sz="2000" dirty="0">
                <a:solidFill>
                  <a:srgbClr val="002060"/>
                </a:solidFill>
                <a:latin typeface="+mn-ea"/>
                <a:ea typeface="+mn-ea"/>
              </a:rPr>
              <a:t>概念的相關規定。</a:t>
            </a:r>
          </a:p>
          <a:p>
            <a:pPr marL="457200" indent="-457200" algn="just">
              <a:spcBef>
                <a:spcPts val="200"/>
              </a:spcBef>
              <a:spcAft>
                <a:spcPts val="200"/>
              </a:spcAft>
              <a:buFont typeface="+mj-ea"/>
              <a:buAutoNum type="ea1ChtPeriod" startAt="7"/>
            </a:pPr>
            <a:r>
              <a:rPr lang="zh-TW" altLang="zh-TW" sz="2000" b="1" dirty="0" smtClean="0">
                <a:solidFill>
                  <a:srgbClr val="7030A0"/>
                </a:solidFill>
                <a:latin typeface="標楷體" panose="03000509000000000000" pitchFamily="65" charset="-120"/>
                <a:ea typeface="標楷體" panose="03000509000000000000" pitchFamily="65" charset="-120"/>
              </a:rPr>
              <a:t>可</a:t>
            </a:r>
            <a:r>
              <a:rPr lang="zh-TW" altLang="zh-TW" sz="2000" b="1" dirty="0">
                <a:solidFill>
                  <a:srgbClr val="7030A0"/>
                </a:solidFill>
                <a:latin typeface="標楷體" panose="03000509000000000000" pitchFamily="65" charset="-120"/>
                <a:ea typeface="標楷體" panose="03000509000000000000" pitchFamily="65" charset="-120"/>
              </a:rPr>
              <a:t>通過手機或通訊軟體之視訊功能，令</a:t>
            </a:r>
            <a:r>
              <a:rPr lang="en-US" altLang="zh-TW" sz="2000" b="1" dirty="0">
                <a:solidFill>
                  <a:srgbClr val="7030A0"/>
                </a:solidFill>
                <a:latin typeface="標楷體" panose="03000509000000000000" pitchFamily="65" charset="-120"/>
                <a:ea typeface="標楷體" panose="03000509000000000000" pitchFamily="65" charset="-120"/>
              </a:rPr>
              <a:t>COVID-19</a:t>
            </a:r>
            <a:r>
              <a:rPr lang="zh-TW" altLang="zh-TW" sz="2000" b="1" dirty="0">
                <a:solidFill>
                  <a:srgbClr val="7030A0"/>
                </a:solidFill>
                <a:latin typeface="標楷體" panose="03000509000000000000" pitchFamily="65" charset="-120"/>
                <a:ea typeface="標楷體" panose="03000509000000000000" pitchFamily="65" charset="-120"/>
              </a:rPr>
              <a:t>確診者瀕死之前，能獲得適度之臨終關懷與助</a:t>
            </a:r>
            <a:r>
              <a:rPr lang="zh-TW" altLang="zh-TW" sz="2000" b="1" dirty="0" smtClean="0">
                <a:solidFill>
                  <a:srgbClr val="7030A0"/>
                </a:solidFill>
                <a:latin typeface="標楷體" panose="03000509000000000000" pitchFamily="65" charset="-120"/>
                <a:ea typeface="標楷體" panose="03000509000000000000" pitchFamily="65" charset="-120"/>
              </a:rPr>
              <a:t>念</a:t>
            </a:r>
            <a:r>
              <a:rPr lang="zh-TW" altLang="en-US" sz="2000" b="1" dirty="0" smtClean="0">
                <a:solidFill>
                  <a:srgbClr val="7030A0"/>
                </a:solidFill>
                <a:latin typeface="標楷體" panose="03000509000000000000" pitchFamily="65" charset="-120"/>
                <a:ea typeface="標楷體" panose="03000509000000000000" pitchFamily="65" charset="-120"/>
              </a:rPr>
              <a:t>：</a:t>
            </a:r>
            <a:r>
              <a:rPr lang="zh-TW" altLang="zh-TW" sz="2000" dirty="0">
                <a:solidFill>
                  <a:srgbClr val="002060"/>
                </a:solidFill>
                <a:latin typeface="+mn-ea"/>
                <a:ea typeface="+mn-ea"/>
              </a:rPr>
              <a:t>數位科技的</a:t>
            </a:r>
            <a:r>
              <a:rPr lang="zh-TW" altLang="zh-TW" sz="2000" dirty="0" smtClean="0">
                <a:solidFill>
                  <a:srgbClr val="002060"/>
                </a:solidFill>
                <a:latin typeface="+mn-ea"/>
                <a:ea typeface="+mn-ea"/>
              </a:rPr>
              <a:t>時代</a:t>
            </a:r>
            <a:r>
              <a:rPr lang="zh-TW" altLang="en-US" sz="2000" dirty="0" smtClean="0">
                <a:solidFill>
                  <a:srgbClr val="002060"/>
                </a:solidFill>
                <a:latin typeface="+mn-ea"/>
                <a:ea typeface="+mn-ea"/>
              </a:rPr>
              <a:t>，</a:t>
            </a:r>
            <a:r>
              <a:rPr lang="zh-TW" altLang="zh-TW" sz="2000" dirty="0" smtClean="0">
                <a:solidFill>
                  <a:srgbClr val="002060"/>
                </a:solidFill>
                <a:latin typeface="+mn-ea"/>
                <a:ea typeface="+mn-ea"/>
              </a:rPr>
              <a:t>我們</a:t>
            </a:r>
            <a:r>
              <a:rPr lang="zh-TW" altLang="zh-TW" sz="2000" dirty="0">
                <a:solidFill>
                  <a:srgbClr val="002060"/>
                </a:solidFill>
                <a:latin typeface="+mn-ea"/>
                <a:ea typeface="+mn-ea"/>
              </a:rPr>
              <a:t>可以透過手機或通訊軟體之視訊功能，進一步瞭解</a:t>
            </a:r>
            <a:r>
              <a:rPr lang="en-US" altLang="zh-TW" sz="2000" dirty="0">
                <a:solidFill>
                  <a:srgbClr val="002060"/>
                </a:solidFill>
                <a:latin typeface="+mn-ea"/>
                <a:ea typeface="+mn-ea"/>
              </a:rPr>
              <a:t>COVID-19</a:t>
            </a:r>
            <a:r>
              <a:rPr lang="zh-TW" altLang="zh-TW" sz="2000" dirty="0">
                <a:solidFill>
                  <a:srgbClr val="002060"/>
                </a:solidFill>
                <a:latin typeface="+mn-ea"/>
                <a:ea typeface="+mn-ea"/>
              </a:rPr>
              <a:t>確診被隔離者在院中的任何情況進而</a:t>
            </a:r>
            <a:r>
              <a:rPr lang="zh-TW" altLang="zh-TW" sz="2000" dirty="0" smtClean="0">
                <a:solidFill>
                  <a:srgbClr val="002060"/>
                </a:solidFill>
                <a:latin typeface="+mn-ea"/>
                <a:ea typeface="+mn-ea"/>
              </a:rPr>
              <a:t>關懷確</a:t>
            </a:r>
            <a:r>
              <a:rPr lang="zh-TW" altLang="zh-TW" sz="2000" dirty="0">
                <a:solidFill>
                  <a:srgbClr val="002060"/>
                </a:solidFill>
                <a:latin typeface="+mn-ea"/>
                <a:ea typeface="+mn-ea"/>
              </a:rPr>
              <a:t>診</a:t>
            </a:r>
            <a:r>
              <a:rPr lang="zh-TW" altLang="zh-TW" sz="2000" dirty="0" smtClean="0">
                <a:solidFill>
                  <a:srgbClr val="002060"/>
                </a:solidFill>
                <a:latin typeface="+mn-ea"/>
                <a:ea typeface="+mn-ea"/>
              </a:rPr>
              <a:t>者</a:t>
            </a:r>
            <a:r>
              <a:rPr lang="zh-TW" altLang="zh-TW" sz="2000" dirty="0">
                <a:solidFill>
                  <a:srgbClr val="002060"/>
                </a:solidFill>
                <a:latin typeface="+mn-ea"/>
                <a:ea typeface="+mn-ea"/>
              </a:rPr>
              <a:t>在不幸瀕死之前，能夠獲得適度之臨終關懷與助念，以避免在「孤獨中死去」的孤獨與恐懼，進而發揮人性的光與熱</a:t>
            </a:r>
            <a:r>
              <a:rPr lang="zh-TW" altLang="zh-TW" sz="2000" dirty="0" smtClean="0">
                <a:solidFill>
                  <a:srgbClr val="002060"/>
                </a:solidFill>
                <a:latin typeface="+mn-ea"/>
                <a:ea typeface="+mn-ea"/>
              </a:rPr>
              <a:t>。</a:t>
            </a:r>
            <a:endParaRPr lang="zh-TW" altLang="zh-TW" sz="2000" dirty="0">
              <a:solidFill>
                <a:srgbClr val="002060"/>
              </a:solidFill>
              <a:latin typeface="+mn-ea"/>
              <a:ea typeface="+mn-ea"/>
            </a:endParaRPr>
          </a:p>
        </p:txBody>
      </p:sp>
    </p:spTree>
    <p:extLst>
      <p:ext uri="{BB962C8B-B14F-4D97-AF65-F5344CB8AC3E}">
        <p14:creationId xmlns:p14="http://schemas.microsoft.com/office/powerpoint/2010/main" val="262805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8675424" cy="6525344"/>
          </a:xfrm>
          <a:prstGeom prst="rect">
            <a:avLst/>
          </a:prstGeom>
        </p:spPr>
      </p:pic>
    </p:spTree>
    <p:extLst>
      <p:ext uri="{BB962C8B-B14F-4D97-AF65-F5344CB8AC3E}">
        <p14:creationId xmlns:p14="http://schemas.microsoft.com/office/powerpoint/2010/main" val="2692999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zh-TW" sz="3200" dirty="0"/>
              <a:t>陸、全球新型冠狀肺炎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a:t>
            </a:r>
            <a:r>
              <a:rPr lang="zh-TW" altLang="zh-TW" sz="3200" dirty="0" smtClean="0"/>
              <a:t>對策</a:t>
            </a:r>
            <a:r>
              <a:rPr lang="en-US" altLang="zh-TW" sz="3200" dirty="0" smtClean="0"/>
              <a:t>--</a:t>
            </a:r>
            <a:r>
              <a:rPr lang="zh-TW" altLang="zh-TW" sz="3200" dirty="0"/>
              <a:t>代</a:t>
            </a:r>
            <a:r>
              <a:rPr lang="zh-TW" altLang="zh-TW" sz="3200" dirty="0" smtClean="0"/>
              <a:t>結論</a:t>
            </a:r>
            <a:r>
              <a:rPr lang="en-US" altLang="zh-TW" sz="3200" dirty="0" smtClean="0"/>
              <a:t>-3</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323528" y="1700808"/>
            <a:ext cx="8712968" cy="5139869"/>
          </a:xfrm>
          <a:prstGeom prst="rect">
            <a:avLst/>
          </a:prstGeom>
          <a:noFill/>
        </p:spPr>
        <p:txBody>
          <a:bodyPr wrap="square" rtlCol="0">
            <a:spAutoFit/>
          </a:bodyPr>
          <a:lstStyle/>
          <a:p>
            <a:pPr marL="457200" indent="-457200" algn="just">
              <a:spcBef>
                <a:spcPts val="200"/>
              </a:spcBef>
              <a:spcAft>
                <a:spcPts val="200"/>
              </a:spcAft>
              <a:buFont typeface="+mj-ea"/>
              <a:buAutoNum type="ea1ChtPeriod" startAt="10"/>
            </a:pPr>
            <a:r>
              <a:rPr lang="zh-TW" altLang="zh-TW" sz="2200" b="1" dirty="0" smtClean="0">
                <a:solidFill>
                  <a:srgbClr val="7030A0"/>
                </a:solidFill>
                <a:latin typeface="標楷體" panose="03000509000000000000" pitchFamily="65" charset="-120"/>
                <a:ea typeface="標楷體" panose="03000509000000000000" pitchFamily="65" charset="-120"/>
              </a:rPr>
              <a:t>部分</a:t>
            </a:r>
            <a:r>
              <a:rPr lang="en-US" altLang="zh-TW" sz="2200" b="1" dirty="0">
                <a:solidFill>
                  <a:srgbClr val="7030A0"/>
                </a:solidFill>
                <a:latin typeface="標楷體" panose="03000509000000000000" pitchFamily="65" charset="-120"/>
                <a:ea typeface="標楷體" panose="03000509000000000000" pitchFamily="65" charset="-120"/>
              </a:rPr>
              <a:t>COVID-19</a:t>
            </a:r>
            <a:r>
              <a:rPr lang="zh-TW" altLang="zh-TW" sz="2200" b="1" dirty="0">
                <a:solidFill>
                  <a:srgbClr val="7030A0"/>
                </a:solidFill>
                <a:latin typeface="標楷體" panose="03000509000000000000" pitchFamily="65" charset="-120"/>
                <a:ea typeface="標楷體" panose="03000509000000000000" pitchFamily="65" charset="-120"/>
              </a:rPr>
              <a:t>疫情較不嚴重之國家，宜放下政治立場，基於利人即是利己之大慈大愛精神，對於亟需援助之</a:t>
            </a:r>
            <a:r>
              <a:rPr lang="en-US" altLang="zh-TW" sz="2200" b="1" dirty="0">
                <a:solidFill>
                  <a:srgbClr val="7030A0"/>
                </a:solidFill>
                <a:latin typeface="標楷體" panose="03000509000000000000" pitchFamily="65" charset="-120"/>
                <a:ea typeface="標楷體" panose="03000509000000000000" pitchFamily="65" charset="-120"/>
              </a:rPr>
              <a:t>COVID-19</a:t>
            </a:r>
            <a:r>
              <a:rPr lang="zh-TW" altLang="zh-TW" sz="2200" b="1" dirty="0">
                <a:solidFill>
                  <a:srgbClr val="7030A0"/>
                </a:solidFill>
                <a:latin typeface="標楷體" panose="03000509000000000000" pitchFamily="65" charset="-120"/>
                <a:ea typeface="標楷體" panose="03000509000000000000" pitchFamily="65" charset="-120"/>
              </a:rPr>
              <a:t>疫情嚴重之國家，主動、積極地提供必要之</a:t>
            </a:r>
            <a:r>
              <a:rPr lang="zh-TW" altLang="zh-TW" sz="2200" b="1" dirty="0" smtClean="0">
                <a:solidFill>
                  <a:srgbClr val="7030A0"/>
                </a:solidFill>
                <a:latin typeface="標楷體" panose="03000509000000000000" pitchFamily="65" charset="-120"/>
                <a:ea typeface="標楷體" panose="03000509000000000000" pitchFamily="65" charset="-120"/>
              </a:rPr>
              <a:t>援助</a:t>
            </a:r>
            <a:r>
              <a:rPr lang="en-US" altLang="zh-TW" sz="2200" b="1" dirty="0" smtClean="0">
                <a:solidFill>
                  <a:srgbClr val="7030A0"/>
                </a:solidFill>
                <a:latin typeface="標楷體" panose="03000509000000000000" pitchFamily="65" charset="-120"/>
                <a:ea typeface="標楷體" panose="03000509000000000000" pitchFamily="65" charset="-120"/>
              </a:rPr>
              <a:t>:</a:t>
            </a:r>
            <a:r>
              <a:rPr lang="zh-TW" altLang="zh-TW" sz="2000" dirty="0">
                <a:solidFill>
                  <a:srgbClr val="002060"/>
                </a:solidFill>
                <a:latin typeface="標楷體" panose="03000509000000000000" pitchFamily="65" charset="-120"/>
                <a:ea typeface="標楷體" panose="03000509000000000000" pitchFamily="65" charset="-120"/>
              </a:rPr>
              <a:t>本文作者希望部分</a:t>
            </a:r>
            <a:r>
              <a:rPr lang="en-US" altLang="zh-TW" sz="2000" dirty="0">
                <a:solidFill>
                  <a:srgbClr val="002060"/>
                </a:solidFill>
                <a:latin typeface="標楷體" panose="03000509000000000000" pitchFamily="65" charset="-120"/>
                <a:ea typeface="標楷體" panose="03000509000000000000" pitchFamily="65" charset="-120"/>
              </a:rPr>
              <a:t>COVID-19</a:t>
            </a:r>
            <a:r>
              <a:rPr lang="zh-TW" altLang="zh-TW" sz="2000" dirty="0">
                <a:solidFill>
                  <a:srgbClr val="002060"/>
                </a:solidFill>
                <a:latin typeface="標楷體" panose="03000509000000000000" pitchFamily="65" charset="-120"/>
                <a:ea typeface="標楷體" panose="03000509000000000000" pitchFamily="65" charset="-120"/>
              </a:rPr>
              <a:t>疫情較不嚴重之國家，宜放下政治立場，對於亟需援助之</a:t>
            </a:r>
            <a:r>
              <a:rPr lang="en-US" altLang="zh-TW" sz="2000" dirty="0">
                <a:solidFill>
                  <a:srgbClr val="002060"/>
                </a:solidFill>
                <a:latin typeface="標楷體" panose="03000509000000000000" pitchFamily="65" charset="-120"/>
                <a:ea typeface="標楷體" panose="03000509000000000000" pitchFamily="65" charset="-120"/>
              </a:rPr>
              <a:t>COVID-19</a:t>
            </a:r>
            <a:r>
              <a:rPr lang="zh-TW" altLang="zh-TW" sz="2000" dirty="0">
                <a:solidFill>
                  <a:srgbClr val="002060"/>
                </a:solidFill>
                <a:latin typeface="標楷體" panose="03000509000000000000" pitchFamily="65" charset="-120"/>
                <a:ea typeface="標楷體" panose="03000509000000000000" pitchFamily="65" charset="-120"/>
              </a:rPr>
              <a:t>疫情嚴重之國家，主動提供必要之援助，以共同防護這個地球，期待疫情早日遠離</a:t>
            </a:r>
            <a:r>
              <a:rPr lang="zh-TW" altLang="zh-TW" sz="2000" dirty="0" smtClean="0">
                <a:solidFill>
                  <a:srgbClr val="002060"/>
                </a:solidFill>
                <a:latin typeface="標楷體" panose="03000509000000000000" pitchFamily="65" charset="-120"/>
                <a:ea typeface="標楷體" panose="03000509000000000000" pitchFamily="65" charset="-120"/>
              </a:rPr>
              <a:t>。</a:t>
            </a:r>
            <a:endParaRPr lang="zh-TW" altLang="zh-TW" sz="2200" dirty="0">
              <a:solidFill>
                <a:srgbClr val="7030A0"/>
              </a:solidFill>
              <a:latin typeface="標楷體" panose="03000509000000000000" pitchFamily="65" charset="-120"/>
              <a:ea typeface="標楷體" panose="03000509000000000000" pitchFamily="65" charset="-120"/>
            </a:endParaRPr>
          </a:p>
          <a:p>
            <a:pPr marL="457200" indent="-457200" algn="just">
              <a:spcBef>
                <a:spcPts val="200"/>
              </a:spcBef>
              <a:spcAft>
                <a:spcPts val="200"/>
              </a:spcAft>
              <a:buFont typeface="+mj-ea"/>
              <a:buAutoNum type="ea1ChtPeriod" startAt="10"/>
            </a:pPr>
            <a:r>
              <a:rPr lang="zh-TW" altLang="zh-TW" sz="2200" b="1" dirty="0" smtClean="0">
                <a:solidFill>
                  <a:srgbClr val="7030A0"/>
                </a:solidFill>
                <a:latin typeface="標楷體" panose="03000509000000000000" pitchFamily="65" charset="-120"/>
                <a:ea typeface="標楷體" panose="03000509000000000000" pitchFamily="65" charset="-120"/>
              </a:rPr>
              <a:t>我國</a:t>
            </a:r>
            <a:r>
              <a:rPr lang="zh-TW" altLang="zh-TW" sz="2200" b="1" dirty="0">
                <a:solidFill>
                  <a:srgbClr val="7030A0"/>
                </a:solidFill>
                <a:latin typeface="標楷體" panose="03000509000000000000" pitchFamily="65" charset="-120"/>
                <a:ea typeface="標楷體" panose="03000509000000000000" pitchFamily="65" charset="-120"/>
              </a:rPr>
              <a:t>宜儘速修改防疫</a:t>
            </a:r>
            <a:r>
              <a:rPr lang="en-US" altLang="zh-TW" sz="2200" b="1" dirty="0">
                <a:solidFill>
                  <a:srgbClr val="7030A0"/>
                </a:solidFill>
                <a:latin typeface="標楷體" panose="03000509000000000000" pitchFamily="65" charset="-120"/>
                <a:ea typeface="標楷體" panose="03000509000000000000" pitchFamily="65" charset="-120"/>
              </a:rPr>
              <a:t>SOP</a:t>
            </a:r>
            <a:r>
              <a:rPr lang="zh-TW" altLang="zh-TW" sz="2200" b="1" dirty="0">
                <a:solidFill>
                  <a:srgbClr val="7030A0"/>
                </a:solidFill>
                <a:latin typeface="標楷體" panose="03000509000000000000" pitchFamily="65" charset="-120"/>
                <a:ea typeface="標楷體" panose="03000509000000000000" pitchFamily="65" charset="-120"/>
              </a:rPr>
              <a:t>，對於從國外入國（境）者，宜進行普篩，避免造成防疫上之巨大</a:t>
            </a:r>
            <a:r>
              <a:rPr lang="zh-TW" altLang="zh-TW" sz="2200" b="1" dirty="0" smtClean="0">
                <a:solidFill>
                  <a:srgbClr val="7030A0"/>
                </a:solidFill>
                <a:latin typeface="標楷體" panose="03000509000000000000" pitchFamily="65" charset="-120"/>
                <a:ea typeface="標楷體" panose="03000509000000000000" pitchFamily="65" charset="-120"/>
              </a:rPr>
              <a:t>缺口</a:t>
            </a:r>
            <a:r>
              <a:rPr lang="en-US" altLang="zh-TW" sz="2200" b="1" dirty="0" smtClean="0">
                <a:solidFill>
                  <a:srgbClr val="7030A0"/>
                </a:solidFill>
                <a:latin typeface="標楷體" panose="03000509000000000000" pitchFamily="65" charset="-120"/>
                <a:ea typeface="標楷體" panose="03000509000000000000" pitchFamily="65" charset="-120"/>
              </a:rPr>
              <a:t>:</a:t>
            </a:r>
            <a:r>
              <a:rPr lang="zh-TW" altLang="zh-TW" sz="2000" dirty="0">
                <a:solidFill>
                  <a:srgbClr val="002060"/>
                </a:solidFill>
                <a:latin typeface="標楷體" panose="03000509000000000000" pitchFamily="65" charset="-120"/>
                <a:ea typeface="標楷體" panose="03000509000000000000" pitchFamily="65" charset="-120"/>
              </a:rPr>
              <a:t>由於目前疫情嚴重，都是我國可考量比照實施入境普篩的重點地區，辦理防疫</a:t>
            </a:r>
            <a:r>
              <a:rPr lang="en-US" altLang="zh-TW" sz="2000" dirty="0">
                <a:solidFill>
                  <a:srgbClr val="002060"/>
                </a:solidFill>
                <a:latin typeface="標楷體" panose="03000509000000000000" pitchFamily="65" charset="-120"/>
                <a:ea typeface="標楷體" panose="03000509000000000000" pitchFamily="65" charset="-120"/>
              </a:rPr>
              <a:t>SOP</a:t>
            </a:r>
            <a:r>
              <a:rPr lang="zh-TW" altLang="zh-TW" sz="2000" dirty="0">
                <a:solidFill>
                  <a:srgbClr val="002060"/>
                </a:solidFill>
                <a:latin typeface="標楷體" panose="03000509000000000000" pitchFamily="65" charset="-120"/>
                <a:ea typeface="標楷體" panose="03000509000000000000" pitchFamily="65" charset="-120"/>
              </a:rPr>
              <a:t>，對於從國外入國（境）者，宜進行普篩，避免造成防疫上之巨大缺口</a:t>
            </a:r>
            <a:r>
              <a:rPr lang="zh-TW" altLang="zh-TW" sz="2000" dirty="0" smtClean="0">
                <a:solidFill>
                  <a:srgbClr val="002060"/>
                </a:solidFill>
                <a:latin typeface="標楷體" panose="03000509000000000000" pitchFamily="65" charset="-120"/>
                <a:ea typeface="標楷體" panose="03000509000000000000" pitchFamily="65" charset="-120"/>
              </a:rPr>
              <a:t>。</a:t>
            </a:r>
            <a:endParaRPr lang="zh-TW" altLang="zh-TW" sz="2200" dirty="0">
              <a:solidFill>
                <a:srgbClr val="7030A0"/>
              </a:solidFill>
              <a:latin typeface="標楷體" panose="03000509000000000000" pitchFamily="65" charset="-120"/>
              <a:ea typeface="標楷體" panose="03000509000000000000" pitchFamily="65" charset="-120"/>
            </a:endParaRPr>
          </a:p>
          <a:p>
            <a:pPr marL="457200" indent="-457200" algn="just">
              <a:spcBef>
                <a:spcPts val="200"/>
              </a:spcBef>
              <a:spcAft>
                <a:spcPts val="200"/>
              </a:spcAft>
              <a:buFont typeface="+mj-ea"/>
              <a:buAutoNum type="ea1ChtPeriod" startAt="10"/>
            </a:pPr>
            <a:r>
              <a:rPr lang="zh-TW" altLang="zh-TW" sz="2200" b="1" dirty="0" smtClean="0">
                <a:solidFill>
                  <a:srgbClr val="7030A0"/>
                </a:solidFill>
                <a:latin typeface="標楷體" panose="03000509000000000000" pitchFamily="65" charset="-120"/>
                <a:ea typeface="標楷體" panose="03000509000000000000" pitchFamily="65" charset="-120"/>
              </a:rPr>
              <a:t>因應新興傳染病應就喪葬文化、從業人員培育、法律層面檢討，並作妥適且即時之處理</a:t>
            </a:r>
            <a:r>
              <a:rPr lang="en-US" altLang="zh-TW" sz="2200" b="1" dirty="0" smtClean="0">
                <a:solidFill>
                  <a:srgbClr val="7030A0"/>
                </a:solidFill>
                <a:latin typeface="標楷體" panose="03000509000000000000" pitchFamily="65" charset="-120"/>
                <a:ea typeface="標楷體" panose="03000509000000000000" pitchFamily="65" charset="-120"/>
              </a:rPr>
              <a:t>:</a:t>
            </a:r>
            <a:r>
              <a:rPr lang="zh-TW" altLang="zh-TW" sz="2000" dirty="0">
                <a:solidFill>
                  <a:srgbClr val="002060"/>
                </a:solidFill>
                <a:latin typeface="標楷體" panose="03000509000000000000" pitchFamily="65" charset="-120"/>
                <a:ea typeface="標楷體" panose="03000509000000000000" pitchFamily="65" charset="-120"/>
              </a:rPr>
              <a:t>傳染病防治不僅是醫學問題，甚且是極為重要的社會、經濟、文化問題，如何就法律作迅速立法動作，又或是暫行條例施行後的檢討策進等議題，均值吾人再進一步省思。</a:t>
            </a:r>
          </a:p>
          <a:p>
            <a:pPr marL="457200" indent="-457200" algn="just">
              <a:spcBef>
                <a:spcPts val="200"/>
              </a:spcBef>
              <a:spcAft>
                <a:spcPts val="200"/>
              </a:spcAft>
              <a:buFont typeface="+mj-ea"/>
              <a:buAutoNum type="ea1ChtPeriod" startAt="10"/>
            </a:pPr>
            <a:endParaRPr lang="zh-TW" altLang="zh-TW"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7338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00899" y="1002762"/>
            <a:ext cx="7843101" cy="936104"/>
          </a:xfrm>
        </p:spPr>
        <p:txBody>
          <a:bodyPr/>
          <a:lstStyle/>
          <a:p>
            <a:r>
              <a:rPr lang="zh-TW" altLang="zh-TW" sz="3200" dirty="0"/>
              <a:t>陸、全球新型冠狀肺炎</a:t>
            </a:r>
            <a:r>
              <a:rPr lang="en-US" altLang="zh-TW" sz="3200" dirty="0"/>
              <a:t>(COVID-19)</a:t>
            </a:r>
            <a:r>
              <a:rPr lang="zh-TW" altLang="zh-TW" sz="3200" dirty="0"/>
              <a:t>疫情</a:t>
            </a:r>
            <a:r>
              <a:rPr lang="zh-TW" altLang="zh-TW" sz="3200" dirty="0" smtClean="0"/>
              <a:t>下</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處理</a:t>
            </a:r>
            <a:r>
              <a:rPr lang="zh-TW" altLang="zh-TW" sz="3200" dirty="0"/>
              <a:t>生死問題之可行</a:t>
            </a:r>
            <a:r>
              <a:rPr lang="zh-TW" altLang="zh-TW" sz="3200" dirty="0" smtClean="0"/>
              <a:t>對策</a:t>
            </a:r>
            <a:r>
              <a:rPr lang="en-US" altLang="zh-TW" sz="3200" dirty="0" smtClean="0"/>
              <a:t>--</a:t>
            </a:r>
            <a:r>
              <a:rPr lang="zh-TW" altLang="zh-TW" sz="3200" dirty="0"/>
              <a:t>代</a:t>
            </a:r>
            <a:r>
              <a:rPr lang="zh-TW" altLang="zh-TW" sz="3200" dirty="0" smtClean="0"/>
              <a:t>結論</a:t>
            </a:r>
            <a:r>
              <a:rPr lang="en-US" altLang="zh-TW" sz="3200" dirty="0" smtClean="0"/>
              <a:t>-4</a:t>
            </a:r>
            <a:r>
              <a:rPr lang="zh-TW" altLang="zh-TW" sz="3200" dirty="0"/>
              <a:t/>
            </a:r>
            <a:br>
              <a:rPr lang="zh-TW" altLang="zh-TW" sz="3200" dirty="0"/>
            </a:br>
            <a:r>
              <a:rPr lang="zh-TW" altLang="zh-TW" sz="4800" dirty="0"/>
              <a:t/>
            </a:r>
            <a:br>
              <a:rPr lang="zh-TW" altLang="zh-TW" sz="4800" dirty="0"/>
            </a:br>
            <a:endParaRPr lang="zh-TW" altLang="zh-TW" sz="4800" dirty="0"/>
          </a:p>
        </p:txBody>
      </p:sp>
      <p:sp>
        <p:nvSpPr>
          <p:cNvPr id="2" name="文字方塊 1"/>
          <p:cNvSpPr txBox="1"/>
          <p:nvPr/>
        </p:nvSpPr>
        <p:spPr>
          <a:xfrm>
            <a:off x="0" y="1628800"/>
            <a:ext cx="8748464" cy="5088573"/>
          </a:xfrm>
          <a:prstGeom prst="rect">
            <a:avLst/>
          </a:prstGeom>
          <a:noFill/>
        </p:spPr>
        <p:txBody>
          <a:bodyPr wrap="square" rtlCol="0">
            <a:spAutoFit/>
          </a:bodyPr>
          <a:lstStyle/>
          <a:p>
            <a:pPr marL="457200" indent="-457200" algn="just">
              <a:spcBef>
                <a:spcPts val="200"/>
              </a:spcBef>
              <a:spcAft>
                <a:spcPts val="200"/>
              </a:spcAft>
              <a:buFont typeface="+mj-ea"/>
              <a:buAutoNum type="ea1ChtPeriod" startAt="13"/>
            </a:pPr>
            <a:r>
              <a:rPr lang="zh-TW" altLang="zh-TW" sz="2200" b="1" dirty="0" smtClean="0">
                <a:solidFill>
                  <a:srgbClr val="7030A0"/>
                </a:solidFill>
                <a:latin typeface="標楷體" panose="03000509000000000000" pitchFamily="65" charset="-120"/>
                <a:ea typeface="標楷體" panose="03000509000000000000" pitchFamily="65" charset="-120"/>
              </a:rPr>
              <a:t>淨化</a:t>
            </a:r>
            <a:r>
              <a:rPr lang="zh-TW" altLang="zh-TW" sz="2200" b="1" dirty="0">
                <a:solidFill>
                  <a:srgbClr val="7030A0"/>
                </a:solidFill>
                <a:latin typeface="標楷體" panose="03000509000000000000" pitchFamily="65" charset="-120"/>
                <a:ea typeface="標楷體" panose="03000509000000000000" pitchFamily="65" charset="-120"/>
              </a:rPr>
              <a:t>惡念，不為惡行</a:t>
            </a:r>
            <a:r>
              <a:rPr lang="zh-TW" altLang="zh-TW" sz="2200" b="1" dirty="0" smtClean="0">
                <a:solidFill>
                  <a:srgbClr val="7030A0"/>
                </a:solidFill>
                <a:latin typeface="標楷體" panose="03000509000000000000" pitchFamily="65" charset="-120"/>
                <a:ea typeface="標楷體" panose="03000509000000000000" pitchFamily="65" charset="-120"/>
              </a:rPr>
              <a:t>為</a:t>
            </a:r>
            <a:r>
              <a:rPr lang="en-US" altLang="zh-TW" sz="2200" b="1" dirty="0" smtClean="0">
                <a:solidFill>
                  <a:srgbClr val="7030A0"/>
                </a:solidFill>
                <a:latin typeface="標楷體" panose="03000509000000000000" pitchFamily="65" charset="-120"/>
                <a:ea typeface="標楷體" panose="03000509000000000000" pitchFamily="65" charset="-120"/>
              </a:rPr>
              <a:t>:</a:t>
            </a:r>
            <a:r>
              <a:rPr lang="zh-TW" altLang="en-US" sz="2000" b="1" u="sng" dirty="0">
                <a:solidFill>
                  <a:srgbClr val="002060"/>
                </a:solidFill>
                <a:latin typeface="+mn-ea"/>
                <a:ea typeface="+mn-ea"/>
              </a:rPr>
              <a:t>釋</a:t>
            </a:r>
            <a:r>
              <a:rPr lang="zh-TW" altLang="zh-TW" sz="2000" b="1" u="sng" dirty="0">
                <a:solidFill>
                  <a:srgbClr val="002060"/>
                </a:solidFill>
                <a:latin typeface="+mn-ea"/>
                <a:ea typeface="+mn-ea"/>
              </a:rPr>
              <a:t>從慈法師</a:t>
            </a:r>
            <a:r>
              <a:rPr lang="zh-TW" altLang="zh-TW" sz="2000" dirty="0">
                <a:solidFill>
                  <a:srgbClr val="002060"/>
                </a:solidFill>
                <a:latin typeface="+mn-ea"/>
                <a:ea typeface="+mn-ea"/>
              </a:rPr>
              <a:t>從佛法角度解讀流行病，並藉由佛法理論提出引領吾輩走出流行病侵擾之法，即是通過修學佛法來改變和控制此種流行病。如同透過停止水、陽光和空氣來改變當前因緣，惡種子將永遠不會結出果實</a:t>
            </a:r>
          </a:p>
          <a:p>
            <a:pPr marL="457200" indent="-457200" algn="just">
              <a:spcBef>
                <a:spcPts val="200"/>
              </a:spcBef>
              <a:spcAft>
                <a:spcPts val="200"/>
              </a:spcAft>
              <a:buFont typeface="+mj-ea"/>
              <a:buAutoNum type="ea1ChtPeriod" startAt="13"/>
            </a:pPr>
            <a:r>
              <a:rPr lang="zh-TW" altLang="zh-TW" sz="2200" b="1" dirty="0" smtClean="0">
                <a:solidFill>
                  <a:srgbClr val="7030A0"/>
                </a:solidFill>
                <a:latin typeface="標楷體" panose="03000509000000000000" pitchFamily="65" charset="-120"/>
                <a:ea typeface="標楷體" panose="03000509000000000000" pitchFamily="65" charset="-120"/>
              </a:rPr>
              <a:t>修</a:t>
            </a:r>
            <a:r>
              <a:rPr lang="zh-TW" altLang="zh-TW" sz="2200" b="1" dirty="0">
                <a:solidFill>
                  <a:srgbClr val="7030A0"/>
                </a:solidFill>
                <a:latin typeface="標楷體" panose="03000509000000000000" pitchFamily="65" charset="-120"/>
                <a:ea typeface="標楷體" panose="03000509000000000000" pitchFamily="65" charset="-120"/>
              </a:rPr>
              <a:t>清淨心、慈悲</a:t>
            </a:r>
            <a:r>
              <a:rPr lang="zh-TW" altLang="zh-TW" sz="2200" b="1" dirty="0" smtClean="0">
                <a:solidFill>
                  <a:srgbClr val="7030A0"/>
                </a:solidFill>
                <a:latin typeface="標楷體" panose="03000509000000000000" pitchFamily="65" charset="-120"/>
                <a:ea typeface="標楷體" panose="03000509000000000000" pitchFamily="65" charset="-120"/>
              </a:rPr>
              <a:t>心</a:t>
            </a:r>
            <a:r>
              <a:rPr lang="en-US" altLang="zh-TW" sz="2200" b="1" dirty="0" smtClean="0">
                <a:solidFill>
                  <a:srgbClr val="7030A0"/>
                </a:solidFill>
                <a:latin typeface="標楷體" panose="03000509000000000000" pitchFamily="65" charset="-120"/>
                <a:ea typeface="標楷體" panose="03000509000000000000" pitchFamily="65" charset="-120"/>
              </a:rPr>
              <a:t>:</a:t>
            </a:r>
            <a:r>
              <a:rPr lang="zh-TW" altLang="zh-TW" sz="2000" dirty="0">
                <a:solidFill>
                  <a:srgbClr val="002060"/>
                </a:solidFill>
                <a:latin typeface="+mn-ea"/>
                <a:ea typeface="+mn-ea"/>
              </a:rPr>
              <a:t>當科學只重視外界的因素，卻疏忽「心性」才是內在的真因。佛法在因上即詳細闡明，因就是親因緣，外境是助緣。親因就是真誠、清淨、慈悲之心，心地真誠、清淨、</a:t>
            </a:r>
            <a:r>
              <a:rPr lang="zh-TW" altLang="zh-TW" sz="2000" dirty="0" smtClean="0">
                <a:solidFill>
                  <a:srgbClr val="002060"/>
                </a:solidFill>
                <a:latin typeface="+mn-ea"/>
                <a:ea typeface="+mn-ea"/>
              </a:rPr>
              <a:t>慈悲</a:t>
            </a:r>
            <a:r>
              <a:rPr lang="zh-TW" altLang="en-US" sz="2000" dirty="0" smtClean="0">
                <a:solidFill>
                  <a:srgbClr val="002060"/>
                </a:solidFill>
                <a:latin typeface="+mn-ea"/>
                <a:ea typeface="+mn-ea"/>
              </a:rPr>
              <a:t>。</a:t>
            </a:r>
            <a:r>
              <a:rPr lang="zh-TW" altLang="zh-TW" sz="2000" dirty="0">
                <a:solidFill>
                  <a:srgbClr val="002060"/>
                </a:solidFill>
                <a:latin typeface="+mn-ea"/>
                <a:ea typeface="+mn-ea"/>
              </a:rPr>
              <a:t>修清淨心，修慈悲心是最佳防護網，用清淨、慈悲來消災解</a:t>
            </a:r>
            <a:r>
              <a:rPr lang="zh-TW" altLang="zh-TW" sz="2000" dirty="0" smtClean="0">
                <a:solidFill>
                  <a:srgbClr val="002060"/>
                </a:solidFill>
                <a:latin typeface="+mn-ea"/>
                <a:ea typeface="+mn-ea"/>
              </a:rPr>
              <a:t>厄</a:t>
            </a:r>
            <a:r>
              <a:rPr lang="zh-TW" altLang="en-US" sz="2000" dirty="0" smtClean="0">
                <a:solidFill>
                  <a:srgbClr val="002060"/>
                </a:solidFill>
                <a:latin typeface="+mn-ea"/>
                <a:ea typeface="+mn-ea"/>
              </a:rPr>
              <a:t>。</a:t>
            </a:r>
            <a:endParaRPr lang="zh-TW" altLang="zh-TW" sz="2000" dirty="0">
              <a:solidFill>
                <a:srgbClr val="002060"/>
              </a:solidFill>
              <a:latin typeface="+mn-ea"/>
              <a:ea typeface="+mn-ea"/>
            </a:endParaRPr>
          </a:p>
          <a:p>
            <a:pPr marL="457200" indent="-457200" algn="just">
              <a:spcBef>
                <a:spcPts val="200"/>
              </a:spcBef>
              <a:spcAft>
                <a:spcPts val="200"/>
              </a:spcAft>
              <a:buFont typeface="+mj-ea"/>
              <a:buAutoNum type="ea1ChtPeriod" startAt="13"/>
            </a:pPr>
            <a:r>
              <a:rPr lang="zh-TW" altLang="zh-TW" sz="2200" b="1" dirty="0" smtClean="0">
                <a:solidFill>
                  <a:srgbClr val="7030A0"/>
                </a:solidFill>
                <a:latin typeface="標楷體" panose="03000509000000000000" pitchFamily="65" charset="-120"/>
                <a:ea typeface="標楷體" panose="03000509000000000000" pitchFamily="65" charset="-120"/>
              </a:rPr>
              <a:t>採</a:t>
            </a:r>
            <a:r>
              <a:rPr lang="zh-TW" altLang="zh-TW" sz="2200" b="1" dirty="0">
                <a:solidFill>
                  <a:srgbClr val="7030A0"/>
                </a:solidFill>
                <a:latin typeface="標楷體" panose="03000509000000000000" pitchFamily="65" charset="-120"/>
                <a:ea typeface="標楷體" panose="03000509000000000000" pitchFamily="65" charset="-120"/>
              </a:rPr>
              <a:t>行「念佛」方法提供臨終關懷的靈性</a:t>
            </a:r>
            <a:r>
              <a:rPr lang="zh-TW" altLang="zh-TW" sz="2200" b="1" dirty="0" smtClean="0">
                <a:solidFill>
                  <a:srgbClr val="7030A0"/>
                </a:solidFill>
                <a:latin typeface="標楷體" panose="03000509000000000000" pitchFamily="65" charset="-120"/>
                <a:ea typeface="標楷體" panose="03000509000000000000" pitchFamily="65" charset="-120"/>
              </a:rPr>
              <a:t>需求</a:t>
            </a:r>
            <a:r>
              <a:rPr lang="zh-TW" altLang="en-US" sz="2200" b="1" dirty="0" smtClean="0">
                <a:solidFill>
                  <a:srgbClr val="7030A0"/>
                </a:solidFill>
                <a:latin typeface="標楷體" panose="03000509000000000000" pitchFamily="65" charset="-120"/>
                <a:ea typeface="標楷體" panose="03000509000000000000" pitchFamily="65" charset="-120"/>
              </a:rPr>
              <a:t>：</a:t>
            </a:r>
            <a:r>
              <a:rPr lang="zh-TW" altLang="zh-TW" sz="2000" dirty="0">
                <a:solidFill>
                  <a:srgbClr val="002060"/>
                </a:solidFill>
                <a:latin typeface="+mn-ea"/>
                <a:ea typeface="+mn-ea"/>
              </a:rPr>
              <a:t>對於臨終關懷之作為，「念佛」可謂是就地即行且廣為流傳的修行之法，能使人轉化慣性、增強自信，透過佛號的陪伴來安定自己的身心，正念隨起。而幫助念佛的「助念」，最常用於協助臨終亡者達到解脫、往生西方極樂世界之淨土，在談到「助念」時，對生者的幫助和功德亦</a:t>
            </a:r>
            <a:r>
              <a:rPr lang="zh-TW" altLang="zh-TW" sz="2000" dirty="0" smtClean="0">
                <a:solidFill>
                  <a:srgbClr val="002060"/>
                </a:solidFill>
                <a:latin typeface="+mn-ea"/>
                <a:ea typeface="+mn-ea"/>
              </a:rPr>
              <a:t>不可忽視</a:t>
            </a:r>
            <a:r>
              <a:rPr lang="zh-TW" altLang="en-US" sz="2000" dirty="0" smtClean="0">
                <a:solidFill>
                  <a:srgbClr val="002060"/>
                </a:solidFill>
                <a:latin typeface="+mn-ea"/>
                <a:ea typeface="+mn-ea"/>
              </a:rPr>
              <a:t>，</a:t>
            </a:r>
            <a:r>
              <a:rPr lang="zh-TW" altLang="zh-TW" sz="2000" dirty="0">
                <a:solidFill>
                  <a:srgbClr val="002060"/>
                </a:solidFill>
                <a:latin typeface="+mn-ea"/>
                <a:ea typeface="+mn-ea"/>
              </a:rPr>
              <a:t>三時繫念佛事之社會作用，正與儒家提倡的「慎終追遠」禮俗能起到「民德歸厚」之社會導正功能一致。</a:t>
            </a:r>
          </a:p>
        </p:txBody>
      </p:sp>
    </p:spTree>
    <p:extLst>
      <p:ext uri="{BB962C8B-B14F-4D97-AF65-F5344CB8AC3E}">
        <p14:creationId xmlns:p14="http://schemas.microsoft.com/office/powerpoint/2010/main" val="352840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071670" y="428604"/>
            <a:ext cx="4084506" cy="1296144"/>
          </a:xfrm>
        </p:spPr>
        <p:txBody>
          <a:bodyPr>
            <a:normAutofit/>
          </a:bodyPr>
          <a:lstStyle/>
          <a:p>
            <a:pPr algn="ctr"/>
            <a:r>
              <a:rPr lang="zh-TW" altLang="en-US" sz="4800" b="1" dirty="0" smtClean="0">
                <a:solidFill>
                  <a:srgbClr val="FFFF00"/>
                </a:solidFill>
                <a:latin typeface="標楷體" pitchFamily="65" charset="-120"/>
                <a:ea typeface="標楷體" pitchFamily="65" charset="-120"/>
              </a:rPr>
              <a:t>謝 謝 聆 聽</a:t>
            </a:r>
            <a:endParaRPr lang="zh-TW" altLang="en-US" sz="4800" b="1" dirty="0">
              <a:solidFill>
                <a:srgbClr val="FFFF00"/>
              </a:solidFill>
              <a:latin typeface="標楷體" pitchFamily="65" charset="-120"/>
              <a:ea typeface="標楷體" pitchFamily="65" charset="-120"/>
            </a:endParaRPr>
          </a:p>
        </p:txBody>
      </p:sp>
      <p:pic>
        <p:nvPicPr>
          <p:cNvPr id="4" name="Picture 1"/>
          <p:cNvPicPr>
            <a:picLocks noChangeAspect="1" noChangeArrowheads="1"/>
          </p:cNvPicPr>
          <p:nvPr/>
        </p:nvPicPr>
        <p:blipFill>
          <a:blip r:embed="rId2" cstate="print"/>
          <a:stretch>
            <a:fillRect/>
          </a:stretch>
        </p:blipFill>
        <p:spPr bwMode="auto">
          <a:xfrm>
            <a:off x="-180528" y="2175807"/>
            <a:ext cx="9001000" cy="3457332"/>
          </a:xfrm>
          <a:prstGeom prst="rect">
            <a:avLst/>
          </a:prstGeom>
          <a:noFill/>
          <a:ln>
            <a:noFill/>
          </a:ln>
          <a:effectLst>
            <a:softEdge rad="317500"/>
          </a:effectLst>
        </p:spPr>
      </p:pic>
      <p:sp>
        <p:nvSpPr>
          <p:cNvPr id="6" name="投影片編號版面配置區 5"/>
          <p:cNvSpPr>
            <a:spLocks noGrp="1"/>
          </p:cNvSpPr>
          <p:nvPr>
            <p:ph type="sldNum" sz="quarter" idx="11"/>
          </p:nvPr>
        </p:nvSpPr>
        <p:spPr/>
        <p:txBody>
          <a:bodyPr/>
          <a:lstStyle/>
          <a:p>
            <a:pPr>
              <a:defRPr/>
            </a:pPr>
            <a:endParaRPr lang="zh-TW" altLang="en-US"/>
          </a:p>
        </p:txBody>
      </p:sp>
      <p:sp>
        <p:nvSpPr>
          <p:cNvPr id="5" name="頁尾版面配置區 4"/>
          <p:cNvSpPr>
            <a:spLocks noGrp="1"/>
          </p:cNvSpPr>
          <p:nvPr>
            <p:ph type="ftr" sz="quarter" idx="10"/>
          </p:nvPr>
        </p:nvSpPr>
        <p:spPr/>
        <p:txBody>
          <a:bodyPr/>
          <a:lstStyle/>
          <a:p>
            <a:pPr>
              <a:defRPr/>
            </a:pPr>
            <a:endParaRPr lang="zh-TW" altLang="en-US"/>
          </a:p>
        </p:txBody>
      </p:sp>
    </p:spTree>
    <p:extLst>
      <p:ext uri="{BB962C8B-B14F-4D97-AF65-F5344CB8AC3E}">
        <p14:creationId xmlns:p14="http://schemas.microsoft.com/office/powerpoint/2010/main" val="4024897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18990" y="273298"/>
            <a:ext cx="6400800" cy="6311404"/>
          </a:xfrm>
          <a:prstGeom prst="rect">
            <a:avLst/>
          </a:prstGeom>
        </p:spPr>
      </p:pic>
    </p:spTree>
    <p:extLst>
      <p:ext uri="{BB962C8B-B14F-4D97-AF65-F5344CB8AC3E}">
        <p14:creationId xmlns:p14="http://schemas.microsoft.com/office/powerpoint/2010/main" val="287234120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3888" y="31163"/>
            <a:ext cx="7524328" cy="6768752"/>
          </a:xfrm>
          <a:prstGeom prst="rect">
            <a:avLst/>
          </a:prstGeom>
        </p:spPr>
      </p:pic>
    </p:spTree>
    <p:extLst>
      <p:ext uri="{BB962C8B-B14F-4D97-AF65-F5344CB8AC3E}">
        <p14:creationId xmlns:p14="http://schemas.microsoft.com/office/powerpoint/2010/main" val="238454523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3888" y="233158"/>
            <a:ext cx="8136904" cy="6436201"/>
          </a:xfrm>
          <a:prstGeom prst="rect">
            <a:avLst/>
          </a:prstGeom>
        </p:spPr>
      </p:pic>
    </p:spTree>
    <p:extLst>
      <p:ext uri="{BB962C8B-B14F-4D97-AF65-F5344CB8AC3E}">
        <p14:creationId xmlns:p14="http://schemas.microsoft.com/office/powerpoint/2010/main" val="1023364539"/>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85094" y="260648"/>
            <a:ext cx="7164288" cy="6237312"/>
          </a:xfrm>
          <a:prstGeom prst="rect">
            <a:avLst/>
          </a:prstGeom>
        </p:spPr>
      </p:pic>
    </p:spTree>
    <p:extLst>
      <p:ext uri="{BB962C8B-B14F-4D97-AF65-F5344CB8AC3E}">
        <p14:creationId xmlns:p14="http://schemas.microsoft.com/office/powerpoint/2010/main" val="106803860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3888" y="404664"/>
            <a:ext cx="8388424" cy="6453336"/>
          </a:xfrm>
          <a:prstGeom prst="rect">
            <a:avLst/>
          </a:prstGeom>
        </p:spPr>
      </p:pic>
    </p:spTree>
    <p:extLst>
      <p:ext uri="{BB962C8B-B14F-4D97-AF65-F5344CB8AC3E}">
        <p14:creationId xmlns:p14="http://schemas.microsoft.com/office/powerpoint/2010/main" val="403431434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95536" y="0"/>
            <a:ext cx="8748464" cy="6309320"/>
          </a:xfrm>
          <a:prstGeom prst="rect">
            <a:avLst/>
          </a:prstGeom>
        </p:spPr>
      </p:pic>
    </p:spTree>
    <p:extLst>
      <p:ext uri="{BB962C8B-B14F-4D97-AF65-F5344CB8AC3E}">
        <p14:creationId xmlns:p14="http://schemas.microsoft.com/office/powerpoint/2010/main" val="2423487121"/>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3888" y="0"/>
            <a:ext cx="8520112" cy="6089650"/>
          </a:xfrm>
          <a:prstGeom prst="rect">
            <a:avLst/>
          </a:prstGeom>
        </p:spPr>
      </p:pic>
    </p:spTree>
    <p:extLst>
      <p:ext uri="{BB962C8B-B14F-4D97-AF65-F5344CB8AC3E}">
        <p14:creationId xmlns:p14="http://schemas.microsoft.com/office/powerpoint/2010/main" val="167058281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403648" y="116632"/>
            <a:ext cx="7632848" cy="1443608"/>
          </a:xfrm>
        </p:spPr>
        <p:txBody>
          <a:bodyPr/>
          <a:lstStyle/>
          <a:p>
            <a:r>
              <a:rPr lang="zh-TW" altLang="en-US" sz="4800" dirty="0" smtClean="0"/>
              <a:t>謝 誌</a:t>
            </a:r>
            <a:endParaRPr lang="zh-TW" altLang="zh-TW" sz="4800" dirty="0"/>
          </a:p>
        </p:txBody>
      </p:sp>
      <p:sp>
        <p:nvSpPr>
          <p:cNvPr id="2" name="文字方塊 1"/>
          <p:cNvSpPr txBox="1"/>
          <p:nvPr/>
        </p:nvSpPr>
        <p:spPr>
          <a:xfrm>
            <a:off x="323528" y="1861665"/>
            <a:ext cx="8496944" cy="3590727"/>
          </a:xfrm>
          <a:prstGeom prst="rect">
            <a:avLst/>
          </a:prstGeom>
          <a:noFill/>
        </p:spPr>
        <p:txBody>
          <a:bodyPr wrap="square" rtlCol="0">
            <a:spAutoFit/>
          </a:bodyPr>
          <a:lstStyle/>
          <a:p>
            <a:pPr>
              <a:spcBef>
                <a:spcPts val="100"/>
              </a:spcBef>
              <a:spcAft>
                <a:spcPts val="100"/>
              </a:spcAft>
              <a:defRPr/>
            </a:pPr>
            <a:r>
              <a:rPr lang="zh-TW" altLang="en-US" sz="2800" dirty="0">
                <a:solidFill>
                  <a:schemeClr val="bg1"/>
                </a:solidFill>
                <a:latin typeface="+mn-ea"/>
                <a:ea typeface="+mn-ea"/>
              </a:rPr>
              <a:t>各位尊敬的佳賓大家好、大家午安：</a:t>
            </a:r>
            <a:endParaRPr lang="en-US" altLang="zh-TW" sz="2800" dirty="0">
              <a:solidFill>
                <a:schemeClr val="bg1"/>
              </a:solidFill>
              <a:latin typeface="+mn-ea"/>
              <a:ea typeface="+mn-ea"/>
            </a:endParaRPr>
          </a:p>
          <a:p>
            <a:pPr marL="457200" indent="-457200">
              <a:spcBef>
                <a:spcPts val="100"/>
              </a:spcBef>
              <a:spcAft>
                <a:spcPts val="100"/>
              </a:spcAft>
              <a:buFont typeface="Wingdings" panose="05000000000000000000" pitchFamily="2" charset="2"/>
              <a:buChar char="Ø"/>
              <a:defRPr/>
            </a:pPr>
            <a:r>
              <a:rPr lang="zh-TW" altLang="en-US" sz="2800" dirty="0" smtClean="0">
                <a:solidFill>
                  <a:schemeClr val="bg1"/>
                </a:solidFill>
                <a:latin typeface="+mn-ea"/>
                <a:ea typeface="+mn-ea"/>
              </a:rPr>
              <a:t>首先</a:t>
            </a:r>
            <a:r>
              <a:rPr lang="zh-TW" altLang="en-US" sz="2800" dirty="0">
                <a:solidFill>
                  <a:schemeClr val="bg1"/>
                </a:solidFill>
                <a:latin typeface="+mn-ea"/>
                <a:ea typeface="+mn-ea"/>
              </a:rPr>
              <a:t>，非常感謝</a:t>
            </a:r>
            <a:r>
              <a:rPr lang="zh-TW" altLang="en-US" sz="2800" dirty="0" smtClean="0">
                <a:solidFill>
                  <a:schemeClr val="bg1"/>
                </a:solidFill>
                <a:latin typeface="+mn-ea"/>
                <a:ea typeface="+mn-ea"/>
              </a:rPr>
              <a:t>主辦單位</a:t>
            </a:r>
            <a:r>
              <a:rPr lang="zh-TW" altLang="en-US" sz="2800" b="1" dirty="0" smtClean="0">
                <a:solidFill>
                  <a:srgbClr val="7030A0"/>
                </a:solidFill>
                <a:effectLst>
                  <a:outerShdw blurRad="38100" dist="38100" dir="2700000" algn="tl">
                    <a:srgbClr val="000000">
                      <a:alpha val="43137"/>
                    </a:srgbClr>
                  </a:outerShdw>
                </a:effectLst>
                <a:latin typeface="+mn-ea"/>
                <a:ea typeface="+mn-ea"/>
              </a:rPr>
              <a:t>南華大學生死學系</a:t>
            </a:r>
            <a:r>
              <a:rPr lang="zh-TW" altLang="en-US" sz="2800" dirty="0" smtClean="0">
                <a:solidFill>
                  <a:schemeClr val="bg1"/>
                </a:solidFill>
                <a:latin typeface="+mn-ea"/>
                <a:ea typeface="+mn-ea"/>
              </a:rPr>
              <a:t>給我們這個機會，向</a:t>
            </a:r>
            <a:r>
              <a:rPr lang="zh-TW" altLang="en-US" sz="2800" dirty="0">
                <a:solidFill>
                  <a:schemeClr val="bg1"/>
                </a:solidFill>
                <a:latin typeface="+mn-ea"/>
                <a:ea typeface="+mn-ea"/>
              </a:rPr>
              <a:t>在座各位尊敬的佳賓，作本次的專題報告</a:t>
            </a:r>
            <a:r>
              <a:rPr lang="en-US" altLang="zh-TW" sz="2800" dirty="0">
                <a:solidFill>
                  <a:schemeClr val="bg1"/>
                </a:solidFill>
                <a:latin typeface="+mn-ea"/>
                <a:ea typeface="+mn-ea"/>
              </a:rPr>
              <a:t>---</a:t>
            </a:r>
            <a:r>
              <a:rPr lang="zh-TW" altLang="zh-TW" sz="2800" dirty="0" smtClean="0">
                <a:solidFill>
                  <a:schemeClr val="bg1"/>
                </a:solidFill>
                <a:latin typeface="+mn-ea"/>
                <a:ea typeface="+mn-ea"/>
              </a:rPr>
              <a:t>「</a:t>
            </a:r>
            <a:r>
              <a:rPr lang="zh-TW" altLang="zh-TW" sz="2800" b="1" u="sng" dirty="0">
                <a:solidFill>
                  <a:srgbClr val="0070C0"/>
                </a:solidFill>
                <a:effectLst>
                  <a:outerShdw blurRad="38100" dist="38100" dir="2700000" algn="tl">
                    <a:srgbClr val="000000">
                      <a:alpha val="43137"/>
                    </a:srgbClr>
                  </a:outerShdw>
                </a:effectLst>
                <a:latin typeface="+mn-ea"/>
                <a:ea typeface="+mn-ea"/>
              </a:rPr>
              <a:t>全球</a:t>
            </a:r>
            <a:r>
              <a:rPr lang="zh-TW" altLang="zh-TW" sz="2800" b="1" u="sng" dirty="0">
                <a:solidFill>
                  <a:srgbClr val="7030A0"/>
                </a:solidFill>
                <a:effectLst>
                  <a:outerShdw blurRad="38100" dist="38100" dir="2700000" algn="tl">
                    <a:srgbClr val="000000">
                      <a:alpha val="43137"/>
                    </a:srgbClr>
                  </a:outerShdw>
                </a:effectLst>
                <a:latin typeface="+mn-ea"/>
                <a:ea typeface="+mn-ea"/>
              </a:rPr>
              <a:t>新型冠狀病毒</a:t>
            </a:r>
            <a:r>
              <a:rPr lang="en-US" altLang="zh-TW" sz="2800" b="1" u="sng" dirty="0">
                <a:solidFill>
                  <a:srgbClr val="0070C0"/>
                </a:solidFill>
                <a:effectLst>
                  <a:outerShdw blurRad="38100" dist="38100" dir="2700000" algn="tl">
                    <a:srgbClr val="000000">
                      <a:alpha val="43137"/>
                    </a:srgbClr>
                  </a:outerShdw>
                </a:effectLst>
                <a:latin typeface="+mn-ea"/>
                <a:ea typeface="+mn-ea"/>
              </a:rPr>
              <a:t>(COVID-19)</a:t>
            </a:r>
            <a:r>
              <a:rPr lang="zh-TW" altLang="zh-TW" sz="2800" b="1" u="sng" dirty="0">
                <a:solidFill>
                  <a:srgbClr val="0070C0"/>
                </a:solidFill>
                <a:effectLst>
                  <a:outerShdw blurRad="38100" dist="38100" dir="2700000" algn="tl">
                    <a:srgbClr val="000000">
                      <a:alpha val="43137"/>
                    </a:srgbClr>
                  </a:outerShdw>
                </a:effectLst>
                <a:latin typeface="+mn-ea"/>
                <a:ea typeface="+mn-ea"/>
              </a:rPr>
              <a:t>疫情</a:t>
            </a:r>
            <a:r>
              <a:rPr lang="zh-TW" altLang="zh-TW" sz="2800" b="1" u="sng" dirty="0" smtClean="0">
                <a:solidFill>
                  <a:srgbClr val="0070C0"/>
                </a:solidFill>
                <a:effectLst>
                  <a:outerShdw blurRad="38100" dist="38100" dir="2700000" algn="tl">
                    <a:srgbClr val="000000">
                      <a:alpha val="43137"/>
                    </a:srgbClr>
                  </a:outerShdw>
                </a:effectLst>
                <a:latin typeface="+mn-ea"/>
                <a:ea typeface="+mn-ea"/>
              </a:rPr>
              <a:t>下</a:t>
            </a:r>
            <a:r>
              <a:rPr lang="zh-TW" altLang="en-US" sz="2800" b="1" u="sng" dirty="0" smtClean="0">
                <a:solidFill>
                  <a:srgbClr val="0070C0"/>
                </a:solidFill>
                <a:effectLst>
                  <a:outerShdw blurRad="38100" dist="38100" dir="2700000" algn="tl">
                    <a:srgbClr val="000000">
                      <a:alpha val="43137"/>
                    </a:srgbClr>
                  </a:outerShdw>
                </a:effectLst>
                <a:latin typeface="+mn-ea"/>
                <a:ea typeface="+mn-ea"/>
              </a:rPr>
              <a:t>，</a:t>
            </a:r>
            <a:r>
              <a:rPr lang="zh-TW" altLang="zh-TW" sz="2800" b="1" u="sng" dirty="0" smtClean="0">
                <a:solidFill>
                  <a:srgbClr val="0070C0"/>
                </a:solidFill>
                <a:effectLst>
                  <a:outerShdw blurRad="38100" dist="38100" dir="2700000" algn="tl">
                    <a:srgbClr val="000000">
                      <a:alpha val="43137"/>
                    </a:srgbClr>
                  </a:outerShdw>
                </a:effectLst>
                <a:latin typeface="+mn-ea"/>
                <a:ea typeface="+mn-ea"/>
              </a:rPr>
              <a:t>處理</a:t>
            </a:r>
            <a:r>
              <a:rPr lang="zh-TW" altLang="zh-TW" sz="2800" b="1" u="sng" dirty="0">
                <a:solidFill>
                  <a:srgbClr val="0070C0"/>
                </a:solidFill>
                <a:effectLst>
                  <a:outerShdw blurRad="38100" dist="38100" dir="2700000" algn="tl">
                    <a:srgbClr val="000000">
                      <a:alpha val="43137"/>
                    </a:srgbClr>
                  </a:outerShdw>
                </a:effectLst>
                <a:latin typeface="+mn-ea"/>
                <a:ea typeface="+mn-ea"/>
              </a:rPr>
              <a:t>生死問題的</a:t>
            </a:r>
            <a:r>
              <a:rPr lang="zh-TW" altLang="zh-TW" sz="2800" b="1" u="sng" dirty="0">
                <a:solidFill>
                  <a:srgbClr val="7030A0"/>
                </a:solidFill>
                <a:effectLst>
                  <a:outerShdw blurRad="38100" dist="38100" dir="2700000" algn="tl">
                    <a:srgbClr val="000000">
                      <a:alpha val="43137"/>
                    </a:srgbClr>
                  </a:outerShdw>
                </a:effectLst>
                <a:latin typeface="+mn-ea"/>
                <a:ea typeface="+mn-ea"/>
              </a:rPr>
              <a:t>困境</a:t>
            </a:r>
            <a:r>
              <a:rPr lang="zh-TW" altLang="zh-TW" sz="2800" b="1" u="sng" dirty="0">
                <a:solidFill>
                  <a:srgbClr val="0070C0"/>
                </a:solidFill>
                <a:effectLst>
                  <a:outerShdw blurRad="38100" dist="38100" dir="2700000" algn="tl">
                    <a:srgbClr val="000000">
                      <a:alpha val="43137"/>
                    </a:srgbClr>
                  </a:outerShdw>
                </a:effectLst>
                <a:latin typeface="+mn-ea"/>
                <a:ea typeface="+mn-ea"/>
              </a:rPr>
              <a:t>與</a:t>
            </a:r>
            <a:r>
              <a:rPr lang="zh-TW" altLang="zh-TW" sz="2800" b="1" u="sng" dirty="0">
                <a:solidFill>
                  <a:srgbClr val="7030A0"/>
                </a:solidFill>
                <a:effectLst>
                  <a:outerShdw blurRad="38100" dist="38100" dir="2700000" algn="tl">
                    <a:srgbClr val="000000">
                      <a:alpha val="43137"/>
                    </a:srgbClr>
                  </a:outerShdw>
                </a:effectLst>
                <a:latin typeface="+mn-ea"/>
                <a:ea typeface="+mn-ea"/>
              </a:rPr>
              <a:t>可行</a:t>
            </a:r>
            <a:r>
              <a:rPr lang="zh-TW" altLang="zh-TW" sz="2800" b="1" u="sng" dirty="0" smtClean="0">
                <a:solidFill>
                  <a:srgbClr val="7030A0"/>
                </a:solidFill>
                <a:effectLst>
                  <a:outerShdw blurRad="38100" dist="38100" dir="2700000" algn="tl">
                    <a:srgbClr val="000000">
                      <a:alpha val="43137"/>
                    </a:srgbClr>
                  </a:outerShdw>
                </a:effectLst>
                <a:latin typeface="+mn-ea"/>
                <a:ea typeface="+mn-ea"/>
              </a:rPr>
              <a:t>對策</a:t>
            </a:r>
            <a:r>
              <a:rPr lang="zh-TW" altLang="zh-TW" sz="2800" b="1" u="sng" dirty="0" smtClean="0">
                <a:solidFill>
                  <a:srgbClr val="0070C0"/>
                </a:solidFill>
                <a:effectLst>
                  <a:outerShdw blurRad="38100" dist="38100" dir="2700000" algn="tl">
                    <a:srgbClr val="000000">
                      <a:alpha val="43137"/>
                    </a:srgbClr>
                  </a:outerShdw>
                </a:effectLst>
                <a:latin typeface="+mn-ea"/>
                <a:ea typeface="+mn-ea"/>
              </a:rPr>
              <a:t>」</a:t>
            </a:r>
            <a:r>
              <a:rPr lang="zh-TW" altLang="en-US" sz="2800" dirty="0" smtClean="0">
                <a:solidFill>
                  <a:schemeClr val="bg1"/>
                </a:solidFill>
                <a:latin typeface="+mn-ea"/>
                <a:ea typeface="+mn-ea"/>
              </a:rPr>
              <a:t>。</a:t>
            </a:r>
            <a:endParaRPr lang="en-US" altLang="zh-TW" sz="2800" dirty="0" smtClean="0">
              <a:solidFill>
                <a:schemeClr val="bg1"/>
              </a:solidFill>
              <a:latin typeface="+mn-ea"/>
              <a:ea typeface="+mn-ea"/>
            </a:endParaRPr>
          </a:p>
          <a:p>
            <a:pPr marL="457200" indent="-457200">
              <a:spcBef>
                <a:spcPts val="100"/>
              </a:spcBef>
              <a:spcAft>
                <a:spcPts val="100"/>
              </a:spcAft>
              <a:buFont typeface="Wingdings" panose="05000000000000000000" pitchFamily="2" charset="2"/>
              <a:buChar char="Ø"/>
              <a:defRPr/>
            </a:pPr>
            <a:r>
              <a:rPr lang="zh-TW" altLang="en-US" sz="2800" dirty="0" smtClean="0">
                <a:solidFill>
                  <a:schemeClr val="bg1"/>
                </a:solidFill>
                <a:latin typeface="+mn-ea"/>
                <a:ea typeface="+mn-ea"/>
              </a:rPr>
              <a:t>經由本次的</a:t>
            </a:r>
            <a:r>
              <a:rPr lang="zh-TW" altLang="en-US" sz="2800" u="sng" dirty="0" smtClean="0">
                <a:solidFill>
                  <a:schemeClr val="bg1"/>
                </a:solidFill>
                <a:latin typeface="+mn-ea"/>
                <a:ea typeface="+mn-ea"/>
              </a:rPr>
              <a:t>資料蒐尋</a:t>
            </a:r>
            <a:r>
              <a:rPr lang="zh-TW" altLang="en-US" sz="2800" dirty="0" smtClean="0">
                <a:solidFill>
                  <a:schemeClr val="bg1"/>
                </a:solidFill>
                <a:latin typeface="+mn-ea"/>
                <a:ea typeface="+mn-ea"/>
              </a:rPr>
              <a:t>與製作</a:t>
            </a:r>
            <a:r>
              <a:rPr lang="zh-TW" altLang="en-US" sz="2800" u="sng" dirty="0" smtClean="0">
                <a:solidFill>
                  <a:schemeClr val="bg1"/>
                </a:solidFill>
                <a:latin typeface="+mn-ea"/>
                <a:ea typeface="+mn-ea"/>
              </a:rPr>
              <a:t>專題報告</a:t>
            </a:r>
            <a:r>
              <a:rPr lang="zh-TW" altLang="en-US" sz="2800" dirty="0" smtClean="0">
                <a:solidFill>
                  <a:schemeClr val="bg1"/>
                </a:solidFill>
                <a:latin typeface="+mn-ea"/>
                <a:ea typeface="+mn-ea"/>
              </a:rPr>
              <a:t>，讓我們在此議題上，更加地深入了解與成長，也感謝各位佳賓的聆聽，謝謝。</a:t>
            </a:r>
            <a:endParaRPr lang="zh-TW" altLang="en-US" sz="2800" dirty="0">
              <a:solidFill>
                <a:schemeClr val="bg1"/>
              </a:solidFill>
              <a:latin typeface="+mn-ea"/>
              <a:ea typeface="+mn-ea"/>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051" y="5483555"/>
            <a:ext cx="1800201" cy="888159"/>
          </a:xfrm>
          <a:prstGeom prst="rect">
            <a:avLst/>
          </a:prstGeom>
        </p:spPr>
      </p:pic>
    </p:spTree>
    <p:extLst>
      <p:ext uri="{BB962C8B-B14F-4D97-AF65-F5344CB8AC3E}">
        <p14:creationId xmlns:p14="http://schemas.microsoft.com/office/powerpoint/2010/main" val="44996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47"/>
            <a:ext cx="8316416" cy="6523798"/>
          </a:xfrm>
          <a:prstGeom prst="rect">
            <a:avLst/>
          </a:prstGeom>
        </p:spPr>
      </p:pic>
    </p:spTree>
    <p:extLst>
      <p:ext uri="{BB962C8B-B14F-4D97-AF65-F5344CB8AC3E}">
        <p14:creationId xmlns:p14="http://schemas.microsoft.com/office/powerpoint/2010/main" val="414221338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547"/>
            <a:ext cx="8748464" cy="6088104"/>
          </a:xfrm>
          <a:prstGeom prst="rect">
            <a:avLst/>
          </a:prstGeom>
        </p:spPr>
      </p:pic>
    </p:spTree>
    <p:extLst>
      <p:ext uri="{BB962C8B-B14F-4D97-AF65-F5344CB8AC3E}">
        <p14:creationId xmlns:p14="http://schemas.microsoft.com/office/powerpoint/2010/main" val="321730525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6632"/>
            <a:ext cx="7943016" cy="6400800"/>
          </a:xfrm>
          <a:prstGeom prst="rect">
            <a:avLst/>
          </a:prstGeom>
        </p:spPr>
      </p:pic>
    </p:spTree>
    <p:extLst>
      <p:ext uri="{BB962C8B-B14F-4D97-AF65-F5344CB8AC3E}">
        <p14:creationId xmlns:p14="http://schemas.microsoft.com/office/powerpoint/2010/main" val="270423650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44" y="17450"/>
            <a:ext cx="8510588" cy="6237312"/>
          </a:xfrm>
          <a:prstGeom prst="rect">
            <a:avLst/>
          </a:prstGeom>
        </p:spPr>
      </p:pic>
    </p:spTree>
    <p:extLst>
      <p:ext uri="{BB962C8B-B14F-4D97-AF65-F5344CB8AC3E}">
        <p14:creationId xmlns:p14="http://schemas.microsoft.com/office/powerpoint/2010/main" val="25831298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 y="0"/>
            <a:ext cx="9141937" cy="6400800"/>
          </a:xfrm>
          <a:prstGeom prst="rect">
            <a:avLst/>
          </a:prstGeom>
        </p:spPr>
      </p:pic>
    </p:spTree>
    <p:extLst>
      <p:ext uri="{BB962C8B-B14F-4D97-AF65-F5344CB8AC3E}">
        <p14:creationId xmlns:p14="http://schemas.microsoft.com/office/powerpoint/2010/main" val="2675412775"/>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 y="0"/>
            <a:ext cx="9141937" cy="6165304"/>
          </a:xfrm>
          <a:prstGeom prst="rect">
            <a:avLst/>
          </a:prstGeom>
        </p:spPr>
      </p:pic>
    </p:spTree>
    <p:extLst>
      <p:ext uri="{BB962C8B-B14F-4D97-AF65-F5344CB8AC3E}">
        <p14:creationId xmlns:p14="http://schemas.microsoft.com/office/powerpoint/2010/main" val="1445212903"/>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 y="0"/>
            <a:ext cx="9141937" cy="6089650"/>
          </a:xfrm>
          <a:prstGeom prst="rect">
            <a:avLst/>
          </a:prstGeom>
        </p:spPr>
      </p:pic>
    </p:spTree>
    <p:extLst>
      <p:ext uri="{BB962C8B-B14F-4D97-AF65-F5344CB8AC3E}">
        <p14:creationId xmlns:p14="http://schemas.microsoft.com/office/powerpoint/2010/main" val="273219433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94" y="164382"/>
            <a:ext cx="8171368" cy="6209928"/>
          </a:xfrm>
          <a:prstGeom prst="rect">
            <a:avLst/>
          </a:prstGeom>
        </p:spPr>
      </p:pic>
    </p:spTree>
    <p:extLst>
      <p:ext uri="{BB962C8B-B14F-4D97-AF65-F5344CB8AC3E}">
        <p14:creationId xmlns:p14="http://schemas.microsoft.com/office/powerpoint/2010/main" val="299726429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276155"/>
            <a:ext cx="8027352" cy="5777880"/>
          </a:xfrm>
          <a:prstGeom prst="rect">
            <a:avLst/>
          </a:prstGeom>
        </p:spPr>
      </p:pic>
    </p:spTree>
    <p:extLst>
      <p:ext uri="{BB962C8B-B14F-4D97-AF65-F5344CB8AC3E}">
        <p14:creationId xmlns:p14="http://schemas.microsoft.com/office/powerpoint/2010/main" val="344067628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524000" y="355942"/>
            <a:ext cx="6934200" cy="1143000"/>
          </a:xfrm>
        </p:spPr>
        <p:txBody>
          <a:bodyPr/>
          <a:lstStyle/>
          <a:p>
            <a:r>
              <a:rPr lang="zh-TW" altLang="en-US" sz="4800" dirty="0" smtClean="0"/>
              <a:t>報告人簡介：</a:t>
            </a:r>
            <a:endParaRPr lang="zh-TW" altLang="en-US" sz="4800" dirty="0"/>
          </a:p>
        </p:txBody>
      </p:sp>
      <p:sp>
        <p:nvSpPr>
          <p:cNvPr id="3" name="內容版面配置區 2"/>
          <p:cNvSpPr>
            <a:spLocks noGrp="1"/>
          </p:cNvSpPr>
          <p:nvPr>
            <p:ph idx="1"/>
          </p:nvPr>
        </p:nvSpPr>
        <p:spPr>
          <a:xfrm>
            <a:off x="1115616" y="1768083"/>
            <a:ext cx="3599239" cy="4214842"/>
          </a:xfrm>
        </p:spPr>
        <p:txBody>
          <a:bodyPr/>
          <a:lstStyle/>
          <a:p>
            <a:pPr>
              <a:buNone/>
            </a:pPr>
            <a:r>
              <a:rPr lang="en-US" altLang="zh-TW" dirty="0" smtClean="0"/>
              <a:t/>
            </a:r>
            <a:br>
              <a:rPr lang="en-US" altLang="zh-TW" dirty="0" smtClean="0"/>
            </a:br>
            <a:endParaRPr lang="en-US" altLang="zh-TW" dirty="0" smtClean="0"/>
          </a:p>
          <a:p>
            <a:pPr lvl="1"/>
            <a:endParaRPr lang="zh-TW" altLang="en-US" dirty="0"/>
          </a:p>
        </p:txBody>
      </p:sp>
      <p:sp>
        <p:nvSpPr>
          <p:cNvPr id="6" name="內容版面配置區 2"/>
          <p:cNvSpPr txBox="1">
            <a:spLocks/>
          </p:cNvSpPr>
          <p:nvPr/>
        </p:nvSpPr>
        <p:spPr bwMode="auto">
          <a:xfrm>
            <a:off x="196607" y="1504622"/>
            <a:ext cx="9036496" cy="407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73075" indent="-473075" eaLnBrk="1" hangingPunct="1">
              <a:spcBef>
                <a:spcPct val="30000"/>
              </a:spcBef>
              <a:buClr>
                <a:schemeClr val="accent2"/>
              </a:buClr>
            </a:pPr>
            <a:r>
              <a:rPr kumimoji="1" lang="zh-TW" altLang="en-US" sz="4000" b="1" dirty="0" smtClean="0">
                <a:solidFill>
                  <a:srgbClr val="000099"/>
                </a:solidFill>
                <a:effectLst>
                  <a:outerShdw blurRad="38100" dist="38100" dir="2700000" algn="tl">
                    <a:srgbClr val="000000">
                      <a:alpha val="43137"/>
                    </a:srgbClr>
                  </a:outerShdw>
                </a:effectLst>
                <a:latin typeface="+mn-lt"/>
                <a:ea typeface="+mn-ea"/>
              </a:rPr>
              <a:t>柯雨瑞教授：</a:t>
            </a:r>
            <a:endParaRPr kumimoji="1" lang="en-US" altLang="zh-TW" sz="4000" b="1" dirty="0" smtClean="0">
              <a:solidFill>
                <a:srgbClr val="000099"/>
              </a:solidFill>
              <a:effectLst>
                <a:outerShdw blurRad="38100" dist="38100" dir="2700000" algn="tl">
                  <a:srgbClr val="000000">
                    <a:alpha val="43137"/>
                  </a:srgbClr>
                </a:outerShdw>
              </a:effectLst>
              <a:latin typeface="+mn-lt"/>
              <a:ea typeface="+mn-ea"/>
            </a:endParaRPr>
          </a:p>
          <a:p>
            <a:pPr marL="473075" indent="-473075" eaLnBrk="1" hangingPunct="1">
              <a:spcBef>
                <a:spcPct val="30000"/>
              </a:spcBef>
              <a:buClr>
                <a:schemeClr val="accent2"/>
              </a:buClr>
              <a:buFont typeface="Wingdings" pitchFamily="2" charset="2"/>
              <a:buChar char="Ø"/>
            </a:pPr>
            <a:r>
              <a:rPr kumimoji="1" lang="zh-TW" altLang="en-US" sz="2800" b="1" dirty="0" smtClean="0">
                <a:solidFill>
                  <a:schemeClr val="bg1"/>
                </a:solidFill>
                <a:latin typeface="+mn-lt"/>
                <a:ea typeface="+mn-ea"/>
              </a:rPr>
              <a:t>學歴：中央警察大學犯罪防治研究所法學博士。</a:t>
            </a:r>
            <a:endParaRPr kumimoji="1" lang="en-US" altLang="zh-TW" sz="2800" b="1" dirty="0" smtClean="0">
              <a:solidFill>
                <a:schemeClr val="bg1"/>
              </a:solidFill>
              <a:latin typeface="+mn-lt"/>
              <a:ea typeface="+mn-ea"/>
            </a:endParaRPr>
          </a:p>
          <a:p>
            <a:pPr marL="473075" indent="-473075" eaLnBrk="1" hangingPunct="1">
              <a:spcBef>
                <a:spcPct val="30000"/>
              </a:spcBef>
              <a:buClr>
                <a:schemeClr val="accent2"/>
              </a:buClr>
              <a:buFont typeface="Wingdings" pitchFamily="2" charset="2"/>
              <a:buChar char="Ø"/>
            </a:pPr>
            <a:r>
              <a:rPr kumimoji="1" lang="zh-TW" altLang="en-US" sz="2800" b="1" dirty="0" smtClean="0">
                <a:solidFill>
                  <a:schemeClr val="bg1"/>
                </a:solidFill>
                <a:latin typeface="+mn-lt"/>
                <a:ea typeface="+mn-ea"/>
              </a:rPr>
              <a:t>現職：現為中央警察大學國境警察學系暨研究所  </a:t>
            </a:r>
            <a:endParaRPr kumimoji="1" lang="en-US" altLang="zh-TW" sz="2800" b="1" dirty="0" smtClean="0">
              <a:solidFill>
                <a:schemeClr val="bg1"/>
              </a:solidFill>
              <a:latin typeface="+mn-lt"/>
              <a:ea typeface="+mn-ea"/>
            </a:endParaRPr>
          </a:p>
          <a:p>
            <a:pPr marL="473075" indent="-473075" eaLnBrk="1" hangingPunct="1">
              <a:spcBef>
                <a:spcPct val="30000"/>
              </a:spcBef>
              <a:buClr>
                <a:schemeClr val="accent2"/>
              </a:buClr>
            </a:pPr>
            <a:r>
              <a:rPr kumimoji="1" lang="en-US" altLang="zh-TW" sz="2800" b="1" dirty="0" smtClean="0">
                <a:solidFill>
                  <a:schemeClr val="bg1"/>
                </a:solidFill>
                <a:latin typeface="+mn-lt"/>
                <a:ea typeface="+mn-ea"/>
              </a:rPr>
              <a:t>               </a:t>
            </a:r>
            <a:r>
              <a:rPr kumimoji="1" lang="zh-TW" altLang="en-US" sz="2800" b="1" dirty="0" smtClean="0">
                <a:solidFill>
                  <a:schemeClr val="bg1"/>
                </a:solidFill>
                <a:latin typeface="+mn-lt"/>
                <a:ea typeface="+mn-ea"/>
              </a:rPr>
              <a:t>專任教授。</a:t>
            </a:r>
            <a:endParaRPr kumimoji="1" lang="en-US" altLang="zh-TW" sz="2800" b="1" dirty="0" smtClean="0">
              <a:solidFill>
                <a:schemeClr val="bg1"/>
              </a:solidFill>
              <a:latin typeface="+mn-lt"/>
              <a:ea typeface="+mn-ea"/>
            </a:endParaRPr>
          </a:p>
          <a:p>
            <a:pPr marL="473075" indent="-473075" eaLnBrk="1" hangingPunct="1">
              <a:spcBef>
                <a:spcPct val="30000"/>
              </a:spcBef>
              <a:buClr>
                <a:schemeClr val="accent2"/>
              </a:buClr>
            </a:pPr>
            <a:r>
              <a:rPr kumimoji="1" lang="zh-TW" altLang="en-US" sz="4000" b="1" dirty="0" smtClean="0">
                <a:solidFill>
                  <a:srgbClr val="000099"/>
                </a:solidFill>
                <a:effectLst>
                  <a:outerShdw blurRad="38100" dist="38100" dir="2700000" algn="tl">
                    <a:srgbClr val="000000">
                      <a:alpha val="43137"/>
                    </a:srgbClr>
                  </a:outerShdw>
                </a:effectLst>
                <a:latin typeface="+mn-lt"/>
                <a:ea typeface="+mn-ea"/>
              </a:rPr>
              <a:t>曾麗文</a:t>
            </a:r>
            <a:r>
              <a:rPr kumimoji="1" lang="zh-TW" altLang="en-US" sz="4000" b="1" dirty="0">
                <a:solidFill>
                  <a:srgbClr val="000099"/>
                </a:solidFill>
                <a:effectLst>
                  <a:outerShdw blurRad="38100" dist="38100" dir="2700000" algn="tl">
                    <a:srgbClr val="000000">
                      <a:alpha val="43137"/>
                    </a:srgbClr>
                  </a:outerShdw>
                </a:effectLst>
                <a:latin typeface="+mn-lt"/>
                <a:ea typeface="+mn-ea"/>
              </a:rPr>
              <a:t>博士生</a:t>
            </a:r>
            <a:endParaRPr kumimoji="1" lang="en-US" altLang="zh-TW" sz="4000" b="1" dirty="0">
              <a:solidFill>
                <a:srgbClr val="000099"/>
              </a:solidFill>
              <a:effectLst>
                <a:outerShdw blurRad="38100" dist="38100" dir="2700000" algn="tl">
                  <a:srgbClr val="000000">
                    <a:alpha val="43137"/>
                  </a:srgbClr>
                </a:outerShdw>
              </a:effectLst>
              <a:latin typeface="+mn-lt"/>
              <a:ea typeface="+mn-ea"/>
            </a:endParaRPr>
          </a:p>
          <a:p>
            <a:pPr marL="473075" indent="-473075" eaLnBrk="1" hangingPunct="1">
              <a:spcBef>
                <a:spcPct val="30000"/>
              </a:spcBef>
              <a:buClr>
                <a:schemeClr val="accent2"/>
              </a:buClr>
              <a:buFont typeface="Wingdings" pitchFamily="2" charset="2"/>
              <a:buChar char="Ø"/>
            </a:pPr>
            <a:r>
              <a:rPr kumimoji="1" lang="zh-TW" altLang="en-US" sz="2800" b="1" dirty="0">
                <a:solidFill>
                  <a:schemeClr val="bg1"/>
                </a:solidFill>
                <a:latin typeface="+mn-lt"/>
                <a:ea typeface="+mn-ea"/>
              </a:rPr>
              <a:t>學</a:t>
            </a:r>
            <a:r>
              <a:rPr kumimoji="1" lang="zh-TW" altLang="en-US" sz="2800" b="1" dirty="0" smtClean="0">
                <a:solidFill>
                  <a:schemeClr val="bg1"/>
                </a:solidFill>
                <a:latin typeface="+mn-lt"/>
                <a:ea typeface="+mn-ea"/>
              </a:rPr>
              <a:t>歴：</a:t>
            </a:r>
            <a:r>
              <a:rPr kumimoji="1" lang="zh-TW" altLang="zh-TW" sz="2800" b="1" dirty="0" smtClean="0">
                <a:solidFill>
                  <a:schemeClr val="bg1"/>
                </a:solidFill>
                <a:latin typeface="+mn-lt"/>
                <a:ea typeface="+mn-ea"/>
              </a:rPr>
              <a:t>中央</a:t>
            </a:r>
            <a:r>
              <a:rPr kumimoji="1" lang="zh-TW" altLang="zh-TW" sz="2800" b="1" dirty="0">
                <a:solidFill>
                  <a:schemeClr val="bg1"/>
                </a:solidFill>
                <a:latin typeface="+mn-lt"/>
                <a:ea typeface="+mn-ea"/>
              </a:rPr>
              <a:t>警察大學犯罪防治研究所博士生，</a:t>
            </a:r>
            <a:endParaRPr kumimoji="1" lang="en-US" altLang="zh-TW" sz="2800" b="1" dirty="0">
              <a:solidFill>
                <a:schemeClr val="bg1"/>
              </a:solidFill>
              <a:latin typeface="+mn-lt"/>
              <a:ea typeface="+mn-ea"/>
            </a:endParaRPr>
          </a:p>
          <a:p>
            <a:pPr marL="473075" indent="-473075" eaLnBrk="1" hangingPunct="1">
              <a:spcBef>
                <a:spcPct val="30000"/>
              </a:spcBef>
              <a:buClr>
                <a:schemeClr val="accent2"/>
              </a:buClr>
              <a:buFont typeface="Wingdings" pitchFamily="2" charset="2"/>
              <a:buChar char="Ø"/>
            </a:pPr>
            <a:r>
              <a:rPr kumimoji="1" lang="zh-TW" altLang="en-US" sz="2800" b="1" dirty="0">
                <a:solidFill>
                  <a:schemeClr val="bg1"/>
                </a:solidFill>
                <a:latin typeface="+mn-lt"/>
                <a:ea typeface="+mn-ea"/>
              </a:rPr>
              <a:t>現職：</a:t>
            </a:r>
            <a:r>
              <a:rPr kumimoji="1" lang="zh-TW" altLang="zh-TW" sz="2800" b="1" dirty="0">
                <a:solidFill>
                  <a:schemeClr val="bg1"/>
                </a:solidFill>
                <a:latin typeface="+mn-lt"/>
                <a:ea typeface="+mn-ea"/>
              </a:rPr>
              <a:t>現為彰化縣</a:t>
            </a:r>
            <a:r>
              <a:rPr kumimoji="1" lang="zh-TW" altLang="zh-TW" sz="2800" b="1" dirty="0" smtClean="0">
                <a:solidFill>
                  <a:schemeClr val="bg1"/>
                </a:solidFill>
                <a:latin typeface="+mn-lt"/>
                <a:ea typeface="+mn-ea"/>
              </a:rPr>
              <a:t>警察局</a:t>
            </a:r>
            <a:r>
              <a:rPr kumimoji="1" lang="zh-TW" altLang="en-US" sz="2800" b="1" dirty="0" smtClean="0">
                <a:solidFill>
                  <a:schemeClr val="bg1"/>
                </a:solidFill>
                <a:latin typeface="+mn-lt"/>
                <a:ea typeface="+mn-ea"/>
              </a:rPr>
              <a:t>少年隊偵查佐、</a:t>
            </a:r>
            <a:r>
              <a:rPr kumimoji="1" lang="zh-TW" altLang="zh-TW" sz="2800" b="1" dirty="0" smtClean="0">
                <a:solidFill>
                  <a:schemeClr val="bg1"/>
                </a:solidFill>
                <a:latin typeface="+mn-lt"/>
                <a:ea typeface="+mn-ea"/>
              </a:rPr>
              <a:t>實習巡</a:t>
            </a:r>
            <a:r>
              <a:rPr kumimoji="1" lang="zh-TW" altLang="en-US" sz="2800" b="1" dirty="0" smtClean="0">
                <a:solidFill>
                  <a:schemeClr val="bg1"/>
                </a:solidFill>
                <a:latin typeface="+mn-lt"/>
                <a:ea typeface="+mn-ea"/>
              </a:rPr>
              <a:t>官。</a:t>
            </a:r>
            <a:endParaRPr kumimoji="1" lang="zh-TW" altLang="en-US" sz="2800" b="1" dirty="0">
              <a:solidFill>
                <a:schemeClr val="bg1"/>
              </a:solidFill>
              <a:latin typeface="+mn-lt"/>
              <a:ea typeface="+mn-ea"/>
            </a:endParaRPr>
          </a:p>
        </p:txBody>
      </p:sp>
      <p:sp>
        <p:nvSpPr>
          <p:cNvPr id="8" name="投影片編號版面配置區 7"/>
          <p:cNvSpPr>
            <a:spLocks noGrp="1"/>
          </p:cNvSpPr>
          <p:nvPr>
            <p:ph type="sldNum" sz="quarter" idx="11"/>
          </p:nvPr>
        </p:nvSpPr>
        <p:spPr/>
        <p:txBody>
          <a:bodyPr/>
          <a:lstStyle/>
          <a:p>
            <a:pPr>
              <a:defRPr/>
            </a:pPr>
            <a:fld id="{73B1B8E0-228D-4C98-BDEC-9E21F9882F74}" type="slidenum">
              <a:rPr lang="zh-TW" altLang="en-US" smtClean="0"/>
              <a:t>5</a:t>
            </a:fld>
            <a:endParaRPr lang="zh-TW" altLang="en-US" dirty="0"/>
          </a:p>
        </p:txBody>
      </p:sp>
      <p:sp>
        <p:nvSpPr>
          <p:cNvPr id="5" name="頁尾版面配置區 4"/>
          <p:cNvSpPr>
            <a:spLocks noGrp="1"/>
          </p:cNvSpPr>
          <p:nvPr>
            <p:ph type="ftr" sz="quarter" idx="10"/>
          </p:nvPr>
        </p:nvSpPr>
        <p:spPr/>
        <p:txBody>
          <a:bodyPr/>
          <a:lstStyle/>
          <a:p>
            <a:pPr>
              <a:defRPr/>
            </a:pPr>
            <a:endParaRPr lang="zh-TW" altLang="en-US"/>
          </a:p>
        </p:txBody>
      </p:sp>
    </p:spTree>
    <p:extLst>
      <p:ext uri="{BB962C8B-B14F-4D97-AF65-F5344CB8AC3E}">
        <p14:creationId xmlns:p14="http://schemas.microsoft.com/office/powerpoint/2010/main" val="613529551"/>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547664" y="219472"/>
            <a:ext cx="4321175" cy="1444625"/>
          </a:xfrm>
        </p:spPr>
        <p:txBody>
          <a:bodyPr/>
          <a:lstStyle/>
          <a:p>
            <a:r>
              <a:rPr lang="zh-TW" altLang="en-US" sz="4800" dirty="0" smtClean="0"/>
              <a:t>大 綱</a:t>
            </a:r>
            <a:endParaRPr lang="zh-TW" altLang="zh-TW" sz="4800" dirty="0"/>
          </a:p>
        </p:txBody>
      </p:sp>
      <p:sp>
        <p:nvSpPr>
          <p:cNvPr id="2" name="文字方塊 1"/>
          <p:cNvSpPr txBox="1"/>
          <p:nvPr/>
        </p:nvSpPr>
        <p:spPr>
          <a:xfrm>
            <a:off x="323528" y="1560240"/>
            <a:ext cx="8741875" cy="4657685"/>
          </a:xfrm>
          <a:prstGeom prst="rect">
            <a:avLst/>
          </a:prstGeom>
          <a:noFill/>
        </p:spPr>
        <p:txBody>
          <a:bodyPr wrap="square" rtlCol="0">
            <a:spAutoFit/>
          </a:bodyPr>
          <a:lstStyle/>
          <a:p>
            <a:pPr marL="457200" indent="-571500" algn="just">
              <a:spcBef>
                <a:spcPts val="200"/>
              </a:spcBef>
              <a:spcAft>
                <a:spcPts val="200"/>
              </a:spcAft>
              <a:buFont typeface="Wingdings" panose="05000000000000000000" pitchFamily="2" charset="2"/>
              <a:buChar char="Ø"/>
            </a:pPr>
            <a:r>
              <a:rPr lang="zh-TW" altLang="zh-TW" sz="3000" b="1" dirty="0">
                <a:solidFill>
                  <a:schemeClr val="bg1"/>
                </a:solidFill>
                <a:latin typeface="+mn-ea"/>
                <a:ea typeface="+mn-ea"/>
              </a:rPr>
              <a:t>壹、</a:t>
            </a:r>
            <a:r>
              <a:rPr lang="zh-TW" altLang="zh-TW" sz="3000" b="1" dirty="0" smtClean="0">
                <a:solidFill>
                  <a:schemeClr val="bg1"/>
                </a:solidFill>
                <a:latin typeface="+mn-ea"/>
                <a:ea typeface="+mn-ea"/>
              </a:rPr>
              <a:t>前言</a:t>
            </a:r>
            <a:r>
              <a:rPr lang="zh-TW" altLang="en-US" sz="3000" b="1" dirty="0" smtClean="0">
                <a:solidFill>
                  <a:schemeClr val="bg1"/>
                </a:solidFill>
                <a:latin typeface="+mn-ea"/>
                <a:ea typeface="+mn-ea"/>
              </a:rPr>
              <a:t>。</a:t>
            </a:r>
            <a:r>
              <a:rPr lang="zh-TW" altLang="zh-TW" sz="3000" b="1" dirty="0" smtClean="0">
                <a:solidFill>
                  <a:schemeClr val="bg1"/>
                </a:solidFill>
                <a:latin typeface="+mn-ea"/>
                <a:ea typeface="+mn-ea"/>
              </a:rPr>
              <a:t> </a:t>
            </a:r>
            <a:endParaRPr lang="zh-TW" altLang="zh-TW" sz="3000" b="1" dirty="0">
              <a:solidFill>
                <a:schemeClr val="bg1"/>
              </a:solidFill>
              <a:latin typeface="+mn-ea"/>
              <a:ea typeface="+mn-ea"/>
            </a:endParaRPr>
          </a:p>
          <a:p>
            <a:pPr marL="538163" indent="-538163" algn="just">
              <a:spcBef>
                <a:spcPts val="200"/>
              </a:spcBef>
              <a:spcAft>
                <a:spcPts val="200"/>
              </a:spcAft>
              <a:buFont typeface="Wingdings" panose="05000000000000000000" pitchFamily="2" charset="2"/>
              <a:buChar char="Ø"/>
            </a:pPr>
            <a:r>
              <a:rPr lang="zh-TW" altLang="zh-TW" sz="3000" b="1" dirty="0">
                <a:solidFill>
                  <a:schemeClr val="bg1"/>
                </a:solidFill>
                <a:latin typeface="+mn-ea"/>
                <a:ea typeface="+mn-ea"/>
              </a:rPr>
              <a:t>貳、</a:t>
            </a:r>
            <a:r>
              <a:rPr lang="zh-TW" altLang="zh-TW" sz="3000" b="1" u="sng" dirty="0">
                <a:solidFill>
                  <a:srgbClr val="0070C0"/>
                </a:solidFill>
                <a:effectLst>
                  <a:outerShdw blurRad="38100" dist="38100" dir="2700000" algn="tl">
                    <a:srgbClr val="000000">
                      <a:alpha val="43137"/>
                    </a:srgbClr>
                  </a:outerShdw>
                </a:effectLst>
                <a:latin typeface="+mn-ea"/>
                <a:ea typeface="+mn-ea"/>
              </a:rPr>
              <a:t>世界衛生組織</a:t>
            </a:r>
            <a:r>
              <a:rPr lang="zh-TW" altLang="zh-TW" sz="3000" b="1" dirty="0">
                <a:solidFill>
                  <a:schemeClr val="bg1"/>
                </a:solidFill>
                <a:latin typeface="+mn-ea"/>
                <a:ea typeface="+mn-ea"/>
              </a:rPr>
              <a:t>（</a:t>
            </a:r>
            <a:r>
              <a:rPr lang="en-US" altLang="zh-TW" sz="3000" b="1" dirty="0">
                <a:solidFill>
                  <a:schemeClr val="bg1"/>
                </a:solidFill>
                <a:latin typeface="+mn-ea"/>
                <a:ea typeface="+mn-ea"/>
              </a:rPr>
              <a:t>WHO</a:t>
            </a:r>
            <a:r>
              <a:rPr lang="zh-TW" altLang="zh-TW" sz="3000" b="1" dirty="0">
                <a:solidFill>
                  <a:schemeClr val="bg1"/>
                </a:solidFill>
                <a:latin typeface="+mn-ea"/>
                <a:ea typeface="+mn-ea"/>
              </a:rPr>
              <a:t>）因應新型冠狀</a:t>
            </a:r>
            <a:r>
              <a:rPr lang="zh-TW" altLang="zh-TW" sz="3000" b="1" dirty="0" smtClean="0">
                <a:solidFill>
                  <a:schemeClr val="bg1"/>
                </a:solidFill>
                <a:latin typeface="+mn-ea"/>
                <a:ea typeface="+mn-ea"/>
              </a:rPr>
              <a:t>肺炎</a:t>
            </a:r>
            <a:r>
              <a:rPr lang="en-US" altLang="zh-TW" sz="3000" b="1" dirty="0" smtClean="0">
                <a:solidFill>
                  <a:schemeClr val="bg1"/>
                </a:solidFill>
                <a:latin typeface="+mn-ea"/>
                <a:ea typeface="+mn-ea"/>
              </a:rPr>
              <a:t>  </a:t>
            </a:r>
          </a:p>
          <a:p>
            <a:pPr algn="just">
              <a:spcBef>
                <a:spcPts val="200"/>
              </a:spcBef>
              <a:spcAft>
                <a:spcPts val="200"/>
              </a:spcAft>
            </a:pPr>
            <a:r>
              <a:rPr lang="en-US" altLang="zh-TW" sz="3000" b="1" dirty="0">
                <a:solidFill>
                  <a:schemeClr val="bg1"/>
                </a:solidFill>
                <a:latin typeface="+mn-ea"/>
                <a:ea typeface="+mn-ea"/>
              </a:rPr>
              <a:t> </a:t>
            </a:r>
            <a:r>
              <a:rPr lang="en-US" altLang="zh-TW" sz="3000" b="1" dirty="0" smtClean="0">
                <a:solidFill>
                  <a:schemeClr val="bg1"/>
                </a:solidFill>
                <a:latin typeface="+mn-ea"/>
                <a:ea typeface="+mn-ea"/>
              </a:rPr>
              <a:t>      (</a:t>
            </a:r>
            <a:r>
              <a:rPr lang="en-US" altLang="zh-TW" sz="3000" b="1" dirty="0">
                <a:solidFill>
                  <a:schemeClr val="bg1"/>
                </a:solidFill>
                <a:latin typeface="+mn-ea"/>
                <a:ea typeface="+mn-ea"/>
              </a:rPr>
              <a:t>COVID-19)</a:t>
            </a:r>
            <a:r>
              <a:rPr lang="zh-TW" altLang="zh-TW" sz="3000" b="1" dirty="0">
                <a:solidFill>
                  <a:schemeClr val="bg1"/>
                </a:solidFill>
                <a:latin typeface="+mn-ea"/>
                <a:ea typeface="+mn-ea"/>
              </a:rPr>
              <a:t>疫情的</a:t>
            </a:r>
            <a:r>
              <a:rPr lang="zh-TW" altLang="zh-TW" sz="3000" b="1" u="sng" dirty="0">
                <a:solidFill>
                  <a:schemeClr val="bg1"/>
                </a:solidFill>
                <a:latin typeface="+mn-ea"/>
                <a:ea typeface="+mn-ea"/>
              </a:rPr>
              <a:t>對策</a:t>
            </a:r>
            <a:r>
              <a:rPr lang="zh-TW" altLang="zh-TW" sz="3000" b="1" dirty="0">
                <a:solidFill>
                  <a:schemeClr val="bg1"/>
                </a:solidFill>
                <a:latin typeface="+mn-ea"/>
                <a:ea typeface="+mn-ea"/>
              </a:rPr>
              <a:t>與</a:t>
            </a:r>
            <a:r>
              <a:rPr lang="zh-TW" altLang="zh-TW" sz="3000" b="1" u="sng" dirty="0">
                <a:solidFill>
                  <a:schemeClr val="bg1"/>
                </a:solidFill>
                <a:latin typeface="+mn-ea"/>
                <a:ea typeface="+mn-ea"/>
              </a:rPr>
              <a:t>作為</a:t>
            </a:r>
            <a:r>
              <a:rPr lang="en-US" altLang="zh-TW" sz="3000" b="1" u="sng" dirty="0">
                <a:solidFill>
                  <a:schemeClr val="bg1"/>
                </a:solidFill>
                <a:latin typeface="+mn-ea"/>
                <a:ea typeface="+mn-ea"/>
              </a:rPr>
              <a:t> </a:t>
            </a:r>
            <a:r>
              <a:rPr lang="zh-TW" altLang="en-US" sz="3000" b="1" u="sng" dirty="0" smtClean="0">
                <a:solidFill>
                  <a:schemeClr val="bg1"/>
                </a:solidFill>
                <a:latin typeface="+mn-ea"/>
                <a:ea typeface="+mn-ea"/>
              </a:rPr>
              <a:t>。</a:t>
            </a:r>
            <a:r>
              <a:rPr lang="en-US" altLang="zh-TW" sz="3000" b="1" dirty="0" smtClean="0">
                <a:solidFill>
                  <a:schemeClr val="bg1"/>
                </a:solidFill>
                <a:latin typeface="+mn-ea"/>
                <a:ea typeface="+mn-ea"/>
              </a:rPr>
              <a:t> </a:t>
            </a:r>
            <a:endParaRPr lang="zh-TW" altLang="zh-TW" sz="3000" b="1" dirty="0">
              <a:solidFill>
                <a:schemeClr val="bg1"/>
              </a:solidFill>
              <a:latin typeface="+mn-ea"/>
              <a:ea typeface="+mn-ea"/>
            </a:endParaRPr>
          </a:p>
          <a:p>
            <a:pPr marL="457200" indent="-571500" algn="just">
              <a:spcBef>
                <a:spcPts val="200"/>
              </a:spcBef>
              <a:spcAft>
                <a:spcPts val="200"/>
              </a:spcAft>
              <a:buFont typeface="Wingdings" panose="05000000000000000000" pitchFamily="2" charset="2"/>
              <a:buChar char="Ø"/>
            </a:pPr>
            <a:r>
              <a:rPr lang="zh-TW" altLang="zh-TW" sz="3000" b="1" dirty="0">
                <a:solidFill>
                  <a:schemeClr val="bg1"/>
                </a:solidFill>
                <a:latin typeface="+mn-ea"/>
                <a:ea typeface="+mn-ea"/>
              </a:rPr>
              <a:t>參、</a:t>
            </a:r>
            <a:r>
              <a:rPr lang="zh-TW" altLang="zh-TW" sz="3000" b="1" u="sng" dirty="0">
                <a:solidFill>
                  <a:srgbClr val="0070C0"/>
                </a:solidFill>
                <a:effectLst>
                  <a:outerShdw blurRad="38100" dist="38100" dir="2700000" algn="tl">
                    <a:srgbClr val="000000">
                      <a:alpha val="43137"/>
                    </a:srgbClr>
                  </a:outerShdw>
                </a:effectLst>
                <a:latin typeface="+mn-ea"/>
                <a:ea typeface="+mn-ea"/>
              </a:rPr>
              <a:t>醫療體系</a:t>
            </a:r>
            <a:r>
              <a:rPr lang="zh-TW" altLang="zh-TW" sz="3000" b="1" dirty="0">
                <a:solidFill>
                  <a:schemeClr val="bg1"/>
                </a:solidFill>
                <a:latin typeface="+mn-ea"/>
                <a:ea typeface="+mn-ea"/>
              </a:rPr>
              <a:t>對於死亡之定義與</a:t>
            </a:r>
            <a:r>
              <a:rPr lang="zh-TW" altLang="zh-TW" sz="3000" b="1" dirty="0" smtClean="0">
                <a:solidFill>
                  <a:schemeClr val="bg1"/>
                </a:solidFill>
                <a:latin typeface="+mn-ea"/>
                <a:ea typeface="+mn-ea"/>
              </a:rPr>
              <a:t>回應</a:t>
            </a:r>
            <a:r>
              <a:rPr lang="zh-TW" altLang="en-US" sz="3000" b="1" dirty="0" smtClean="0">
                <a:solidFill>
                  <a:schemeClr val="bg1"/>
                </a:solidFill>
                <a:latin typeface="+mn-ea"/>
                <a:ea typeface="+mn-ea"/>
              </a:rPr>
              <a:t>。</a:t>
            </a:r>
            <a:r>
              <a:rPr lang="en-US" altLang="zh-TW" sz="3000" b="1" dirty="0" smtClean="0">
                <a:solidFill>
                  <a:schemeClr val="bg1"/>
                </a:solidFill>
                <a:latin typeface="+mn-ea"/>
                <a:ea typeface="+mn-ea"/>
              </a:rPr>
              <a:t>  </a:t>
            </a:r>
            <a:endParaRPr lang="zh-TW" altLang="zh-TW" sz="3000" b="1" dirty="0">
              <a:solidFill>
                <a:schemeClr val="bg1"/>
              </a:solidFill>
              <a:latin typeface="+mn-ea"/>
              <a:ea typeface="+mn-ea"/>
            </a:endParaRPr>
          </a:p>
          <a:p>
            <a:pPr marL="457200" indent="-571500" algn="just">
              <a:spcBef>
                <a:spcPts val="200"/>
              </a:spcBef>
              <a:spcAft>
                <a:spcPts val="200"/>
              </a:spcAft>
              <a:buFont typeface="Wingdings" panose="05000000000000000000" pitchFamily="2" charset="2"/>
              <a:buChar char="Ø"/>
            </a:pPr>
            <a:r>
              <a:rPr lang="zh-TW" altLang="zh-TW" sz="3000" b="1" dirty="0">
                <a:solidFill>
                  <a:schemeClr val="bg1"/>
                </a:solidFill>
                <a:latin typeface="+mn-ea"/>
                <a:ea typeface="+mn-ea"/>
              </a:rPr>
              <a:t>肆、</a:t>
            </a:r>
            <a:r>
              <a:rPr lang="zh-TW" altLang="zh-TW" sz="3000" b="1" u="sng" dirty="0">
                <a:solidFill>
                  <a:srgbClr val="0070C0"/>
                </a:solidFill>
                <a:effectLst>
                  <a:outerShdw blurRad="38100" dist="38100" dir="2700000" algn="tl">
                    <a:srgbClr val="000000">
                      <a:alpha val="43137"/>
                    </a:srgbClr>
                  </a:outerShdw>
                </a:effectLst>
                <a:latin typeface="+mn-ea"/>
                <a:ea typeface="+mn-ea"/>
              </a:rPr>
              <a:t>佛教</a:t>
            </a:r>
            <a:r>
              <a:rPr lang="zh-TW" altLang="zh-TW" sz="3000" b="1" dirty="0">
                <a:solidFill>
                  <a:schemeClr val="bg1"/>
                </a:solidFill>
                <a:latin typeface="+mn-ea"/>
                <a:ea typeface="+mn-ea"/>
              </a:rPr>
              <a:t>對於涉及死亡議題之相關</a:t>
            </a:r>
            <a:r>
              <a:rPr lang="zh-TW" altLang="zh-TW" sz="3000" b="1" dirty="0" smtClean="0">
                <a:solidFill>
                  <a:schemeClr val="bg1"/>
                </a:solidFill>
                <a:latin typeface="+mn-ea"/>
                <a:ea typeface="+mn-ea"/>
              </a:rPr>
              <a:t>看法</a:t>
            </a:r>
            <a:r>
              <a:rPr lang="zh-TW" altLang="en-US" sz="3000" b="1" dirty="0" smtClean="0">
                <a:solidFill>
                  <a:schemeClr val="bg1"/>
                </a:solidFill>
                <a:latin typeface="+mn-ea"/>
                <a:ea typeface="+mn-ea"/>
              </a:rPr>
              <a:t>。</a:t>
            </a:r>
            <a:r>
              <a:rPr lang="en-US" altLang="zh-TW" sz="3000" b="1" dirty="0" smtClean="0">
                <a:solidFill>
                  <a:schemeClr val="bg1"/>
                </a:solidFill>
                <a:latin typeface="+mn-ea"/>
                <a:ea typeface="+mn-ea"/>
              </a:rPr>
              <a:t> </a:t>
            </a:r>
          </a:p>
          <a:p>
            <a:pPr marL="457200" indent="-571500" algn="just">
              <a:spcBef>
                <a:spcPts val="200"/>
              </a:spcBef>
              <a:spcAft>
                <a:spcPts val="200"/>
              </a:spcAft>
              <a:buFont typeface="Wingdings" panose="05000000000000000000" pitchFamily="2" charset="2"/>
              <a:buChar char="Ø"/>
            </a:pPr>
            <a:r>
              <a:rPr lang="zh-TW" altLang="zh-TW" sz="3000" b="1" dirty="0" smtClean="0">
                <a:solidFill>
                  <a:schemeClr val="bg1"/>
                </a:solidFill>
                <a:latin typeface="+mn-ea"/>
                <a:ea typeface="+mn-ea"/>
              </a:rPr>
              <a:t>伍</a:t>
            </a:r>
            <a:r>
              <a:rPr lang="zh-TW" altLang="zh-TW" sz="3000" b="1" dirty="0">
                <a:solidFill>
                  <a:schemeClr val="bg1"/>
                </a:solidFill>
                <a:latin typeface="+mn-ea"/>
                <a:ea typeface="+mn-ea"/>
              </a:rPr>
              <a:t>、全球</a:t>
            </a:r>
            <a:r>
              <a:rPr lang="zh-TW" altLang="zh-TW" sz="3000" b="1" u="sng" dirty="0" smtClean="0">
                <a:solidFill>
                  <a:schemeClr val="bg1"/>
                </a:solidFill>
                <a:latin typeface="+mn-ea"/>
                <a:ea typeface="+mn-ea"/>
              </a:rPr>
              <a:t>新型冠</a:t>
            </a:r>
            <a:r>
              <a:rPr lang="zh-TW" altLang="zh-TW" sz="3000" b="1" u="sng" dirty="0">
                <a:solidFill>
                  <a:schemeClr val="bg1"/>
                </a:solidFill>
                <a:latin typeface="+mn-ea"/>
                <a:ea typeface="+mn-ea"/>
              </a:rPr>
              <a:t>狀</a:t>
            </a:r>
            <a:r>
              <a:rPr lang="zh-TW" altLang="zh-TW" sz="3000" b="1" dirty="0">
                <a:solidFill>
                  <a:schemeClr val="bg1"/>
                </a:solidFill>
                <a:latin typeface="+mn-ea"/>
                <a:ea typeface="+mn-ea"/>
              </a:rPr>
              <a:t>肺炎</a:t>
            </a:r>
            <a:r>
              <a:rPr lang="en-US" altLang="zh-TW" sz="3000" b="1" dirty="0">
                <a:solidFill>
                  <a:schemeClr val="bg1"/>
                </a:solidFill>
                <a:latin typeface="+mn-ea"/>
                <a:ea typeface="+mn-ea"/>
              </a:rPr>
              <a:t>(COVID-19)</a:t>
            </a:r>
            <a:r>
              <a:rPr lang="zh-TW" altLang="zh-TW" sz="3000" b="1" dirty="0">
                <a:solidFill>
                  <a:schemeClr val="bg1"/>
                </a:solidFill>
                <a:latin typeface="+mn-ea"/>
                <a:ea typeface="+mn-ea"/>
              </a:rPr>
              <a:t>疫情下</a:t>
            </a:r>
            <a:r>
              <a:rPr lang="zh-TW" altLang="zh-TW" sz="3000" b="1" dirty="0" smtClean="0">
                <a:solidFill>
                  <a:schemeClr val="bg1"/>
                </a:solidFill>
                <a:latin typeface="+mn-ea"/>
                <a:ea typeface="+mn-ea"/>
              </a:rPr>
              <a:t>處理</a:t>
            </a:r>
            <a:endParaRPr lang="en-US" altLang="zh-TW" sz="3000" b="1" dirty="0" smtClean="0">
              <a:solidFill>
                <a:schemeClr val="bg1"/>
              </a:solidFill>
              <a:latin typeface="+mn-ea"/>
              <a:ea typeface="+mn-ea"/>
            </a:endParaRPr>
          </a:p>
          <a:p>
            <a:pPr algn="just">
              <a:spcBef>
                <a:spcPts val="200"/>
              </a:spcBef>
              <a:spcAft>
                <a:spcPts val="200"/>
              </a:spcAft>
            </a:pPr>
            <a:r>
              <a:rPr lang="en-US" altLang="zh-TW" sz="3000" b="1" dirty="0">
                <a:solidFill>
                  <a:schemeClr val="bg1"/>
                </a:solidFill>
                <a:latin typeface="+mn-ea"/>
                <a:ea typeface="+mn-ea"/>
              </a:rPr>
              <a:t> </a:t>
            </a:r>
            <a:r>
              <a:rPr lang="en-US" altLang="zh-TW" sz="3000" b="1" dirty="0" smtClean="0">
                <a:solidFill>
                  <a:schemeClr val="bg1"/>
                </a:solidFill>
                <a:latin typeface="+mn-ea"/>
                <a:ea typeface="+mn-ea"/>
              </a:rPr>
              <a:t>      </a:t>
            </a:r>
            <a:r>
              <a:rPr lang="zh-TW" altLang="zh-TW" sz="3000" b="1" dirty="0" smtClean="0">
                <a:solidFill>
                  <a:schemeClr val="bg1"/>
                </a:solidFill>
                <a:latin typeface="+mn-ea"/>
                <a:ea typeface="+mn-ea"/>
              </a:rPr>
              <a:t>生死</a:t>
            </a:r>
            <a:r>
              <a:rPr lang="zh-TW" altLang="zh-TW" sz="3000" b="1" dirty="0">
                <a:solidFill>
                  <a:schemeClr val="bg1"/>
                </a:solidFill>
                <a:latin typeface="+mn-ea"/>
                <a:ea typeface="+mn-ea"/>
              </a:rPr>
              <a:t>問題之</a:t>
            </a:r>
            <a:r>
              <a:rPr lang="zh-TW" altLang="zh-TW" sz="3000" b="1" u="sng" dirty="0">
                <a:solidFill>
                  <a:srgbClr val="0070C0"/>
                </a:solidFill>
                <a:effectLst>
                  <a:outerShdw blurRad="38100" dist="38100" dir="2700000" algn="tl">
                    <a:srgbClr val="000000">
                      <a:alpha val="43137"/>
                    </a:srgbClr>
                  </a:outerShdw>
                </a:effectLst>
                <a:latin typeface="+mn-ea"/>
                <a:ea typeface="+mn-ea"/>
              </a:rPr>
              <a:t>困境</a:t>
            </a:r>
            <a:r>
              <a:rPr lang="zh-TW" altLang="en-US" sz="3000" b="1" dirty="0" smtClean="0">
                <a:solidFill>
                  <a:schemeClr val="bg1"/>
                </a:solidFill>
                <a:latin typeface="+mn-ea"/>
                <a:ea typeface="+mn-ea"/>
              </a:rPr>
              <a:t>。</a:t>
            </a:r>
            <a:endParaRPr lang="en-US" altLang="zh-TW" sz="3000" b="1" dirty="0">
              <a:solidFill>
                <a:schemeClr val="bg1"/>
              </a:solidFill>
              <a:latin typeface="+mn-ea"/>
              <a:ea typeface="+mn-ea"/>
            </a:endParaRPr>
          </a:p>
          <a:p>
            <a:pPr marL="457200" indent="-571500" algn="just">
              <a:spcBef>
                <a:spcPts val="200"/>
              </a:spcBef>
              <a:spcAft>
                <a:spcPts val="200"/>
              </a:spcAft>
              <a:buFont typeface="Wingdings" panose="05000000000000000000" pitchFamily="2" charset="2"/>
              <a:buChar char="Ø"/>
            </a:pPr>
            <a:r>
              <a:rPr lang="zh-TW" altLang="zh-TW" sz="3000" b="1" dirty="0">
                <a:solidFill>
                  <a:schemeClr val="bg1"/>
                </a:solidFill>
                <a:latin typeface="+mn-ea"/>
                <a:ea typeface="+mn-ea"/>
              </a:rPr>
              <a:t>陸、全球</a:t>
            </a:r>
            <a:r>
              <a:rPr lang="zh-TW" altLang="zh-TW" sz="3000" b="1" u="sng" dirty="0">
                <a:solidFill>
                  <a:schemeClr val="bg1"/>
                </a:solidFill>
                <a:latin typeface="+mn-ea"/>
                <a:ea typeface="+mn-ea"/>
              </a:rPr>
              <a:t>新型冠狀肺炎</a:t>
            </a:r>
            <a:r>
              <a:rPr lang="en-US" altLang="zh-TW" sz="3000" b="1" dirty="0">
                <a:solidFill>
                  <a:schemeClr val="bg1"/>
                </a:solidFill>
                <a:latin typeface="+mn-ea"/>
                <a:ea typeface="+mn-ea"/>
              </a:rPr>
              <a:t>(COVID-19)</a:t>
            </a:r>
            <a:r>
              <a:rPr lang="zh-TW" altLang="zh-TW" sz="3000" b="1" dirty="0">
                <a:solidFill>
                  <a:schemeClr val="bg1"/>
                </a:solidFill>
                <a:latin typeface="+mn-ea"/>
                <a:ea typeface="+mn-ea"/>
              </a:rPr>
              <a:t>疫情下</a:t>
            </a:r>
            <a:r>
              <a:rPr lang="zh-TW" altLang="zh-TW" sz="3000" b="1" dirty="0" smtClean="0">
                <a:solidFill>
                  <a:schemeClr val="bg1"/>
                </a:solidFill>
                <a:latin typeface="+mn-ea"/>
                <a:ea typeface="+mn-ea"/>
              </a:rPr>
              <a:t>處理</a:t>
            </a:r>
            <a:endParaRPr lang="en-US" altLang="zh-TW" sz="3000" b="1" dirty="0" smtClean="0">
              <a:solidFill>
                <a:schemeClr val="bg1"/>
              </a:solidFill>
              <a:latin typeface="+mn-ea"/>
              <a:ea typeface="+mn-ea"/>
            </a:endParaRPr>
          </a:p>
          <a:p>
            <a:pPr algn="just">
              <a:spcBef>
                <a:spcPts val="200"/>
              </a:spcBef>
              <a:spcAft>
                <a:spcPts val="200"/>
              </a:spcAft>
            </a:pPr>
            <a:r>
              <a:rPr lang="en-US" altLang="zh-TW" sz="3000" b="1" dirty="0" smtClean="0">
                <a:solidFill>
                  <a:schemeClr val="bg1"/>
                </a:solidFill>
                <a:latin typeface="+mn-ea"/>
                <a:ea typeface="+mn-ea"/>
              </a:rPr>
              <a:t>       </a:t>
            </a:r>
            <a:r>
              <a:rPr lang="zh-TW" altLang="zh-TW" sz="3000" b="1" dirty="0" smtClean="0">
                <a:solidFill>
                  <a:schemeClr val="bg1"/>
                </a:solidFill>
                <a:latin typeface="+mn-ea"/>
                <a:ea typeface="+mn-ea"/>
              </a:rPr>
              <a:t>生死</a:t>
            </a:r>
            <a:r>
              <a:rPr lang="zh-TW" altLang="zh-TW" sz="3000" b="1" dirty="0">
                <a:solidFill>
                  <a:schemeClr val="bg1"/>
                </a:solidFill>
                <a:latin typeface="+mn-ea"/>
                <a:ea typeface="+mn-ea"/>
              </a:rPr>
              <a:t>問題之</a:t>
            </a:r>
            <a:r>
              <a:rPr lang="zh-TW" altLang="zh-TW" sz="3000" b="1" u="sng" dirty="0">
                <a:solidFill>
                  <a:srgbClr val="0070C0"/>
                </a:solidFill>
                <a:effectLst>
                  <a:outerShdw blurRad="38100" dist="38100" dir="2700000" algn="tl">
                    <a:srgbClr val="000000">
                      <a:alpha val="43137"/>
                    </a:srgbClr>
                  </a:outerShdw>
                </a:effectLst>
                <a:latin typeface="+mn-ea"/>
                <a:ea typeface="+mn-ea"/>
              </a:rPr>
              <a:t>可行對策</a:t>
            </a:r>
            <a:r>
              <a:rPr lang="en-US" altLang="zh-TW" sz="3000" b="1" dirty="0">
                <a:solidFill>
                  <a:schemeClr val="bg1"/>
                </a:solidFill>
                <a:latin typeface="+mn-ea"/>
                <a:ea typeface="+mn-ea"/>
              </a:rPr>
              <a:t>---</a:t>
            </a:r>
            <a:r>
              <a:rPr lang="zh-TW" altLang="zh-TW" sz="3000" b="1" dirty="0">
                <a:solidFill>
                  <a:schemeClr val="bg1"/>
                </a:solidFill>
                <a:latin typeface="+mn-ea"/>
                <a:ea typeface="+mn-ea"/>
              </a:rPr>
              <a:t>代</a:t>
            </a:r>
            <a:r>
              <a:rPr lang="zh-TW" altLang="zh-TW" sz="3000" b="1" dirty="0" smtClean="0">
                <a:solidFill>
                  <a:schemeClr val="bg1"/>
                </a:solidFill>
                <a:latin typeface="+mn-ea"/>
                <a:ea typeface="+mn-ea"/>
              </a:rPr>
              <a:t>結論</a:t>
            </a:r>
            <a:r>
              <a:rPr lang="zh-TW" altLang="en-US" sz="3000" b="1" dirty="0" smtClean="0">
                <a:solidFill>
                  <a:schemeClr val="bg1"/>
                </a:solidFill>
                <a:latin typeface="+mn-ea"/>
                <a:ea typeface="+mn-ea"/>
              </a:rPr>
              <a:t>。</a:t>
            </a:r>
            <a:endParaRPr lang="zh-TW" altLang="zh-TW" sz="3000" b="1" dirty="0">
              <a:solidFill>
                <a:schemeClr val="bg1"/>
              </a:solidFill>
              <a:latin typeface="+mn-ea"/>
              <a:ea typeface="+mn-ea"/>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0625" y="5862452"/>
            <a:ext cx="1184778" cy="977280"/>
          </a:xfrm>
          <a:prstGeom prst="rect">
            <a:avLst/>
          </a:prstGeom>
        </p:spPr>
      </p:pic>
    </p:spTree>
    <p:extLst>
      <p:ext uri="{BB962C8B-B14F-4D97-AF65-F5344CB8AC3E}">
        <p14:creationId xmlns:p14="http://schemas.microsoft.com/office/powerpoint/2010/main" val="1032398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403648" y="404664"/>
            <a:ext cx="4824536" cy="936104"/>
          </a:xfrm>
        </p:spPr>
        <p:txBody>
          <a:bodyPr/>
          <a:lstStyle/>
          <a:p>
            <a:r>
              <a:rPr lang="zh-TW" altLang="en-US" sz="4800" dirty="0"/>
              <a:t>壹</a:t>
            </a:r>
            <a:r>
              <a:rPr lang="zh-TW" altLang="en-US" sz="4800" dirty="0" smtClean="0"/>
              <a:t>、前 言</a:t>
            </a:r>
            <a:endParaRPr lang="zh-TW" altLang="zh-TW" sz="4800" dirty="0"/>
          </a:p>
        </p:txBody>
      </p:sp>
      <p:sp>
        <p:nvSpPr>
          <p:cNvPr id="2" name="文字方塊 1"/>
          <p:cNvSpPr txBox="1"/>
          <p:nvPr/>
        </p:nvSpPr>
        <p:spPr>
          <a:xfrm>
            <a:off x="251520" y="1690352"/>
            <a:ext cx="8568952" cy="5416868"/>
          </a:xfrm>
          <a:prstGeom prst="rect">
            <a:avLst/>
          </a:prstGeom>
          <a:noFill/>
        </p:spPr>
        <p:txBody>
          <a:bodyPr wrap="square" rtlCol="0">
            <a:spAutoFit/>
          </a:bodyPr>
          <a:lstStyle/>
          <a:p>
            <a:pPr marL="355600" indent="-355600" algn="just">
              <a:spcBef>
                <a:spcPts val="200"/>
              </a:spcBef>
              <a:spcAft>
                <a:spcPts val="200"/>
              </a:spcAft>
              <a:buFont typeface="Wingdings" panose="05000000000000000000" pitchFamily="2" charset="2"/>
              <a:buChar char="Ø"/>
              <a:tabLst>
                <a:tab pos="806450" algn="l"/>
              </a:tabLst>
            </a:pPr>
            <a:r>
              <a:rPr lang="zh-TW" altLang="en-US" sz="2800" b="1" dirty="0">
                <a:solidFill>
                  <a:srgbClr val="7030A0"/>
                </a:solidFill>
                <a:effectLst>
                  <a:outerShdw blurRad="38100" dist="38100" dir="2700000" algn="tl">
                    <a:srgbClr val="000000">
                      <a:alpha val="43137"/>
                    </a:srgbClr>
                  </a:outerShdw>
                </a:effectLst>
                <a:latin typeface="+mn-ea"/>
                <a:ea typeface="+mn-ea"/>
              </a:rPr>
              <a:t>研究背景及源起</a:t>
            </a:r>
            <a:r>
              <a:rPr lang="zh-TW" altLang="en-US" sz="2800" b="1" dirty="0" smtClean="0">
                <a:solidFill>
                  <a:srgbClr val="7030A0"/>
                </a:solidFill>
                <a:effectLst>
                  <a:outerShdw blurRad="38100" dist="38100" dir="2700000" algn="tl">
                    <a:srgbClr val="000000">
                      <a:alpha val="43137"/>
                    </a:srgbClr>
                  </a:outerShdw>
                </a:effectLst>
                <a:latin typeface="+mn-ea"/>
                <a:ea typeface="+mn-ea"/>
              </a:rPr>
              <a:t>：</a:t>
            </a:r>
            <a:r>
              <a:rPr lang="en-US" altLang="zh-TW" sz="2800" dirty="0" smtClean="0">
                <a:solidFill>
                  <a:schemeClr val="bg1"/>
                </a:solidFill>
                <a:latin typeface="+mn-ea"/>
                <a:ea typeface="+mn-ea"/>
              </a:rPr>
              <a:t>2020</a:t>
            </a:r>
            <a:r>
              <a:rPr lang="zh-TW" altLang="zh-TW" sz="2800" dirty="0">
                <a:solidFill>
                  <a:schemeClr val="bg1"/>
                </a:solidFill>
                <a:latin typeface="+mn-ea"/>
                <a:ea typeface="+mn-ea"/>
              </a:rPr>
              <a:t>年初以來</a:t>
            </a:r>
            <a:r>
              <a:rPr lang="zh-TW" altLang="zh-TW" sz="2800" dirty="0" smtClean="0">
                <a:solidFill>
                  <a:schemeClr val="bg1"/>
                </a:solidFill>
                <a:latin typeface="+mn-ea"/>
                <a:ea typeface="+mn-ea"/>
              </a:rPr>
              <a:t>，中國大陸</a:t>
            </a:r>
            <a:r>
              <a:rPr lang="zh-TW" altLang="zh-TW" sz="2800" b="1" u="sng" dirty="0">
                <a:solidFill>
                  <a:schemeClr val="bg1"/>
                </a:solidFill>
                <a:latin typeface="+mn-ea"/>
                <a:ea typeface="+mn-ea"/>
              </a:rPr>
              <a:t>武漢地區</a:t>
            </a:r>
            <a:r>
              <a:rPr lang="zh-TW" altLang="zh-TW" sz="2800" dirty="0">
                <a:solidFill>
                  <a:schemeClr val="bg1"/>
                </a:solidFill>
                <a:latin typeface="+mn-ea"/>
                <a:ea typeface="+mn-ea"/>
              </a:rPr>
              <a:t>正快速傳播致人</a:t>
            </a:r>
            <a:r>
              <a:rPr lang="zh-TW" altLang="zh-TW" sz="2800" dirty="0" smtClean="0">
                <a:solidFill>
                  <a:schemeClr val="bg1"/>
                </a:solidFill>
                <a:latin typeface="+mn-ea"/>
                <a:ea typeface="+mn-ea"/>
              </a:rPr>
              <a:t>於死，且</a:t>
            </a:r>
            <a:r>
              <a:rPr lang="zh-TW" altLang="zh-TW" sz="2800" dirty="0">
                <a:solidFill>
                  <a:schemeClr val="bg1"/>
                </a:solidFill>
                <a:latin typeface="+mn-ea"/>
                <a:ea typeface="+mn-ea"/>
              </a:rPr>
              <a:t>感染力超級強大的</a:t>
            </a:r>
            <a:r>
              <a:rPr lang="zh-TW" altLang="zh-TW" sz="2800" b="1" dirty="0">
                <a:solidFill>
                  <a:srgbClr val="0070C0"/>
                </a:solidFill>
                <a:effectLst>
                  <a:outerShdw blurRad="38100" dist="38100" dir="2700000" algn="tl">
                    <a:srgbClr val="000000">
                      <a:alpha val="43137"/>
                    </a:srgbClr>
                  </a:outerShdw>
                </a:effectLst>
                <a:latin typeface="+mn-ea"/>
                <a:ea typeface="+mn-ea"/>
              </a:rPr>
              <a:t>新冠狀肺炎病毒</a:t>
            </a:r>
            <a:r>
              <a:rPr lang="en-US" altLang="zh-TW" sz="2800" dirty="0">
                <a:solidFill>
                  <a:schemeClr val="bg1"/>
                </a:solidFill>
                <a:latin typeface="+mn-ea"/>
                <a:ea typeface="+mn-ea"/>
              </a:rPr>
              <a:t>(</a:t>
            </a:r>
            <a:r>
              <a:rPr lang="zh-TW" altLang="zh-TW" sz="2800" dirty="0">
                <a:solidFill>
                  <a:schemeClr val="bg1"/>
                </a:solidFill>
                <a:latin typeface="+mn-ea"/>
                <a:ea typeface="+mn-ea"/>
              </a:rPr>
              <a:t>俗稱</a:t>
            </a:r>
            <a:r>
              <a:rPr lang="zh-TW" altLang="zh-TW" sz="2800" u="sng" dirty="0">
                <a:solidFill>
                  <a:schemeClr val="bg1"/>
                </a:solidFill>
                <a:latin typeface="+mn-ea"/>
                <a:ea typeface="+mn-ea"/>
              </a:rPr>
              <a:t>武漢病毒</a:t>
            </a:r>
            <a:r>
              <a:rPr lang="en-US" altLang="zh-TW" sz="2800" dirty="0">
                <a:solidFill>
                  <a:schemeClr val="bg1"/>
                </a:solidFill>
                <a:latin typeface="+mn-ea"/>
                <a:ea typeface="+mn-ea"/>
              </a:rPr>
              <a:t>)</a:t>
            </a:r>
            <a:r>
              <a:rPr lang="zh-TW" altLang="zh-TW" sz="2800" dirty="0">
                <a:solidFill>
                  <a:schemeClr val="bg1"/>
                </a:solidFill>
                <a:latin typeface="+mn-ea"/>
                <a:ea typeface="+mn-ea"/>
              </a:rPr>
              <a:t>，</a:t>
            </a:r>
            <a:r>
              <a:rPr lang="zh-TW" altLang="zh-TW" sz="2800" dirty="0" smtClean="0">
                <a:solidFill>
                  <a:schemeClr val="bg1"/>
                </a:solidFill>
                <a:latin typeface="+mn-ea"/>
                <a:ea typeface="+mn-ea"/>
              </a:rPr>
              <a:t>剎時全球</a:t>
            </a:r>
            <a:r>
              <a:rPr lang="zh-TW" altLang="zh-TW" sz="2800" dirty="0">
                <a:solidFill>
                  <a:schemeClr val="bg1"/>
                </a:solidFill>
                <a:latin typeface="+mn-ea"/>
                <a:ea typeface="+mn-ea"/>
              </a:rPr>
              <a:t>開始</a:t>
            </a:r>
            <a:r>
              <a:rPr lang="zh-TW" altLang="zh-TW" sz="2800" dirty="0" smtClean="0">
                <a:solidFill>
                  <a:schemeClr val="bg1"/>
                </a:solidFill>
                <a:latin typeface="+mn-ea"/>
                <a:ea typeface="+mn-ea"/>
              </a:rPr>
              <a:t>風雲變色</a:t>
            </a:r>
            <a:r>
              <a:rPr lang="zh-TW" altLang="en-US" sz="2800" dirty="0" smtClean="0">
                <a:solidFill>
                  <a:schemeClr val="bg1"/>
                </a:solidFill>
                <a:latin typeface="+mn-ea"/>
                <a:ea typeface="+mn-ea"/>
              </a:rPr>
              <a:t>，</a:t>
            </a:r>
            <a:r>
              <a:rPr lang="en-US" altLang="zh-TW" sz="2800" dirty="0" smtClean="0">
                <a:solidFill>
                  <a:schemeClr val="bg1"/>
                </a:solidFill>
                <a:latin typeface="+mn-ea"/>
                <a:ea typeface="+mn-ea"/>
              </a:rPr>
              <a:t>COVID-19</a:t>
            </a:r>
            <a:r>
              <a:rPr lang="zh-TW" altLang="zh-TW" sz="2800" dirty="0">
                <a:solidFill>
                  <a:schemeClr val="bg1"/>
                </a:solidFill>
                <a:latin typeface="+mn-ea"/>
                <a:ea typeface="+mn-ea"/>
              </a:rPr>
              <a:t>疫情嚴重地</a:t>
            </a:r>
            <a:r>
              <a:rPr lang="zh-TW" altLang="zh-TW" sz="2800" dirty="0" smtClean="0">
                <a:solidFill>
                  <a:schemeClr val="bg1"/>
                </a:solidFill>
                <a:latin typeface="+mn-ea"/>
                <a:ea typeface="+mn-ea"/>
              </a:rPr>
              <a:t>失控</a:t>
            </a:r>
            <a:r>
              <a:rPr lang="zh-TW" altLang="en-US" sz="2800" dirty="0" smtClean="0">
                <a:solidFill>
                  <a:schemeClr val="bg1"/>
                </a:solidFill>
                <a:latin typeface="+mn-ea"/>
                <a:ea typeface="+mn-ea"/>
              </a:rPr>
              <a:t>，</a:t>
            </a:r>
            <a:r>
              <a:rPr lang="zh-TW" altLang="zh-TW" sz="2800" dirty="0" smtClean="0">
                <a:solidFill>
                  <a:schemeClr val="bg1"/>
                </a:solidFill>
                <a:latin typeface="+mn-ea"/>
                <a:ea typeface="+mn-ea"/>
              </a:rPr>
              <a:t>全球陷入一種</a:t>
            </a:r>
            <a:r>
              <a:rPr lang="en-US" altLang="zh-TW" sz="2800" dirty="0" smtClean="0">
                <a:solidFill>
                  <a:schemeClr val="bg1"/>
                </a:solidFill>
                <a:latin typeface="+mn-ea"/>
                <a:ea typeface="+mn-ea"/>
              </a:rPr>
              <a:t>COVID-19</a:t>
            </a:r>
            <a:r>
              <a:rPr lang="zh-TW" altLang="zh-TW" sz="2800" dirty="0" smtClean="0">
                <a:solidFill>
                  <a:schemeClr val="bg1"/>
                </a:solidFill>
                <a:latin typeface="+mn-ea"/>
                <a:ea typeface="+mn-ea"/>
              </a:rPr>
              <a:t>恐慌症的情緒當中</a:t>
            </a:r>
            <a:endParaRPr lang="en-US" altLang="zh-TW" sz="2800" dirty="0" smtClean="0">
              <a:solidFill>
                <a:schemeClr val="bg1"/>
              </a:solidFill>
              <a:latin typeface="+mn-ea"/>
              <a:ea typeface="+mn-ea"/>
            </a:endParaRPr>
          </a:p>
          <a:p>
            <a:pPr marL="355600" indent="-355600" algn="just">
              <a:spcBef>
                <a:spcPts val="200"/>
              </a:spcBef>
              <a:spcAft>
                <a:spcPts val="200"/>
              </a:spcAft>
              <a:buFont typeface="Wingdings" panose="05000000000000000000" pitchFamily="2" charset="2"/>
              <a:buChar char="Ø"/>
              <a:tabLst>
                <a:tab pos="806450" algn="l"/>
              </a:tabLst>
            </a:pPr>
            <a:r>
              <a:rPr lang="zh-TW" altLang="zh-TW" sz="2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研究</a:t>
            </a:r>
            <a:r>
              <a:rPr lang="zh-TW" altLang="zh-TW" sz="28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目的部分</a:t>
            </a:r>
            <a:r>
              <a:rPr lang="zh-TW" altLang="en-US" sz="2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800" dirty="0" smtClean="0">
                <a:solidFill>
                  <a:schemeClr val="bg1"/>
                </a:solidFill>
                <a:latin typeface="標楷體" panose="03000509000000000000" pitchFamily="65" charset="-120"/>
                <a:ea typeface="標楷體" panose="03000509000000000000" pitchFamily="65" charset="-120"/>
              </a:rPr>
              <a:t>本文探討疫</a:t>
            </a:r>
            <a:r>
              <a:rPr lang="zh-TW" altLang="zh-TW" sz="2800" dirty="0">
                <a:solidFill>
                  <a:schemeClr val="bg1"/>
                </a:solidFill>
                <a:latin typeface="標楷體" panose="03000509000000000000" pitchFamily="65" charset="-120"/>
                <a:ea typeface="標楷體" panose="03000509000000000000" pitchFamily="65" charset="-120"/>
              </a:rPr>
              <a:t>情下</a:t>
            </a:r>
            <a:r>
              <a:rPr lang="zh-TW" altLang="zh-TW" sz="2800" b="1" u="sng" dirty="0">
                <a:solidFill>
                  <a:schemeClr val="bg1"/>
                </a:solidFill>
                <a:latin typeface="標楷體" panose="03000509000000000000" pitchFamily="65" charset="-120"/>
                <a:ea typeface="標楷體" panose="03000509000000000000" pitchFamily="65" charset="-120"/>
              </a:rPr>
              <a:t>信仰模式</a:t>
            </a:r>
            <a:r>
              <a:rPr lang="zh-TW" altLang="zh-TW" sz="2800" dirty="0">
                <a:solidFill>
                  <a:schemeClr val="bg1"/>
                </a:solidFill>
                <a:latin typeface="標楷體" panose="03000509000000000000" pitchFamily="65" charset="-120"/>
                <a:ea typeface="標楷體" panose="03000509000000000000" pitchFamily="65" charset="-120"/>
              </a:rPr>
              <a:t>、處理</a:t>
            </a:r>
            <a:r>
              <a:rPr lang="zh-TW" altLang="zh-TW" sz="2800" b="1" u="sng" dirty="0">
                <a:solidFill>
                  <a:schemeClr val="bg1"/>
                </a:solidFill>
                <a:latin typeface="標楷體" panose="03000509000000000000" pitchFamily="65" charset="-120"/>
                <a:ea typeface="標楷體" panose="03000509000000000000" pitchFamily="65" charset="-120"/>
              </a:rPr>
              <a:t>死亡問題</a:t>
            </a:r>
            <a:r>
              <a:rPr lang="zh-TW" altLang="zh-TW" sz="2800" dirty="0">
                <a:solidFill>
                  <a:schemeClr val="bg1"/>
                </a:solidFill>
                <a:latin typeface="標楷體" panose="03000509000000000000" pitchFamily="65" charset="-120"/>
                <a:ea typeface="標楷體" panose="03000509000000000000" pitchFamily="65" charset="-120"/>
              </a:rPr>
              <a:t>的</a:t>
            </a:r>
            <a:r>
              <a:rPr lang="zh-TW" altLang="zh-TW" sz="2800" dirty="0" smtClean="0">
                <a:solidFill>
                  <a:schemeClr val="bg1"/>
                </a:solidFill>
                <a:latin typeface="標楷體" panose="03000509000000000000" pitchFamily="65" charset="-120"/>
                <a:ea typeface="標楷體" panose="03000509000000000000" pitchFamily="65" charset="-120"/>
              </a:rPr>
              <a:t>改變</a:t>
            </a:r>
            <a:r>
              <a:rPr lang="zh-TW" altLang="en-US" sz="2800" dirty="0" smtClean="0">
                <a:solidFill>
                  <a:schemeClr val="bg1"/>
                </a:solidFill>
                <a:latin typeface="標楷體" panose="03000509000000000000" pitchFamily="65" charset="-120"/>
                <a:ea typeface="標楷體" panose="03000509000000000000" pitchFamily="65" charset="-120"/>
              </a:rPr>
              <a:t>及造成的</a:t>
            </a:r>
            <a:r>
              <a:rPr lang="zh-TW" altLang="zh-TW" sz="2800" b="1" dirty="0" smtClean="0">
                <a:solidFill>
                  <a:srgbClr val="0070C0"/>
                </a:solidFill>
                <a:latin typeface="標楷體" panose="03000509000000000000" pitchFamily="65" charset="-120"/>
                <a:ea typeface="標楷體" panose="03000509000000000000" pitchFamily="65" charset="-120"/>
              </a:rPr>
              <a:t>深層影響</a:t>
            </a:r>
            <a:r>
              <a:rPr lang="zh-TW" altLang="en-US" sz="2800" dirty="0" smtClean="0">
                <a:solidFill>
                  <a:schemeClr val="bg1"/>
                </a:solidFill>
                <a:latin typeface="標楷體" panose="03000509000000000000" pitchFamily="65" charset="-120"/>
                <a:ea typeface="標楷體" panose="03000509000000000000" pitchFamily="65" charset="-120"/>
              </a:rPr>
              <a:t>，進而</a:t>
            </a:r>
            <a:r>
              <a:rPr lang="zh-TW" altLang="zh-TW" sz="2800" dirty="0" smtClean="0">
                <a:solidFill>
                  <a:schemeClr val="bg1"/>
                </a:solidFill>
                <a:latin typeface="標楷體" panose="03000509000000000000" pitchFamily="65" charset="-120"/>
                <a:ea typeface="標楷體" panose="03000509000000000000" pitchFamily="65" charset="-120"/>
              </a:rPr>
              <a:t>運用相關文獻</a:t>
            </a:r>
            <a:r>
              <a:rPr lang="zh-TW" altLang="zh-TW" sz="2800" dirty="0">
                <a:solidFill>
                  <a:schemeClr val="bg1"/>
                </a:solidFill>
                <a:latin typeface="標楷體" panose="03000509000000000000" pitchFamily="65" charset="-120"/>
                <a:ea typeface="標楷體" panose="03000509000000000000" pitchFamily="65" charset="-120"/>
              </a:rPr>
              <a:t>，希望本文能</a:t>
            </a:r>
            <a:r>
              <a:rPr lang="zh-TW" altLang="zh-TW" sz="2800" dirty="0" smtClean="0">
                <a:solidFill>
                  <a:schemeClr val="bg1"/>
                </a:solidFill>
                <a:latin typeface="標楷體" panose="03000509000000000000" pitchFamily="65" charset="-120"/>
                <a:ea typeface="標楷體" panose="03000509000000000000" pitchFamily="65" charset="-120"/>
              </a:rPr>
              <a:t>在專業</a:t>
            </a:r>
            <a:r>
              <a:rPr lang="zh-TW" altLang="zh-TW" sz="2800" dirty="0">
                <a:solidFill>
                  <a:schemeClr val="bg1"/>
                </a:solidFill>
                <a:latin typeface="標楷體" panose="03000509000000000000" pitchFamily="65" charset="-120"/>
                <a:ea typeface="標楷體" panose="03000509000000000000" pitchFamily="65" charset="-120"/>
              </a:rPr>
              <a:t>領域上，提供</a:t>
            </a:r>
            <a:r>
              <a:rPr lang="zh-TW" altLang="zh-TW" sz="2800" u="sng" dirty="0">
                <a:solidFill>
                  <a:schemeClr val="bg1"/>
                </a:solidFill>
                <a:latin typeface="標楷體" panose="03000509000000000000" pitchFamily="65" charset="-120"/>
                <a:ea typeface="標楷體" panose="03000509000000000000" pitchFamily="65" charset="-120"/>
              </a:rPr>
              <a:t>全球</a:t>
            </a:r>
            <a:r>
              <a:rPr lang="zh-TW" altLang="zh-TW" sz="2800" dirty="0">
                <a:solidFill>
                  <a:schemeClr val="bg1"/>
                </a:solidFill>
                <a:latin typeface="標楷體" panose="03000509000000000000" pitchFamily="65" charset="-120"/>
                <a:ea typeface="標楷體" panose="03000509000000000000" pitchFamily="65" charset="-120"/>
              </a:rPr>
              <a:t>、</a:t>
            </a:r>
            <a:r>
              <a:rPr lang="zh-TW" altLang="zh-TW" sz="2800" u="sng" dirty="0">
                <a:solidFill>
                  <a:schemeClr val="bg1"/>
                </a:solidFill>
                <a:latin typeface="標楷體" panose="03000509000000000000" pitchFamily="65" charset="-120"/>
                <a:ea typeface="標楷體" panose="03000509000000000000" pitchFamily="65" charset="-120"/>
              </a:rPr>
              <a:t>我國政府機關</a:t>
            </a:r>
            <a:r>
              <a:rPr lang="zh-TW" altLang="zh-TW" sz="2800" dirty="0">
                <a:solidFill>
                  <a:schemeClr val="bg1"/>
                </a:solidFill>
                <a:latin typeface="標楷體" panose="03000509000000000000" pitchFamily="65" charset="-120"/>
                <a:ea typeface="標楷體" panose="03000509000000000000" pitchFamily="65" charset="-120"/>
              </a:rPr>
              <a:t>、</a:t>
            </a:r>
            <a:r>
              <a:rPr lang="zh-TW" altLang="zh-TW" sz="2800" u="sng" dirty="0">
                <a:solidFill>
                  <a:schemeClr val="bg1"/>
                </a:solidFill>
                <a:latin typeface="標楷體" panose="03000509000000000000" pitchFamily="65" charset="-120"/>
                <a:ea typeface="標楷體" panose="03000509000000000000" pitchFamily="65" charset="-120"/>
              </a:rPr>
              <a:t>宗教</a:t>
            </a:r>
            <a:r>
              <a:rPr lang="zh-TW" altLang="zh-TW" sz="2800" dirty="0">
                <a:solidFill>
                  <a:schemeClr val="bg1"/>
                </a:solidFill>
                <a:latin typeface="標楷體" panose="03000509000000000000" pitchFamily="65" charset="-120"/>
                <a:ea typeface="標楷體" panose="03000509000000000000" pitchFamily="65" charset="-120"/>
              </a:rPr>
              <a:t>、</a:t>
            </a:r>
            <a:r>
              <a:rPr lang="zh-TW" altLang="zh-TW" sz="2800" u="sng" dirty="0">
                <a:solidFill>
                  <a:schemeClr val="bg1"/>
                </a:solidFill>
                <a:latin typeface="標楷體" panose="03000509000000000000" pitchFamily="65" charset="-120"/>
                <a:ea typeface="標楷體" panose="03000509000000000000" pitchFamily="65" charset="-120"/>
              </a:rPr>
              <a:t>民間團體</a:t>
            </a:r>
            <a:r>
              <a:rPr lang="zh-TW" altLang="zh-TW" sz="2800" dirty="0">
                <a:solidFill>
                  <a:schemeClr val="bg1"/>
                </a:solidFill>
                <a:latin typeface="標楷體" panose="03000509000000000000" pitchFamily="65" charset="-120"/>
                <a:ea typeface="標楷體" panose="03000509000000000000" pitchFamily="65" charset="-120"/>
              </a:rPr>
              <a:t>及</a:t>
            </a:r>
            <a:r>
              <a:rPr lang="zh-TW" altLang="zh-TW" sz="2800" u="sng" dirty="0">
                <a:solidFill>
                  <a:schemeClr val="bg1"/>
                </a:solidFill>
                <a:latin typeface="標楷體" panose="03000509000000000000" pitchFamily="65" charset="-120"/>
                <a:ea typeface="標楷體" panose="03000509000000000000" pitchFamily="65" charset="-120"/>
              </a:rPr>
              <a:t>公共衛生</a:t>
            </a:r>
            <a:r>
              <a:rPr lang="zh-TW" altLang="zh-TW" sz="2800" dirty="0">
                <a:solidFill>
                  <a:schemeClr val="bg1"/>
                </a:solidFill>
                <a:latin typeface="標楷體" panose="03000509000000000000" pitchFamily="65" charset="-120"/>
                <a:ea typeface="標楷體" panose="03000509000000000000" pitchFamily="65" charset="-120"/>
              </a:rPr>
              <a:t>議題上</a:t>
            </a:r>
            <a:r>
              <a:rPr lang="zh-TW" altLang="zh-TW" sz="2800" dirty="0" smtClean="0">
                <a:solidFill>
                  <a:schemeClr val="bg1"/>
                </a:solidFill>
                <a:latin typeface="標楷體" panose="03000509000000000000" pitchFamily="65" charset="-120"/>
                <a:ea typeface="標楷體" panose="03000509000000000000" pitchFamily="65" charset="-120"/>
              </a:rPr>
              <a:t>，</a:t>
            </a:r>
            <a:r>
              <a:rPr lang="zh-TW" altLang="en-US" sz="2800" dirty="0" smtClean="0">
                <a:solidFill>
                  <a:schemeClr val="bg1"/>
                </a:solidFill>
                <a:latin typeface="標楷體" panose="03000509000000000000" pitchFamily="65" charset="-120"/>
                <a:ea typeface="標楷體" panose="03000509000000000000" pitchFamily="65" charset="-120"/>
              </a:rPr>
              <a:t>能</a:t>
            </a:r>
            <a:r>
              <a:rPr lang="zh-TW" altLang="zh-TW" sz="2800" dirty="0" smtClean="0">
                <a:solidFill>
                  <a:schemeClr val="bg1"/>
                </a:solidFill>
                <a:latin typeface="標楷體" panose="03000509000000000000" pitchFamily="65" charset="-120"/>
                <a:ea typeface="標楷體" panose="03000509000000000000" pitchFamily="65" charset="-120"/>
              </a:rPr>
              <a:t>有重大</a:t>
            </a:r>
            <a:r>
              <a:rPr lang="zh-TW" altLang="zh-TW" sz="2800" dirty="0">
                <a:solidFill>
                  <a:schemeClr val="bg1"/>
                </a:solidFill>
                <a:latin typeface="標楷體" panose="03000509000000000000" pitchFamily="65" charset="-120"/>
                <a:ea typeface="標楷體" panose="03000509000000000000" pitchFamily="65" charset="-120"/>
              </a:rPr>
              <a:t>參考之處。</a:t>
            </a:r>
          </a:p>
          <a:p>
            <a:pPr marL="457200" indent="-457200" algn="just">
              <a:spcBef>
                <a:spcPts val="200"/>
              </a:spcBef>
              <a:spcAft>
                <a:spcPts val="200"/>
              </a:spcAft>
              <a:buFont typeface="+mj-ea"/>
              <a:buAutoNum type="ea1ChtPeriod"/>
              <a:tabLst>
                <a:tab pos="806450" algn="l"/>
              </a:tabLst>
            </a:pPr>
            <a:endParaRPr lang="en-US" altLang="zh-TW" sz="2800" b="1" dirty="0">
              <a:solidFill>
                <a:srgbClr val="7030A0"/>
              </a:solidFill>
              <a:effectLst>
                <a:outerShdw blurRad="38100" dist="38100" dir="2700000" algn="tl">
                  <a:srgbClr val="000000">
                    <a:alpha val="43137"/>
                  </a:srgbClr>
                </a:outerShdw>
              </a:effectLst>
              <a:latin typeface="+mn-ea"/>
            </a:endParaRPr>
          </a:p>
          <a:p>
            <a:pPr marL="457200" indent="-457200" algn="just">
              <a:spcBef>
                <a:spcPts val="200"/>
              </a:spcBef>
              <a:spcAft>
                <a:spcPts val="200"/>
              </a:spcAft>
              <a:buFont typeface="+mj-ea"/>
              <a:buAutoNum type="ea1ChtPeriod"/>
              <a:tabLst>
                <a:tab pos="806450" algn="l"/>
              </a:tabLst>
            </a:pPr>
            <a:endParaRPr lang="zh-TW" altLang="zh-TW" sz="2800" b="1" dirty="0">
              <a:solidFill>
                <a:srgbClr val="002060"/>
              </a:solidFill>
              <a:latin typeface="+mn-ea"/>
              <a:ea typeface="+mn-ea"/>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625" y="5862452"/>
            <a:ext cx="1184778" cy="977280"/>
          </a:xfrm>
          <a:prstGeom prst="rect">
            <a:avLst/>
          </a:prstGeom>
        </p:spPr>
      </p:pic>
    </p:spTree>
    <p:extLst>
      <p:ext uri="{BB962C8B-B14F-4D97-AF65-F5344CB8AC3E}">
        <p14:creationId xmlns:p14="http://schemas.microsoft.com/office/powerpoint/2010/main" val="236948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711068" y="591857"/>
            <a:ext cx="7200800" cy="936104"/>
          </a:xfrm>
        </p:spPr>
        <p:txBody>
          <a:bodyPr/>
          <a:lstStyle/>
          <a:p>
            <a:r>
              <a:rPr lang="zh-TW" altLang="zh-TW" sz="3600" b="0" dirty="0" smtClean="0"/>
              <a:t>我國</a:t>
            </a:r>
            <a:r>
              <a:rPr lang="zh-TW" altLang="zh-TW" sz="3600" b="0" dirty="0"/>
              <a:t>防治</a:t>
            </a:r>
            <a:r>
              <a:rPr lang="en-US" altLang="zh-TW" sz="3600" b="0" dirty="0"/>
              <a:t>COVID-19</a:t>
            </a:r>
            <a:r>
              <a:rPr lang="zh-TW" altLang="zh-TW" sz="3600" b="0" dirty="0"/>
              <a:t>之</a:t>
            </a:r>
            <a:r>
              <a:rPr lang="zh-TW" altLang="zh-TW" sz="3600" b="0" dirty="0" smtClean="0"/>
              <a:t>策略圖</a:t>
            </a:r>
            <a:endParaRPr lang="zh-TW" altLang="zh-TW" sz="3600" dirty="0"/>
          </a:p>
        </p:txBody>
      </p:sp>
      <p:sp>
        <p:nvSpPr>
          <p:cNvPr id="3" name="Rectangle 2"/>
          <p:cNvSpPr>
            <a:spLocks noChangeArrowheads="1"/>
          </p:cNvSpPr>
          <p:nvPr/>
        </p:nvSpPr>
        <p:spPr bwMode="auto">
          <a:xfrm>
            <a:off x="1691679" y="2231232"/>
            <a:ext cx="1069369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9"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chemeClr val="tx1"/>
              </a:solidFill>
              <a:effectLst/>
              <a:latin typeface="Arial" panose="020B0604020202020204" pitchFamily="34" charset="0"/>
              <a:cs typeface="新細明體"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資料庫圖表 5"/>
          <p:cNvGraphicFramePr/>
          <p:nvPr>
            <p:extLst>
              <p:ext uri="{D42A27DB-BD31-4B8C-83A1-F6EECF244321}">
                <p14:modId xmlns:p14="http://schemas.microsoft.com/office/powerpoint/2010/main" val="3022192697"/>
              </p:ext>
            </p:extLst>
          </p:nvPr>
        </p:nvGraphicFramePr>
        <p:xfrm>
          <a:off x="0" y="1772816"/>
          <a:ext cx="9289032" cy="4183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a:spLocks noChangeArrowheads="1"/>
          </p:cNvSpPr>
          <p:nvPr/>
        </p:nvSpPr>
        <p:spPr bwMode="auto">
          <a:xfrm>
            <a:off x="1691679" y="5538723"/>
            <a:ext cx="106936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chemeClr val="tx1"/>
              </a:solidFill>
              <a:effectLst/>
              <a:latin typeface="Arial" panose="020B0604020202020204" pitchFamily="34" charset="0"/>
              <a:cs typeface="新細明體"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8" name="Rectangle 2"/>
          <p:cNvSpPr txBox="1">
            <a:spLocks noChangeArrowheads="1"/>
          </p:cNvSpPr>
          <p:nvPr/>
        </p:nvSpPr>
        <p:spPr bwMode="auto">
          <a:xfrm>
            <a:off x="2699792" y="6448071"/>
            <a:ext cx="5616624" cy="41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kern="1200">
                <a:solidFill>
                  <a:srgbClr val="FFFF66"/>
                </a:solidFill>
                <a:latin typeface="+mn-ea"/>
                <a:ea typeface="+mn-ea"/>
                <a:cs typeface="+mj-cs"/>
              </a:defRPr>
            </a:lvl1pPr>
            <a:lvl2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eaLnBrk="1" fontAlgn="base" hangingPunct="1">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a:lstStyle>
          <a:p>
            <a:r>
              <a:rPr lang="zh-TW" altLang="zh-TW" sz="2000" dirty="0" smtClean="0">
                <a:solidFill>
                  <a:schemeClr val="bg1"/>
                </a:solidFill>
              </a:rPr>
              <a:t>資料來源</a:t>
            </a:r>
            <a:r>
              <a:rPr lang="en-US" altLang="zh-TW" sz="2000" dirty="0" smtClean="0">
                <a:solidFill>
                  <a:schemeClr val="bg1"/>
                </a:solidFill>
              </a:rPr>
              <a:t>:</a:t>
            </a:r>
            <a:r>
              <a:rPr lang="zh-TW" altLang="zh-TW" sz="2000" dirty="0" smtClean="0">
                <a:solidFill>
                  <a:schemeClr val="bg1"/>
                </a:solidFill>
              </a:rPr>
              <a:t>由作者自行整理</a:t>
            </a:r>
            <a:endParaRPr lang="zh-TW" altLang="zh-TW" sz="2000" dirty="0">
              <a:solidFill>
                <a:schemeClr val="bg1"/>
              </a:solidFill>
            </a:endParaRPr>
          </a:p>
        </p:txBody>
      </p:sp>
    </p:spTree>
    <p:extLst>
      <p:ext uri="{BB962C8B-B14F-4D97-AF65-F5344CB8AC3E}">
        <p14:creationId xmlns:p14="http://schemas.microsoft.com/office/powerpoint/2010/main" val="254774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332112" y="746524"/>
            <a:ext cx="7843101" cy="936104"/>
          </a:xfrm>
        </p:spPr>
        <p:txBody>
          <a:bodyPr/>
          <a:lstStyle/>
          <a:p>
            <a:r>
              <a:rPr lang="zh-TW" altLang="zh-TW" sz="3200" dirty="0"/>
              <a:t>貳、世界衛生組織（</a:t>
            </a:r>
            <a:r>
              <a:rPr lang="en-US" altLang="zh-TW" sz="3200" dirty="0"/>
              <a:t>WHO</a:t>
            </a:r>
            <a:r>
              <a:rPr lang="zh-TW" altLang="zh-TW" sz="3200" dirty="0"/>
              <a:t>）因應新型冠狀</a:t>
            </a:r>
            <a:r>
              <a:rPr lang="zh-TW" altLang="zh-TW" sz="3200" dirty="0" smtClean="0"/>
              <a:t>肺</a:t>
            </a:r>
            <a:r>
              <a:rPr lang="en-US" altLang="zh-TW" sz="3200" dirty="0" smtClean="0"/>
              <a:t/>
            </a:r>
            <a:br>
              <a:rPr lang="en-US" altLang="zh-TW" sz="3200" dirty="0" smtClean="0"/>
            </a:br>
            <a:r>
              <a:rPr lang="en-US" altLang="zh-TW" sz="3200" dirty="0"/>
              <a:t> </a:t>
            </a:r>
            <a:r>
              <a:rPr lang="en-US" altLang="zh-TW" sz="3200" dirty="0" smtClean="0"/>
              <a:t>   </a:t>
            </a:r>
            <a:r>
              <a:rPr lang="zh-TW" altLang="zh-TW" sz="3200" dirty="0" smtClean="0"/>
              <a:t>炎</a:t>
            </a:r>
            <a:r>
              <a:rPr lang="en-US" altLang="zh-TW" sz="3200" dirty="0" smtClean="0"/>
              <a:t>(</a:t>
            </a:r>
            <a:r>
              <a:rPr lang="en-US" altLang="zh-TW" sz="3200" dirty="0"/>
              <a:t>COVID-19)</a:t>
            </a:r>
            <a:r>
              <a:rPr lang="zh-TW" altLang="zh-TW" sz="3200" dirty="0"/>
              <a:t>疫情的對策與作為</a:t>
            </a:r>
            <a:r>
              <a:rPr lang="en-US" altLang="zh-TW" sz="3200" dirty="0"/>
              <a:t>  </a:t>
            </a:r>
            <a:r>
              <a:rPr lang="zh-TW" altLang="zh-TW" sz="4800" dirty="0"/>
              <a:t/>
            </a:r>
            <a:br>
              <a:rPr lang="zh-TW" altLang="zh-TW" sz="4800" dirty="0"/>
            </a:br>
            <a:endParaRPr lang="zh-TW" altLang="zh-TW" sz="4800" dirty="0"/>
          </a:p>
        </p:txBody>
      </p:sp>
      <p:sp>
        <p:nvSpPr>
          <p:cNvPr id="5" name="文字方塊 4"/>
          <p:cNvSpPr txBox="1"/>
          <p:nvPr/>
        </p:nvSpPr>
        <p:spPr>
          <a:xfrm>
            <a:off x="0" y="1556792"/>
            <a:ext cx="9152635" cy="4616648"/>
          </a:xfrm>
          <a:prstGeom prst="rect">
            <a:avLst/>
          </a:prstGeom>
          <a:noFill/>
        </p:spPr>
        <p:txBody>
          <a:bodyPr wrap="square" rtlCol="0">
            <a:spAutoFit/>
          </a:bodyPr>
          <a:lstStyle/>
          <a:p>
            <a:r>
              <a:rPr lang="zh-TW" altLang="en-US" sz="2600" b="1" dirty="0" smtClean="0">
                <a:solidFill>
                  <a:srgbClr val="7030A0"/>
                </a:solidFill>
                <a:effectLst>
                  <a:outerShdw blurRad="38100" dist="38100" dir="2700000" algn="tl">
                    <a:srgbClr val="000000">
                      <a:alpha val="43137"/>
                    </a:srgbClr>
                  </a:outerShdw>
                </a:effectLst>
                <a:latin typeface="+mn-ea"/>
              </a:rPr>
              <a:t>一、</a:t>
            </a:r>
            <a:r>
              <a:rPr lang="en-US" altLang="zh-TW" sz="2600" b="1" dirty="0" smtClean="0">
                <a:solidFill>
                  <a:srgbClr val="7030A0"/>
                </a:solidFill>
                <a:effectLst>
                  <a:outerShdw blurRad="38100" dist="38100" dir="2700000" algn="tl">
                    <a:srgbClr val="000000">
                      <a:alpha val="43137"/>
                    </a:srgbClr>
                  </a:outerShdw>
                </a:effectLst>
                <a:latin typeface="+mn-ea"/>
              </a:rPr>
              <a:t>WHO</a:t>
            </a:r>
            <a:r>
              <a:rPr lang="zh-TW" altLang="zh-TW" sz="2600" b="1" dirty="0">
                <a:solidFill>
                  <a:srgbClr val="7030A0"/>
                </a:solidFill>
                <a:effectLst>
                  <a:outerShdw blurRad="38100" dist="38100" dir="2700000" algn="tl">
                    <a:srgbClr val="000000">
                      <a:alpha val="43137"/>
                    </a:srgbClr>
                  </a:outerShdw>
                </a:effectLst>
                <a:latin typeface="+mn-ea"/>
              </a:rPr>
              <a:t>之</a:t>
            </a:r>
            <a:r>
              <a:rPr lang="zh-TW" altLang="en-US" sz="2600" b="1" dirty="0">
                <a:solidFill>
                  <a:srgbClr val="7030A0"/>
                </a:solidFill>
                <a:effectLst>
                  <a:outerShdw blurRad="38100" dist="38100" dir="2700000" algn="tl">
                    <a:srgbClr val="000000">
                      <a:alpha val="43137"/>
                    </a:srgbClr>
                  </a:outerShdw>
                </a:effectLst>
                <a:latin typeface="+mn-ea"/>
              </a:rPr>
              <a:t>重要性：</a:t>
            </a:r>
            <a:endParaRPr lang="en-US" altLang="zh-TW" sz="2600" b="1" dirty="0">
              <a:solidFill>
                <a:srgbClr val="7030A0"/>
              </a:solidFill>
              <a:effectLst>
                <a:outerShdw blurRad="38100" dist="38100" dir="2700000" algn="tl">
                  <a:srgbClr val="000000">
                    <a:alpha val="43137"/>
                  </a:srgbClr>
                </a:outerShdw>
              </a:effectLst>
              <a:latin typeface="+mn-ea"/>
            </a:endParaRPr>
          </a:p>
          <a:p>
            <a:pPr marL="785812" indent="-514350">
              <a:buFont typeface="Wingdings" panose="05000000000000000000" pitchFamily="2" charset="2"/>
              <a:buChar char="Ø"/>
            </a:pPr>
            <a:r>
              <a:rPr lang="zh-TW" altLang="zh-TW" dirty="0" smtClean="0">
                <a:solidFill>
                  <a:schemeClr val="bg1"/>
                </a:solidFill>
                <a:latin typeface="+mn-ea"/>
                <a:ea typeface="+mn-ea"/>
              </a:rPr>
              <a:t>在全球</a:t>
            </a:r>
            <a:r>
              <a:rPr lang="zh-TW" altLang="zh-TW" b="1" u="sng" dirty="0" smtClean="0">
                <a:solidFill>
                  <a:srgbClr val="0070C0"/>
                </a:solidFill>
                <a:latin typeface="+mn-ea"/>
                <a:ea typeface="+mn-ea"/>
              </a:rPr>
              <a:t>衛生</a:t>
            </a:r>
            <a:r>
              <a:rPr lang="zh-TW" altLang="zh-TW" b="1" u="sng" dirty="0">
                <a:solidFill>
                  <a:srgbClr val="0070C0"/>
                </a:solidFill>
                <a:latin typeface="+mn-ea"/>
                <a:ea typeface="+mn-ea"/>
              </a:rPr>
              <a:t>治理</a:t>
            </a:r>
            <a:r>
              <a:rPr lang="zh-TW" altLang="zh-TW" dirty="0" smtClean="0">
                <a:solidFill>
                  <a:schemeClr val="bg1"/>
                </a:solidFill>
                <a:latin typeface="+mn-ea"/>
                <a:ea typeface="+mn-ea"/>
              </a:rPr>
              <a:t>之國際</a:t>
            </a:r>
            <a:r>
              <a:rPr lang="zh-TW" altLang="zh-TW" dirty="0">
                <a:solidFill>
                  <a:schemeClr val="bg1"/>
                </a:solidFill>
                <a:latin typeface="+mn-ea"/>
                <a:ea typeface="+mn-ea"/>
              </a:rPr>
              <a:t>組織之中，</a:t>
            </a:r>
            <a:r>
              <a:rPr lang="en-US" altLang="zh-TW" dirty="0">
                <a:solidFill>
                  <a:schemeClr val="bg1"/>
                </a:solidFill>
                <a:latin typeface="+mn-ea"/>
                <a:ea typeface="+mn-ea"/>
              </a:rPr>
              <a:t>WHO</a:t>
            </a:r>
            <a:r>
              <a:rPr lang="zh-TW" altLang="zh-TW" dirty="0">
                <a:solidFill>
                  <a:schemeClr val="bg1"/>
                </a:solidFill>
                <a:latin typeface="+mn-ea"/>
                <a:ea typeface="+mn-ea"/>
              </a:rPr>
              <a:t>之重要性，不可言諭，關係著</a:t>
            </a:r>
            <a:r>
              <a:rPr lang="zh-TW" altLang="zh-TW" u="sng" dirty="0">
                <a:solidFill>
                  <a:schemeClr val="bg1"/>
                </a:solidFill>
                <a:latin typeface="+mn-ea"/>
                <a:ea typeface="+mn-ea"/>
              </a:rPr>
              <a:t>疾病</a:t>
            </a:r>
            <a:r>
              <a:rPr lang="zh-TW" altLang="zh-TW" dirty="0">
                <a:solidFill>
                  <a:schemeClr val="bg1"/>
                </a:solidFill>
                <a:latin typeface="+mn-ea"/>
                <a:ea typeface="+mn-ea"/>
              </a:rPr>
              <a:t>、</a:t>
            </a:r>
            <a:r>
              <a:rPr lang="zh-TW" altLang="zh-TW" u="sng" dirty="0">
                <a:solidFill>
                  <a:schemeClr val="bg1"/>
                </a:solidFill>
                <a:latin typeface="+mn-ea"/>
                <a:ea typeface="+mn-ea"/>
              </a:rPr>
              <a:t>物種的演化</a:t>
            </a:r>
            <a:r>
              <a:rPr lang="zh-TW" altLang="zh-TW" dirty="0">
                <a:solidFill>
                  <a:schemeClr val="bg1"/>
                </a:solidFill>
                <a:latin typeface="+mn-ea"/>
                <a:ea typeface="+mn-ea"/>
              </a:rPr>
              <a:t>，可說是全球最重要之國際</a:t>
            </a:r>
            <a:r>
              <a:rPr lang="zh-TW" altLang="zh-TW" dirty="0" smtClean="0">
                <a:solidFill>
                  <a:schemeClr val="bg1"/>
                </a:solidFill>
                <a:latin typeface="+mn-ea"/>
                <a:ea typeface="+mn-ea"/>
              </a:rPr>
              <a:t>組織</a:t>
            </a:r>
            <a:r>
              <a:rPr lang="zh-TW" altLang="en-US" dirty="0" smtClean="0">
                <a:solidFill>
                  <a:schemeClr val="bg1"/>
                </a:solidFill>
                <a:latin typeface="+mn-ea"/>
                <a:ea typeface="+mn-ea"/>
              </a:rPr>
              <a:t>。</a:t>
            </a:r>
            <a:endParaRPr lang="en-US" altLang="zh-TW" dirty="0" smtClean="0">
              <a:solidFill>
                <a:schemeClr val="bg1"/>
              </a:solidFill>
              <a:latin typeface="+mn-ea"/>
              <a:ea typeface="+mn-ea"/>
            </a:endParaRPr>
          </a:p>
          <a:p>
            <a:pPr marL="785812" indent="-514350">
              <a:buFont typeface="Wingdings" panose="05000000000000000000" pitchFamily="2" charset="2"/>
              <a:buChar char="Ø"/>
            </a:pPr>
            <a:r>
              <a:rPr lang="zh-TW" altLang="zh-TW" dirty="0">
                <a:solidFill>
                  <a:schemeClr val="bg1"/>
                </a:solidFill>
                <a:latin typeface="+mn-ea"/>
                <a:ea typeface="+mn-ea"/>
              </a:rPr>
              <a:t>世界衛生組織在新冠肺炎疫情防控工作上，擔當</a:t>
            </a:r>
            <a:r>
              <a:rPr lang="zh-TW" altLang="zh-TW" u="sng" dirty="0">
                <a:solidFill>
                  <a:srgbClr val="0070C0"/>
                </a:solidFill>
                <a:effectLst>
                  <a:outerShdw blurRad="38100" dist="38100" dir="2700000" algn="tl">
                    <a:srgbClr val="000000">
                      <a:alpha val="43137"/>
                    </a:srgbClr>
                  </a:outerShdw>
                </a:effectLst>
                <a:latin typeface="+mn-ea"/>
                <a:ea typeface="+mn-ea"/>
              </a:rPr>
              <a:t>全球衛生安全的推進器</a:t>
            </a:r>
            <a:r>
              <a:rPr lang="zh-TW" altLang="zh-TW" dirty="0">
                <a:solidFill>
                  <a:schemeClr val="bg1"/>
                </a:solidFill>
                <a:latin typeface="+mn-ea"/>
                <a:ea typeface="+mn-ea"/>
              </a:rPr>
              <a:t>、</a:t>
            </a:r>
            <a:r>
              <a:rPr lang="zh-TW" altLang="zh-TW" b="1" u="sng" dirty="0">
                <a:solidFill>
                  <a:srgbClr val="0070C0"/>
                </a:solidFill>
                <a:latin typeface="+mn-ea"/>
                <a:ea typeface="+mn-ea"/>
              </a:rPr>
              <a:t>抗疫工作協調者</a:t>
            </a:r>
            <a:r>
              <a:rPr lang="zh-TW" altLang="zh-TW" dirty="0">
                <a:solidFill>
                  <a:schemeClr val="bg1"/>
                </a:solidFill>
                <a:latin typeface="+mn-ea"/>
                <a:ea typeface="+mn-ea"/>
              </a:rPr>
              <a:t>、</a:t>
            </a:r>
            <a:r>
              <a:rPr lang="zh-TW" altLang="zh-TW" b="1" u="sng" dirty="0">
                <a:solidFill>
                  <a:srgbClr val="0070C0"/>
                </a:solidFill>
                <a:latin typeface="+mn-ea"/>
                <a:ea typeface="+mn-ea"/>
              </a:rPr>
              <a:t>缺漏環節補位者</a:t>
            </a:r>
            <a:r>
              <a:rPr lang="zh-TW" altLang="zh-TW" dirty="0">
                <a:solidFill>
                  <a:schemeClr val="bg1"/>
                </a:solidFill>
                <a:latin typeface="+mn-ea"/>
                <a:ea typeface="+mn-ea"/>
              </a:rPr>
              <a:t>及</a:t>
            </a:r>
            <a:r>
              <a:rPr lang="zh-TW" altLang="zh-TW" b="1" u="sng" dirty="0">
                <a:solidFill>
                  <a:srgbClr val="0070C0"/>
                </a:solidFill>
                <a:latin typeface="+mn-ea"/>
                <a:ea typeface="+mn-ea"/>
              </a:rPr>
              <a:t>技術提供</a:t>
            </a:r>
            <a:r>
              <a:rPr lang="zh-TW" altLang="zh-TW" u="sng" dirty="0">
                <a:solidFill>
                  <a:srgbClr val="0070C0"/>
                </a:solidFill>
                <a:latin typeface="+mn-ea"/>
                <a:ea typeface="+mn-ea"/>
              </a:rPr>
              <a:t>者</a:t>
            </a:r>
            <a:r>
              <a:rPr lang="zh-TW" altLang="zh-TW" dirty="0">
                <a:solidFill>
                  <a:schemeClr val="bg1"/>
                </a:solidFill>
                <a:latin typeface="+mn-ea"/>
                <a:ea typeface="+mn-ea"/>
              </a:rPr>
              <a:t>等重要角色</a:t>
            </a:r>
            <a:r>
              <a:rPr lang="zh-TW" altLang="zh-TW" dirty="0" smtClean="0">
                <a:solidFill>
                  <a:schemeClr val="bg1"/>
                </a:solidFill>
                <a:latin typeface="+mn-ea"/>
                <a:ea typeface="+mn-ea"/>
              </a:rPr>
              <a:t>。</a:t>
            </a:r>
            <a:endParaRPr lang="en-US" altLang="zh-TW" dirty="0" smtClean="0">
              <a:solidFill>
                <a:schemeClr val="bg1"/>
              </a:solidFill>
              <a:latin typeface="+mn-ea"/>
              <a:ea typeface="+mn-ea"/>
            </a:endParaRPr>
          </a:p>
          <a:p>
            <a:pPr marL="271462"/>
            <a:endParaRPr lang="en-US" altLang="zh-TW" sz="2600" b="1" dirty="0">
              <a:solidFill>
                <a:schemeClr val="bg1"/>
              </a:solidFill>
              <a:effectLst>
                <a:outerShdw blurRad="38100" dist="38100" dir="2700000" algn="tl">
                  <a:srgbClr val="000000">
                    <a:alpha val="43137"/>
                  </a:srgbClr>
                </a:outerShdw>
              </a:effectLst>
              <a:latin typeface="+mn-ea"/>
              <a:ea typeface="+mn-ea"/>
            </a:endParaRPr>
          </a:p>
          <a:p>
            <a:pPr marL="271462"/>
            <a:r>
              <a:rPr lang="zh-TW" altLang="en-US" sz="2600" b="1" dirty="0" smtClean="0">
                <a:solidFill>
                  <a:srgbClr val="7030A0"/>
                </a:solidFill>
                <a:effectLst>
                  <a:outerShdw blurRad="38100" dist="38100" dir="2700000" algn="tl">
                    <a:srgbClr val="000000">
                      <a:alpha val="43137"/>
                    </a:srgbClr>
                  </a:outerShdw>
                </a:effectLst>
                <a:latin typeface="+mn-ea"/>
              </a:rPr>
              <a:t>二、</a:t>
            </a:r>
            <a:r>
              <a:rPr lang="en-US" altLang="zh-TW" sz="2600" b="1" dirty="0" smtClean="0">
                <a:solidFill>
                  <a:srgbClr val="7030A0"/>
                </a:solidFill>
                <a:effectLst>
                  <a:outerShdw blurRad="38100" dist="38100" dir="2700000" algn="tl">
                    <a:srgbClr val="000000">
                      <a:alpha val="43137"/>
                    </a:srgbClr>
                  </a:outerShdw>
                </a:effectLst>
                <a:latin typeface="+mn-ea"/>
              </a:rPr>
              <a:t>WHO</a:t>
            </a:r>
            <a:r>
              <a:rPr lang="zh-TW" altLang="en-US" sz="2600" b="1" dirty="0" smtClean="0">
                <a:solidFill>
                  <a:srgbClr val="7030A0"/>
                </a:solidFill>
                <a:effectLst>
                  <a:outerShdw blurRad="38100" dist="38100" dir="2700000" algn="tl">
                    <a:srgbClr val="000000">
                      <a:alpha val="43137"/>
                    </a:srgbClr>
                  </a:outerShdw>
                </a:effectLst>
                <a:latin typeface="+mn-ea"/>
              </a:rPr>
              <a:t>所面臨障礙：</a:t>
            </a:r>
            <a:endParaRPr lang="en-US" altLang="zh-TW" sz="2600" b="1" dirty="0" smtClean="0">
              <a:solidFill>
                <a:srgbClr val="7030A0"/>
              </a:solidFill>
              <a:effectLst>
                <a:outerShdw blurRad="38100" dist="38100" dir="2700000" algn="tl">
                  <a:srgbClr val="000000">
                    <a:alpha val="43137"/>
                  </a:srgbClr>
                </a:outerShdw>
              </a:effectLst>
              <a:latin typeface="+mn-ea"/>
            </a:endParaRPr>
          </a:p>
          <a:p>
            <a:pPr marL="728662" indent="-457200">
              <a:buFont typeface="Wingdings" panose="05000000000000000000" pitchFamily="2" charset="2"/>
              <a:buChar char="Ø"/>
            </a:pPr>
            <a:r>
              <a:rPr lang="zh-TW" altLang="zh-TW" dirty="0">
                <a:solidFill>
                  <a:schemeClr val="bg1"/>
                </a:solidFill>
                <a:latin typeface="+mn-ea"/>
                <a:ea typeface="+mn-ea"/>
              </a:rPr>
              <a:t>世界衛生組織</a:t>
            </a:r>
            <a:r>
              <a:rPr lang="zh-TW" altLang="en-US" dirty="0">
                <a:solidFill>
                  <a:schemeClr val="bg1"/>
                </a:solidFill>
                <a:latin typeface="+mn-ea"/>
                <a:ea typeface="+mn-ea"/>
              </a:rPr>
              <a:t>期望</a:t>
            </a:r>
            <a:r>
              <a:rPr lang="zh-TW" altLang="zh-TW" dirty="0">
                <a:solidFill>
                  <a:schemeClr val="bg1"/>
                </a:solidFill>
                <a:latin typeface="+mn-ea"/>
                <a:ea typeface="+mn-ea"/>
              </a:rPr>
              <a:t>透過</a:t>
            </a:r>
            <a:r>
              <a:rPr lang="zh-TW" altLang="zh-TW" b="1" u="sng" dirty="0">
                <a:solidFill>
                  <a:srgbClr val="0070C0"/>
                </a:solidFill>
                <a:effectLst>
                  <a:outerShdw blurRad="38100" dist="38100" dir="2700000" algn="tl">
                    <a:srgbClr val="000000">
                      <a:alpha val="43137"/>
                    </a:srgbClr>
                  </a:outerShdw>
                </a:effectLst>
                <a:latin typeface="+mn-ea"/>
                <a:ea typeface="+mn-ea"/>
              </a:rPr>
              <a:t>機構改革</a:t>
            </a:r>
            <a:r>
              <a:rPr lang="zh-TW" altLang="en-US" dirty="0">
                <a:solidFill>
                  <a:schemeClr val="bg1"/>
                </a:solidFill>
                <a:latin typeface="+mn-ea"/>
                <a:ea typeface="+mn-ea"/>
              </a:rPr>
              <a:t>進而</a:t>
            </a:r>
            <a:r>
              <a:rPr lang="zh-TW" altLang="zh-TW" dirty="0">
                <a:solidFill>
                  <a:schemeClr val="bg1"/>
                </a:solidFill>
                <a:latin typeface="+mn-ea"/>
                <a:ea typeface="+mn-ea"/>
              </a:rPr>
              <a:t>調整</a:t>
            </a:r>
            <a:r>
              <a:rPr lang="zh-TW" altLang="zh-TW" dirty="0" smtClean="0">
                <a:solidFill>
                  <a:schemeClr val="bg1"/>
                </a:solidFill>
                <a:latin typeface="+mn-ea"/>
                <a:ea typeface="+mn-ea"/>
              </a:rPr>
              <a:t>步伐</a:t>
            </a:r>
            <a:r>
              <a:rPr lang="zh-TW" altLang="en-US" dirty="0" smtClean="0">
                <a:solidFill>
                  <a:schemeClr val="bg1"/>
                </a:solidFill>
                <a:latin typeface="+mn-ea"/>
                <a:ea typeface="+mn-ea"/>
              </a:rPr>
              <a:t>，</a:t>
            </a:r>
            <a:r>
              <a:rPr lang="zh-TW" altLang="zh-TW" dirty="0" smtClean="0">
                <a:solidFill>
                  <a:schemeClr val="bg1"/>
                </a:solidFill>
                <a:latin typeface="+mn-ea"/>
                <a:ea typeface="+mn-ea"/>
              </a:rPr>
              <a:t>來</a:t>
            </a:r>
            <a:r>
              <a:rPr lang="zh-TW" altLang="zh-TW" dirty="0">
                <a:solidFill>
                  <a:schemeClr val="bg1"/>
                </a:solidFill>
                <a:latin typeface="+mn-ea"/>
                <a:ea typeface="+mn-ea"/>
              </a:rPr>
              <a:t>適應全球衛生安全形勢，以期提升其全球</a:t>
            </a:r>
            <a:r>
              <a:rPr lang="zh-TW" altLang="zh-TW" u="sng" dirty="0">
                <a:solidFill>
                  <a:schemeClr val="bg1"/>
                </a:solidFill>
                <a:latin typeface="+mn-ea"/>
                <a:ea typeface="+mn-ea"/>
              </a:rPr>
              <a:t>衛生治理</a:t>
            </a:r>
            <a:r>
              <a:rPr lang="zh-TW" altLang="zh-TW" dirty="0">
                <a:solidFill>
                  <a:schemeClr val="bg1"/>
                </a:solidFill>
                <a:latin typeface="+mn-ea"/>
                <a:ea typeface="+mn-ea"/>
              </a:rPr>
              <a:t>功能。</a:t>
            </a:r>
            <a:endParaRPr lang="en-US" altLang="zh-TW" dirty="0">
              <a:solidFill>
                <a:schemeClr val="bg1"/>
              </a:solidFill>
              <a:latin typeface="+mn-ea"/>
              <a:ea typeface="+mn-ea"/>
            </a:endParaRPr>
          </a:p>
          <a:p>
            <a:pPr marL="728662" indent="-457200">
              <a:buFont typeface="Wingdings" panose="05000000000000000000" pitchFamily="2" charset="2"/>
              <a:buChar char="Ø"/>
            </a:pPr>
            <a:r>
              <a:rPr lang="zh-TW" altLang="zh-TW" dirty="0">
                <a:solidFill>
                  <a:schemeClr val="bg1"/>
                </a:solidFill>
                <a:latin typeface="+mn-ea"/>
                <a:ea typeface="+mn-ea"/>
              </a:rPr>
              <a:t>然而，</a:t>
            </a:r>
            <a:r>
              <a:rPr lang="zh-TW" altLang="zh-TW" b="1" u="sng" dirty="0">
                <a:solidFill>
                  <a:srgbClr val="0070C0"/>
                </a:solidFill>
                <a:effectLst>
                  <a:outerShdw blurRad="38100" dist="38100" dir="2700000" algn="tl">
                    <a:srgbClr val="000000">
                      <a:alpha val="43137"/>
                    </a:srgbClr>
                  </a:outerShdw>
                </a:effectLst>
                <a:latin typeface="+mn-ea"/>
                <a:ea typeface="+mn-ea"/>
              </a:rPr>
              <a:t>新冠肺炎疫情</a:t>
            </a:r>
            <a:r>
              <a:rPr lang="zh-TW" altLang="zh-TW" dirty="0">
                <a:solidFill>
                  <a:schemeClr val="bg1"/>
                </a:solidFill>
                <a:latin typeface="+mn-ea"/>
                <a:ea typeface="+mn-ea"/>
              </a:rPr>
              <a:t>防控</a:t>
            </a:r>
            <a:r>
              <a:rPr lang="zh-TW" altLang="zh-TW" dirty="0" smtClean="0">
                <a:solidFill>
                  <a:schemeClr val="bg1"/>
                </a:solidFill>
                <a:latin typeface="+mn-ea"/>
                <a:ea typeface="+mn-ea"/>
              </a:rPr>
              <a:t>工作</a:t>
            </a:r>
            <a:r>
              <a:rPr lang="zh-TW" altLang="en-US" dirty="0" smtClean="0">
                <a:solidFill>
                  <a:schemeClr val="bg1"/>
                </a:solidFill>
                <a:latin typeface="+mn-ea"/>
                <a:ea typeface="+mn-ea"/>
              </a:rPr>
              <a:t>，</a:t>
            </a:r>
            <a:r>
              <a:rPr lang="zh-TW" altLang="zh-TW" dirty="0" smtClean="0">
                <a:solidFill>
                  <a:schemeClr val="bg1"/>
                </a:solidFill>
                <a:latin typeface="+mn-ea"/>
                <a:ea typeface="+mn-ea"/>
              </a:rPr>
              <a:t>已</a:t>
            </a:r>
            <a:r>
              <a:rPr lang="zh-TW" altLang="en-US" dirty="0" smtClean="0">
                <a:solidFill>
                  <a:schemeClr val="bg1"/>
                </a:solidFill>
                <a:latin typeface="+mn-ea"/>
                <a:ea typeface="+mn-ea"/>
              </a:rPr>
              <a:t>經</a:t>
            </a:r>
            <a:r>
              <a:rPr lang="zh-TW" altLang="zh-TW" dirty="0" smtClean="0">
                <a:solidFill>
                  <a:schemeClr val="bg1"/>
                </a:solidFill>
                <a:latin typeface="+mn-ea"/>
                <a:ea typeface="+mn-ea"/>
              </a:rPr>
              <a:t>暴露</a:t>
            </a:r>
            <a:r>
              <a:rPr lang="zh-TW" altLang="zh-TW" dirty="0">
                <a:solidFill>
                  <a:schemeClr val="bg1"/>
                </a:solidFill>
                <a:latin typeface="+mn-ea"/>
                <a:ea typeface="+mn-ea"/>
              </a:rPr>
              <a:t>出世界衛生組織在全球衛生治理事務運作上有其障礙</a:t>
            </a:r>
            <a:r>
              <a:rPr lang="zh-TW" altLang="en-US" dirty="0">
                <a:solidFill>
                  <a:schemeClr val="bg1"/>
                </a:solidFill>
                <a:latin typeface="+mn-ea"/>
                <a:ea typeface="+mn-ea"/>
              </a:rPr>
              <a:t>。</a:t>
            </a:r>
            <a:endParaRPr lang="zh-TW" altLang="zh-TW" dirty="0">
              <a:solidFill>
                <a:schemeClr val="bg1"/>
              </a:solidFill>
              <a:latin typeface="+mn-ea"/>
              <a:ea typeface="+mn-ea"/>
            </a:endParaRPr>
          </a:p>
        </p:txBody>
      </p:sp>
    </p:spTree>
    <p:extLst>
      <p:ext uri="{BB962C8B-B14F-4D97-AF65-F5344CB8AC3E}">
        <p14:creationId xmlns:p14="http://schemas.microsoft.com/office/powerpoint/2010/main" val="94280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邢台平試講投影片-駭客入侵-final">
  <a:themeElements>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預設簡報設計">
      <a:majorFont>
        <a:latin typeface="Arial"/>
        <a:ea typeface="SimHei"/>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S_MIS_02_Recap.ppt [相容模式]" id="{C3CEB182-61DB-401B-92DD-6ECDBD6378F2}" vid="{DB1FC5EB-A82D-4FA4-9036-D7E8234B25C0}"/>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15868</TotalTime>
  <Words>6189</Words>
  <Application>Microsoft Office PowerPoint</Application>
  <PresentationFormat>如螢幕大小 (4:3)</PresentationFormat>
  <Paragraphs>196</Paragraphs>
  <Slides>48</Slides>
  <Notes>28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48</vt:i4>
      </vt:variant>
    </vt:vector>
  </HeadingPairs>
  <TitlesOfParts>
    <vt:vector size="58" baseType="lpstr">
      <vt:lpstr>ＭＳ Ｐゴシック</vt:lpstr>
      <vt:lpstr>SimHei</vt:lpstr>
      <vt:lpstr>華康粗黑體</vt:lpstr>
      <vt:lpstr>新細明體</vt:lpstr>
      <vt:lpstr>標楷體</vt:lpstr>
      <vt:lpstr>Arial</vt:lpstr>
      <vt:lpstr>Times New Roman</vt:lpstr>
      <vt:lpstr>Webdings</vt:lpstr>
      <vt:lpstr>Wingdings</vt:lpstr>
      <vt:lpstr>邢台平試講投影片-駭客入侵-final</vt:lpstr>
      <vt:lpstr>主題：全球新型冠狀病毒(COVID-19)疫情下          處理生死問題的困境與可行對策</vt:lpstr>
      <vt:lpstr>PowerPoint 簡報</vt:lpstr>
      <vt:lpstr>PowerPoint 簡報</vt:lpstr>
      <vt:lpstr>謝 誌</vt:lpstr>
      <vt:lpstr>報告人簡介：</vt:lpstr>
      <vt:lpstr>大 綱</vt:lpstr>
      <vt:lpstr>壹、前 言</vt:lpstr>
      <vt:lpstr>我國防治COVID-19之策略圖</vt:lpstr>
      <vt:lpstr>貳、世界衛生組織（WHO）因應新型冠狀肺     炎(COVID-19)疫情的對策與作為   </vt:lpstr>
      <vt:lpstr>貳、世界衛生組織（WHO）因應新型冠狀肺     炎(COVID-19)疫情的對策與作為 -1  </vt:lpstr>
      <vt:lpstr>貳、世界衛生組織（WHO）因應新型冠狀肺     炎(COVID-19)疫情的對策與作為 -2  </vt:lpstr>
      <vt:lpstr>貳、世界衛生組織（WHO）因應新型冠狀肺     炎(COVID-19)疫情的對策與作為 -3  </vt:lpstr>
      <vt:lpstr>貳、世界衛生組織（WHO）因應新型冠狀肺     炎(COVID-19)疫情的對策與作為 -4 </vt:lpstr>
      <vt:lpstr>貳、世界衛生組織（WHO）因應新型冠狀肺     炎(COVID-19)疫情的對策與作為 -5 </vt:lpstr>
      <vt:lpstr>貳、世界衛生組織（WHO）因應新型冠狀肺     炎(COVID-19)疫情的對策與作為 -6 </vt:lpstr>
      <vt:lpstr>PowerPoint 簡報</vt:lpstr>
      <vt:lpstr>參、醫療體系對於死亡之定義與回應 </vt:lpstr>
      <vt:lpstr>參、醫療體系對於死亡之定義與回應-1</vt:lpstr>
      <vt:lpstr>肆、佛教對於涉及死亡議題之相關看法</vt:lpstr>
      <vt:lpstr>肆、佛教對於涉及死亡議題之相關看法-1</vt:lpstr>
      <vt:lpstr>肆、佛教對於涉及死亡議題之相關看法-2</vt:lpstr>
      <vt:lpstr>肆、佛教對於涉及死亡議題之相關看法-3</vt:lpstr>
      <vt:lpstr>伍、全球新型冠狀肺炎(COVID-19)疫情下     處理生死問題之困境  </vt:lpstr>
      <vt:lpstr>伍、全球新型冠狀肺炎(COVID-19)疫情下     處理生死問題之困境-1  </vt:lpstr>
      <vt:lpstr>伍、全球新型冠狀肺炎(COVID-19)疫情下     處理生死問題之困境-2  </vt:lpstr>
      <vt:lpstr>伍、全球新型冠狀肺炎(COVID-19)疫情下     處理生死問題之困境-3  </vt:lpstr>
      <vt:lpstr>陸、全球新型冠狀肺炎(COVID-19)疫情下     處理生死問題之可行對策--代結論  </vt:lpstr>
      <vt:lpstr>陸、全球新型冠狀肺炎(COVID-19)疫情下     處理生死問題之可行對策--代結論-1  </vt:lpstr>
      <vt:lpstr>陸、全球新型冠狀肺炎(COVID-19)疫情下     處理生死問題之可行對策--代結論-2  </vt:lpstr>
      <vt:lpstr>陸、全球新型冠狀肺炎(COVID-19)疫情下     處理生死問題之可行對策--代結論-3  </vt:lpstr>
      <vt:lpstr>陸、全球新型冠狀肺炎(COVID-19)疫情下     處理生死問題之可行對策--代結論-4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Jeff Lai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全球新型冠狀病毒(COVID-19)疫情下處理生死問題的困境與可行對策</dc:title>
  <cp:lastModifiedBy>user</cp:lastModifiedBy>
  <cp:revision>540</cp:revision>
  <cp:lastPrinted>2020-12-03T16:06:35Z</cp:lastPrinted>
  <dcterms:created xsi:type="dcterms:W3CDTF">2005-04-08T04:03:30Z</dcterms:created>
  <dcterms:modified xsi:type="dcterms:W3CDTF">2020-12-18T01:50:03Z</dcterms:modified>
</cp:coreProperties>
</file>