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theme/themeOverride10.xml" ContentType="application/vnd.openxmlformats-officedocument.themeOverride+xml"/>
  <Override PartName="/ppt/notesSlides/notesSlide18.xml" ContentType="application/vnd.openxmlformats-officedocument.presentationml.notesSlide+xml"/>
  <Override PartName="/ppt/theme/themeOverride11.xml" ContentType="application/vnd.openxmlformats-officedocument.themeOverride+xml"/>
  <Override PartName="/ppt/notesSlides/notesSlide19.xml" ContentType="application/vnd.openxmlformats-officedocument.presentationml.notesSlide+xml"/>
  <Override PartName="/ppt/theme/themeOverride12.xml" ContentType="application/vnd.openxmlformats-officedocument.themeOverride+xml"/>
  <Override PartName="/ppt/notesSlides/notesSlide20.xml" ContentType="application/vnd.openxmlformats-officedocument.presentationml.notesSlide+xml"/>
  <Override PartName="/ppt/theme/themeOverride13.xml" ContentType="application/vnd.openxmlformats-officedocument.themeOverride+xml"/>
  <Override PartName="/ppt/notesSlides/notesSlide21.xml" ContentType="application/vnd.openxmlformats-officedocument.presentationml.notesSlide+xml"/>
  <Override PartName="/ppt/theme/themeOverride1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 id="2147483750" r:id="rId2"/>
  </p:sldMasterIdLst>
  <p:notesMasterIdLst>
    <p:notesMasterId r:id="rId53"/>
  </p:notesMasterIdLst>
  <p:handoutMasterIdLst>
    <p:handoutMasterId r:id="rId54"/>
  </p:handoutMasterIdLst>
  <p:sldIdLst>
    <p:sldId id="600" r:id="rId3"/>
    <p:sldId id="607" r:id="rId4"/>
    <p:sldId id="256" r:id="rId5"/>
    <p:sldId id="400" r:id="rId6"/>
    <p:sldId id="604" r:id="rId7"/>
    <p:sldId id="642" r:id="rId8"/>
    <p:sldId id="633" r:id="rId9"/>
    <p:sldId id="637" r:id="rId10"/>
    <p:sldId id="606" r:id="rId11"/>
    <p:sldId id="546" r:id="rId12"/>
    <p:sldId id="559" r:id="rId13"/>
    <p:sldId id="625" r:id="rId14"/>
    <p:sldId id="624" r:id="rId15"/>
    <p:sldId id="533" r:id="rId16"/>
    <p:sldId id="627" r:id="rId17"/>
    <p:sldId id="626" r:id="rId18"/>
    <p:sldId id="531" r:id="rId19"/>
    <p:sldId id="640" r:id="rId20"/>
    <p:sldId id="608" r:id="rId21"/>
    <p:sldId id="584" r:id="rId22"/>
    <p:sldId id="638" r:id="rId23"/>
    <p:sldId id="611" r:id="rId24"/>
    <p:sldId id="636" r:id="rId25"/>
    <p:sldId id="538" r:id="rId26"/>
    <p:sldId id="613" r:id="rId27"/>
    <p:sldId id="643" r:id="rId28"/>
    <p:sldId id="639" r:id="rId29"/>
    <p:sldId id="612" r:id="rId30"/>
    <p:sldId id="537" r:id="rId31"/>
    <p:sldId id="593" r:id="rId32"/>
    <p:sldId id="539" r:id="rId33"/>
    <p:sldId id="644" r:id="rId34"/>
    <p:sldId id="614" r:id="rId35"/>
    <p:sldId id="594" r:id="rId36"/>
    <p:sldId id="645" r:id="rId37"/>
    <p:sldId id="534" r:id="rId38"/>
    <p:sldId id="617" r:id="rId39"/>
    <p:sldId id="630" r:id="rId40"/>
    <p:sldId id="629" r:id="rId41"/>
    <p:sldId id="628" r:id="rId42"/>
    <p:sldId id="618" r:id="rId43"/>
    <p:sldId id="632" r:id="rId44"/>
    <p:sldId id="646" r:id="rId45"/>
    <p:sldId id="631" r:id="rId46"/>
    <p:sldId id="623" r:id="rId47"/>
    <p:sldId id="619" r:id="rId48"/>
    <p:sldId id="622" r:id="rId49"/>
    <p:sldId id="621" r:id="rId50"/>
    <p:sldId id="620" r:id="rId51"/>
    <p:sldId id="535" r:id="rId52"/>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5pPr>
    <a:lvl6pPr marL="2286000" algn="l" defTabSz="914400" rtl="0" eaLnBrk="1" latinLnBrk="0" hangingPunct="1">
      <a:defRPr sz="2400" kern="1200">
        <a:solidFill>
          <a:schemeClr val="tx1"/>
        </a:solidFill>
        <a:latin typeface="Arial" panose="020B0604020202020204" pitchFamily="34" charset="0"/>
        <a:ea typeface="華康粗黑體" panose="020B0709000000000000" pitchFamily="49" charset="-120"/>
        <a:cs typeface="+mn-cs"/>
      </a:defRPr>
    </a:lvl6pPr>
    <a:lvl7pPr marL="2743200" algn="l" defTabSz="914400" rtl="0" eaLnBrk="1" latinLnBrk="0" hangingPunct="1">
      <a:defRPr sz="2400" kern="1200">
        <a:solidFill>
          <a:schemeClr val="tx1"/>
        </a:solidFill>
        <a:latin typeface="Arial" panose="020B0604020202020204" pitchFamily="34" charset="0"/>
        <a:ea typeface="華康粗黑體" panose="020B0709000000000000" pitchFamily="49" charset="-120"/>
        <a:cs typeface="+mn-cs"/>
      </a:defRPr>
    </a:lvl7pPr>
    <a:lvl8pPr marL="3200400" algn="l" defTabSz="914400" rtl="0" eaLnBrk="1" latinLnBrk="0" hangingPunct="1">
      <a:defRPr sz="2400" kern="1200">
        <a:solidFill>
          <a:schemeClr val="tx1"/>
        </a:solidFill>
        <a:latin typeface="Arial" panose="020B0604020202020204" pitchFamily="34" charset="0"/>
        <a:ea typeface="華康粗黑體" panose="020B0709000000000000" pitchFamily="49" charset="-120"/>
        <a:cs typeface="+mn-cs"/>
      </a:defRPr>
    </a:lvl8pPr>
    <a:lvl9pPr marL="3657600" algn="l" defTabSz="914400" rtl="0" eaLnBrk="1" latinLnBrk="0" hangingPunct="1">
      <a:defRPr sz="2400" kern="1200">
        <a:solidFill>
          <a:schemeClr val="tx1"/>
        </a:solidFill>
        <a:latin typeface="Arial" panose="020B0604020202020204" pitchFamily="34" charset="0"/>
        <a:ea typeface="華康粗黑體" panose="020B0709000000000000" pitchFamily="49" charset="-120"/>
        <a:cs typeface="+mn-cs"/>
      </a:defRPr>
    </a:lvl9pPr>
  </p:defaultTextStyle>
  <p:extLst>
    <p:ext uri="{521415D9-36F7-43E2-AB2F-B90AF26B5E84}">
      <p14:sectionLst xmlns:p14="http://schemas.microsoft.com/office/powerpoint/2010/main">
        <p14:section name="預設章節" id="{E86C0372-2BE3-4056-930B-7923CAEE828C}">
          <p14:sldIdLst>
            <p14:sldId id="600"/>
            <p14:sldId id="607"/>
            <p14:sldId id="256"/>
            <p14:sldId id="400"/>
            <p14:sldId id="604"/>
            <p14:sldId id="642"/>
            <p14:sldId id="633"/>
            <p14:sldId id="637"/>
            <p14:sldId id="606"/>
            <p14:sldId id="546"/>
            <p14:sldId id="559"/>
            <p14:sldId id="625"/>
            <p14:sldId id="624"/>
            <p14:sldId id="533"/>
            <p14:sldId id="627"/>
            <p14:sldId id="626"/>
            <p14:sldId id="531"/>
            <p14:sldId id="640"/>
            <p14:sldId id="608"/>
            <p14:sldId id="584"/>
            <p14:sldId id="638"/>
            <p14:sldId id="611"/>
            <p14:sldId id="636"/>
            <p14:sldId id="538"/>
            <p14:sldId id="613"/>
            <p14:sldId id="643"/>
            <p14:sldId id="639"/>
            <p14:sldId id="612"/>
            <p14:sldId id="537"/>
            <p14:sldId id="593"/>
            <p14:sldId id="539"/>
            <p14:sldId id="644"/>
            <p14:sldId id="614"/>
            <p14:sldId id="594"/>
            <p14:sldId id="645"/>
            <p14:sldId id="534"/>
            <p14:sldId id="617"/>
            <p14:sldId id="630"/>
            <p14:sldId id="629"/>
            <p14:sldId id="628"/>
            <p14:sldId id="618"/>
            <p14:sldId id="632"/>
            <p14:sldId id="646"/>
            <p14:sldId id="631"/>
            <p14:sldId id="623"/>
            <p14:sldId id="619"/>
            <p14:sldId id="622"/>
            <p14:sldId id="621"/>
            <p14:sldId id="620"/>
            <p14:sldId id="535"/>
          </p14:sldIdLst>
        </p14:section>
        <p14:section name="未命名的章節" id="{A2102A88-BF83-4A31-A8F0-8DF42E56D41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028" userDrawn="1">
          <p15:clr>
            <a:srgbClr val="A4A3A4"/>
          </p15:clr>
        </p15:guide>
        <p15:guide id="2" pos="1434" userDrawn="1">
          <p15:clr>
            <a:srgbClr val="A4A3A4"/>
          </p15:clr>
        </p15:guide>
        <p15:guide id="3" orient="horz" pos="3128"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曾麗文" initials="曾麗文" lastIdx="1" clrIdx="0">
    <p:extLst>
      <p:ext uri="{19B8F6BF-5375-455C-9EA6-DF929625EA0E}">
        <p15:presenceInfo xmlns:p15="http://schemas.microsoft.com/office/powerpoint/2012/main" userId="S-1-5-21-1184459077-1102167991-133899462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54A8"/>
    <a:srgbClr val="4F8195"/>
    <a:srgbClr val="820464"/>
    <a:srgbClr val="986532"/>
    <a:srgbClr val="831B03"/>
    <a:srgbClr val="6FD5E3"/>
    <a:srgbClr val="CC0000"/>
    <a:srgbClr val="A03B2A"/>
    <a:srgbClr val="FB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0848" autoAdjust="0"/>
  </p:normalViewPr>
  <p:slideViewPr>
    <p:cSldViewPr>
      <p:cViewPr varScale="1">
        <p:scale>
          <a:sx n="69" d="100"/>
          <a:sy n="69" d="100"/>
        </p:scale>
        <p:origin x="12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36"/>
    </p:cViewPr>
  </p:sorterViewPr>
  <p:notesViewPr>
    <p:cSldViewPr>
      <p:cViewPr varScale="1">
        <p:scale>
          <a:sx n="53" d="100"/>
          <a:sy n="53" d="100"/>
        </p:scale>
        <p:origin x="-1308" y="-102"/>
      </p:cViewPr>
      <p:guideLst>
        <p:guide orient="horz" pos="4028"/>
        <p:guide pos="1434"/>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_rels/data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74C98-927F-416C-830B-1718C1F09ABA}"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zh-TW" altLang="en-US"/>
        </a:p>
      </dgm:t>
    </dgm:pt>
    <dgm:pt modelId="{C2C895EF-1430-4BB9-8466-C69E3F7A237C}">
      <dgm:prSet phldrT="[文字]" custT="1"/>
      <dgm:spPr/>
      <dgm:t>
        <a:bodyPr/>
        <a:lstStyle/>
        <a:p>
          <a:pPr marL="0" indent="0" algn="l"/>
          <a:r>
            <a:rPr lang="en-US" altLang="zh-TW" sz="2000" dirty="0">
              <a:solidFill>
                <a:sysClr val="windowText" lastClr="000000"/>
              </a:solidFill>
            </a:rPr>
            <a:t>1.</a:t>
          </a:r>
          <a:r>
            <a:rPr lang="zh-TW" altLang="en-US" sz="2000" dirty="0">
              <a:solidFill>
                <a:sysClr val="windowText" lastClr="000000"/>
              </a:solidFill>
            </a:rPr>
            <a:t>制定相關法律</a:t>
          </a:r>
        </a:p>
      </dgm:t>
    </dgm:pt>
    <dgm:pt modelId="{3AE17B0B-BA2D-4A6A-B322-D5D8393CFF1F}" type="parTrans" cxnId="{E53009EB-4EFB-4653-80B2-410E15D6C8B1}">
      <dgm:prSet/>
      <dgm:spPr/>
      <dgm:t>
        <a:bodyPr/>
        <a:lstStyle/>
        <a:p>
          <a:endParaRPr lang="zh-TW" altLang="en-US"/>
        </a:p>
      </dgm:t>
    </dgm:pt>
    <dgm:pt modelId="{C051F920-D329-4FE9-998D-D22456A581AF}" type="sibTrans" cxnId="{E53009EB-4EFB-4653-80B2-410E15D6C8B1}">
      <dgm:prSet/>
      <dgm:spPr/>
      <dgm:t>
        <a:bodyPr/>
        <a:lstStyle/>
        <a:p>
          <a:endParaRPr lang="zh-TW" altLang="en-US"/>
        </a:p>
      </dgm:t>
    </dgm:pt>
    <dgm:pt modelId="{3807AD60-62BB-4548-B488-F5ACFF05658F}">
      <dgm:prSet phldrT="[文字]" custT="1"/>
      <dgm:spPr/>
      <dgm:t>
        <a:bodyPr/>
        <a:lstStyle/>
        <a:p>
          <a:r>
            <a:rPr lang="zh-TW" altLang="en-US" sz="1800" b="1" dirty="0"/>
            <a:t>嚴重特殊傳染性肺炎防治及紓困振興特別條例</a:t>
          </a:r>
        </a:p>
      </dgm:t>
    </dgm:pt>
    <dgm:pt modelId="{B087ACB7-4811-496D-8B1E-673917D4EBF9}" type="parTrans" cxnId="{6E5209DC-E906-47C9-85F9-4AE85D4D93A6}">
      <dgm:prSet/>
      <dgm:spPr/>
      <dgm:t>
        <a:bodyPr/>
        <a:lstStyle/>
        <a:p>
          <a:endParaRPr lang="zh-TW" altLang="en-US"/>
        </a:p>
      </dgm:t>
    </dgm:pt>
    <dgm:pt modelId="{5230E568-40C5-4230-BD49-18C4078FEC28}" type="sibTrans" cxnId="{6E5209DC-E906-47C9-85F9-4AE85D4D93A6}">
      <dgm:prSet/>
      <dgm:spPr/>
      <dgm:t>
        <a:bodyPr/>
        <a:lstStyle/>
        <a:p>
          <a:endParaRPr lang="zh-TW" altLang="en-US"/>
        </a:p>
      </dgm:t>
    </dgm:pt>
    <dgm:pt modelId="{9DE19BC6-AAF4-4FCE-9701-0360AB9B3D44}">
      <dgm:prSet phldrT="[文字]" custT="1"/>
      <dgm:spPr/>
      <dgm:t>
        <a:bodyPr/>
        <a:lstStyle/>
        <a:p>
          <a:pPr algn="l"/>
          <a:r>
            <a:rPr lang="en-US" altLang="zh-TW" sz="2000" dirty="0">
              <a:solidFill>
                <a:sysClr val="windowText" lastClr="000000"/>
              </a:solidFill>
            </a:rPr>
            <a:t>2.</a:t>
          </a:r>
          <a:r>
            <a:rPr lang="zh-TW" altLang="en-US" sz="2000" dirty="0">
              <a:solidFill>
                <a:sysClr val="windowText" lastClr="000000"/>
              </a:solidFill>
            </a:rPr>
            <a:t>實施口罩實名制</a:t>
          </a:r>
        </a:p>
      </dgm:t>
    </dgm:pt>
    <dgm:pt modelId="{796E99A3-ACFE-44AF-B320-85297049CDE2}" type="parTrans" cxnId="{FFEBE0A7-2BBC-4BEB-8B2C-A76138A85C67}">
      <dgm:prSet/>
      <dgm:spPr/>
      <dgm:t>
        <a:bodyPr/>
        <a:lstStyle/>
        <a:p>
          <a:endParaRPr lang="zh-TW" altLang="en-US"/>
        </a:p>
      </dgm:t>
    </dgm:pt>
    <dgm:pt modelId="{4ABE4915-6908-4B71-AB8B-84F76BD64ACF}" type="sibTrans" cxnId="{FFEBE0A7-2BBC-4BEB-8B2C-A76138A85C67}">
      <dgm:prSet/>
      <dgm:spPr/>
      <dgm:t>
        <a:bodyPr/>
        <a:lstStyle/>
        <a:p>
          <a:endParaRPr lang="zh-TW" altLang="en-US"/>
        </a:p>
      </dgm:t>
    </dgm:pt>
    <dgm:pt modelId="{948E92FD-D149-4188-BFDB-7EADBEDB3884}">
      <dgm:prSet phldrT="[文字]" custT="1"/>
      <dgm:spPr/>
      <dgm:t>
        <a:bodyPr/>
        <a:lstStyle/>
        <a:p>
          <a:r>
            <a:rPr lang="zh-TW" altLang="en-US" sz="1800" b="1" dirty="0"/>
            <a:t>口罩實名制</a:t>
          </a:r>
          <a:r>
            <a:rPr lang="en-US" altLang="zh-TW" sz="1800" b="1" dirty="0"/>
            <a:t>1.0~3.0</a:t>
          </a:r>
          <a:endParaRPr lang="zh-TW" altLang="en-US" sz="1800" b="1" dirty="0"/>
        </a:p>
      </dgm:t>
    </dgm:pt>
    <dgm:pt modelId="{B08FD5C9-D3E9-4BF6-835D-DB73E1EBB7BF}" type="parTrans" cxnId="{B38BCEA9-CA8D-4C92-A82A-71F860A53710}">
      <dgm:prSet/>
      <dgm:spPr/>
      <dgm:t>
        <a:bodyPr/>
        <a:lstStyle/>
        <a:p>
          <a:endParaRPr lang="zh-TW" altLang="en-US"/>
        </a:p>
      </dgm:t>
    </dgm:pt>
    <dgm:pt modelId="{CDEBDDA7-2ECA-4B3E-BE2F-1838D75E4AF1}" type="sibTrans" cxnId="{B38BCEA9-CA8D-4C92-A82A-71F860A53710}">
      <dgm:prSet/>
      <dgm:spPr/>
      <dgm:t>
        <a:bodyPr/>
        <a:lstStyle/>
        <a:p>
          <a:endParaRPr lang="zh-TW" altLang="en-US"/>
        </a:p>
      </dgm:t>
    </dgm:pt>
    <dgm:pt modelId="{E263B7D5-C829-48B2-98F1-F311A609CF90}">
      <dgm:prSet phldrT="[文字]" custT="1"/>
      <dgm:spPr/>
      <dgm:t>
        <a:bodyPr/>
        <a:lstStyle/>
        <a:p>
          <a:pPr algn="l"/>
          <a:r>
            <a:rPr lang="en-US" altLang="zh-TW" sz="1400" dirty="0">
              <a:solidFill>
                <a:sysClr val="windowText" lastClr="000000"/>
              </a:solidFill>
            </a:rPr>
            <a:t>4</a:t>
          </a:r>
          <a:r>
            <a:rPr lang="en-US" altLang="zh-TW" sz="2000" dirty="0">
              <a:solidFill>
                <a:sysClr val="windowText" lastClr="000000"/>
              </a:solidFill>
            </a:rPr>
            <a:t>.</a:t>
          </a:r>
          <a:r>
            <a:rPr lang="zh-TW" altLang="en-US" sz="2000" dirty="0">
              <a:solidFill>
                <a:sysClr val="windowText" lastClr="000000"/>
              </a:solidFill>
            </a:rPr>
            <a:t>政府與民間共同抗疫</a:t>
          </a:r>
        </a:p>
      </dgm:t>
    </dgm:pt>
    <dgm:pt modelId="{6A1F7AEA-E01E-4DCD-8067-451FC9C7341F}" type="parTrans" cxnId="{D3C07922-CCF8-4157-B5DE-4C3B30FA0618}">
      <dgm:prSet/>
      <dgm:spPr/>
      <dgm:t>
        <a:bodyPr/>
        <a:lstStyle/>
        <a:p>
          <a:endParaRPr lang="zh-TW" altLang="en-US"/>
        </a:p>
      </dgm:t>
    </dgm:pt>
    <dgm:pt modelId="{F2001A05-8AC0-40A4-9B4F-82508DDBE024}" type="sibTrans" cxnId="{D3C07922-CCF8-4157-B5DE-4C3B30FA0618}">
      <dgm:prSet/>
      <dgm:spPr/>
      <dgm:t>
        <a:bodyPr/>
        <a:lstStyle/>
        <a:p>
          <a:endParaRPr lang="zh-TW" altLang="en-US"/>
        </a:p>
      </dgm:t>
    </dgm:pt>
    <dgm:pt modelId="{2C979B75-46A3-4ACB-85D6-79CB30F4B3B6}">
      <dgm:prSet phldrT="[文字]" custT="1"/>
      <dgm:spPr/>
      <dgm:t>
        <a:bodyPr/>
        <a:lstStyle/>
        <a:p>
          <a:r>
            <a:rPr lang="zh-TW" altLang="en-US" sz="1800" b="1" dirty="0"/>
            <a:t>成立防疫旅館</a:t>
          </a:r>
        </a:p>
      </dgm:t>
    </dgm:pt>
    <dgm:pt modelId="{F030A643-6AF6-44C3-AC13-EE8C1439F839}" type="parTrans" cxnId="{C7DCDDBF-5292-49DD-9D02-399AFF462203}">
      <dgm:prSet/>
      <dgm:spPr/>
      <dgm:t>
        <a:bodyPr/>
        <a:lstStyle/>
        <a:p>
          <a:endParaRPr lang="zh-TW" altLang="en-US"/>
        </a:p>
      </dgm:t>
    </dgm:pt>
    <dgm:pt modelId="{E890A961-7093-44F3-9592-5AF48650CC8B}" type="sibTrans" cxnId="{C7DCDDBF-5292-49DD-9D02-399AFF462203}">
      <dgm:prSet/>
      <dgm:spPr/>
      <dgm:t>
        <a:bodyPr/>
        <a:lstStyle/>
        <a:p>
          <a:endParaRPr lang="zh-TW" altLang="en-US"/>
        </a:p>
      </dgm:t>
    </dgm:pt>
    <dgm:pt modelId="{61750AFE-1AF4-41F8-A68D-617BDF713602}">
      <dgm:prSet phldrT="[文字]" custT="1"/>
      <dgm:spPr/>
      <dgm:t>
        <a:bodyPr/>
        <a:lstStyle/>
        <a:p>
          <a:pPr algn="l"/>
          <a:r>
            <a:rPr lang="en-US" altLang="zh-TW" sz="2000" dirty="0">
              <a:solidFill>
                <a:sysClr val="windowText" lastClr="000000"/>
              </a:solidFill>
            </a:rPr>
            <a:t>3.</a:t>
          </a:r>
          <a:r>
            <a:rPr lang="zh-TW" altLang="en-US" sz="2000" dirty="0">
              <a:solidFill>
                <a:sysClr val="windowText" lastClr="000000"/>
              </a:solidFill>
            </a:rPr>
            <a:t>社區感染防治</a:t>
          </a:r>
        </a:p>
      </dgm:t>
    </dgm:pt>
    <dgm:pt modelId="{4BB5CAD1-D097-4893-9371-BFE53899C419}" type="parTrans" cxnId="{A432D68B-852E-435D-87DC-98E38D7BF261}">
      <dgm:prSet/>
      <dgm:spPr/>
      <dgm:t>
        <a:bodyPr/>
        <a:lstStyle/>
        <a:p>
          <a:endParaRPr lang="zh-TW" altLang="en-US"/>
        </a:p>
      </dgm:t>
    </dgm:pt>
    <dgm:pt modelId="{9AE2F401-CB63-4EEC-8B03-919A7F29DCBD}" type="sibTrans" cxnId="{A432D68B-852E-435D-87DC-98E38D7BF261}">
      <dgm:prSet/>
      <dgm:spPr/>
      <dgm:t>
        <a:bodyPr/>
        <a:lstStyle/>
        <a:p>
          <a:endParaRPr lang="zh-TW" altLang="en-US"/>
        </a:p>
      </dgm:t>
    </dgm:pt>
    <dgm:pt modelId="{6C3634C9-AF1A-49A9-9BF6-34C533E80DD6}">
      <dgm:prSet phldrT="[文字]" custT="1"/>
      <dgm:spPr/>
      <dgm:t>
        <a:bodyPr/>
        <a:lstStyle/>
        <a:p>
          <a:r>
            <a:rPr lang="zh-TW" altLang="en-US" sz="1800" b="1" dirty="0"/>
            <a:t>居家檢疫與居家隔離</a:t>
          </a:r>
        </a:p>
      </dgm:t>
    </dgm:pt>
    <dgm:pt modelId="{0226AE2C-2D5C-410A-9B52-18EBDE6ABF87}" type="parTrans" cxnId="{7AE59399-14C5-495B-838C-B73E7A42BDB0}">
      <dgm:prSet/>
      <dgm:spPr/>
      <dgm:t>
        <a:bodyPr/>
        <a:lstStyle/>
        <a:p>
          <a:endParaRPr lang="zh-TW" altLang="en-US"/>
        </a:p>
      </dgm:t>
    </dgm:pt>
    <dgm:pt modelId="{F756CE52-8CBB-4A85-AC3C-62D56928EA61}" type="sibTrans" cxnId="{7AE59399-14C5-495B-838C-B73E7A42BDB0}">
      <dgm:prSet/>
      <dgm:spPr/>
      <dgm:t>
        <a:bodyPr/>
        <a:lstStyle/>
        <a:p>
          <a:endParaRPr lang="zh-TW" altLang="en-US"/>
        </a:p>
      </dgm:t>
    </dgm:pt>
    <dgm:pt modelId="{40B0223D-5A5D-400C-8A77-1910D1FB14EF}">
      <dgm:prSet phldrT="[文字]" custT="1"/>
      <dgm:spPr/>
      <dgm:t>
        <a:bodyPr/>
        <a:lstStyle/>
        <a:p>
          <a:r>
            <a:rPr lang="zh-TW" altLang="en-US" sz="1800" b="1" dirty="0"/>
            <a:t>振興經濟相關措施</a:t>
          </a:r>
        </a:p>
      </dgm:t>
    </dgm:pt>
    <dgm:pt modelId="{73B4C48E-1C9B-430C-95AF-54361252A1D2}" type="parTrans" cxnId="{AAD2A9CD-56AF-4CBF-94B0-6E4C67073206}">
      <dgm:prSet/>
      <dgm:spPr/>
      <dgm:t>
        <a:bodyPr/>
        <a:lstStyle/>
        <a:p>
          <a:endParaRPr lang="zh-TW" altLang="en-US"/>
        </a:p>
      </dgm:t>
    </dgm:pt>
    <dgm:pt modelId="{D44A570E-09F7-4FDE-A78C-E83D62F5306A}" type="sibTrans" cxnId="{AAD2A9CD-56AF-4CBF-94B0-6E4C67073206}">
      <dgm:prSet/>
      <dgm:spPr/>
      <dgm:t>
        <a:bodyPr/>
        <a:lstStyle/>
        <a:p>
          <a:endParaRPr lang="zh-TW" altLang="en-US"/>
        </a:p>
      </dgm:t>
    </dgm:pt>
    <dgm:pt modelId="{A21966F1-78C6-4D7E-997D-1774B811A121}">
      <dgm:prSet phldrT="[文字]" custT="1"/>
      <dgm:spPr/>
      <dgm:t>
        <a:bodyPr/>
        <a:lstStyle/>
        <a:p>
          <a:r>
            <a:rPr lang="zh-TW" altLang="en-US" sz="1800" b="1" dirty="0"/>
            <a:t>口罩國家資源扶助</a:t>
          </a:r>
        </a:p>
      </dgm:t>
    </dgm:pt>
    <dgm:pt modelId="{6C43998B-929B-47E7-BC03-3F4E2AAFFEE0}" type="parTrans" cxnId="{872359DC-C86B-4B1E-86CD-37E20204CCE7}">
      <dgm:prSet/>
      <dgm:spPr/>
      <dgm:t>
        <a:bodyPr/>
        <a:lstStyle/>
        <a:p>
          <a:endParaRPr lang="zh-TW" altLang="en-US"/>
        </a:p>
      </dgm:t>
    </dgm:pt>
    <dgm:pt modelId="{977735E7-7784-4299-831C-8D067F15E72F}" type="sibTrans" cxnId="{872359DC-C86B-4B1E-86CD-37E20204CCE7}">
      <dgm:prSet/>
      <dgm:spPr/>
      <dgm:t>
        <a:bodyPr/>
        <a:lstStyle/>
        <a:p>
          <a:endParaRPr lang="zh-TW" altLang="en-US"/>
        </a:p>
      </dgm:t>
    </dgm:pt>
    <dgm:pt modelId="{2A6F7395-9ADA-4837-97B5-0990C9E8B21C}">
      <dgm:prSet phldrT="[文字]" custT="1"/>
      <dgm:spPr/>
      <dgm:t>
        <a:bodyPr/>
        <a:lstStyle/>
        <a:p>
          <a:r>
            <a:rPr lang="zh-TW" altLang="en-US" sz="1800" b="1" dirty="0"/>
            <a:t>傳染病醫療應變醫院</a:t>
          </a:r>
        </a:p>
      </dgm:t>
    </dgm:pt>
    <dgm:pt modelId="{7509B9CC-6619-49E5-8C76-AFDD8B7A948D}" type="parTrans" cxnId="{56EC061E-AFCF-4767-B37D-0273C6945E20}">
      <dgm:prSet/>
      <dgm:spPr/>
      <dgm:t>
        <a:bodyPr/>
        <a:lstStyle/>
        <a:p>
          <a:endParaRPr lang="zh-TW" altLang="en-US"/>
        </a:p>
      </dgm:t>
    </dgm:pt>
    <dgm:pt modelId="{308725B3-A2B7-4518-9A37-5B41146ADDF2}" type="sibTrans" cxnId="{56EC061E-AFCF-4767-B37D-0273C6945E20}">
      <dgm:prSet/>
      <dgm:spPr/>
      <dgm:t>
        <a:bodyPr/>
        <a:lstStyle/>
        <a:p>
          <a:endParaRPr lang="zh-TW" altLang="en-US"/>
        </a:p>
      </dgm:t>
    </dgm:pt>
    <dgm:pt modelId="{10E879C8-8EC0-461A-AA77-354EDB6C68BD}">
      <dgm:prSet phldrT="[文字]" custT="1"/>
      <dgm:spPr/>
      <dgm:t>
        <a:bodyPr/>
        <a:lstStyle/>
        <a:p>
          <a:r>
            <a:rPr lang="zh-TW" altLang="en-US" sz="1800" b="1" dirty="0"/>
            <a:t>預防意識教育、實施管制及遠距上班、上課</a:t>
          </a:r>
        </a:p>
      </dgm:t>
    </dgm:pt>
    <dgm:pt modelId="{DD7DC3F6-E7B5-4C3D-B83C-72C5DD497145}" type="parTrans" cxnId="{BDE62E2E-B792-4CCD-87D7-8D9105476061}">
      <dgm:prSet/>
      <dgm:spPr/>
      <dgm:t>
        <a:bodyPr/>
        <a:lstStyle/>
        <a:p>
          <a:endParaRPr lang="zh-TW" altLang="en-US"/>
        </a:p>
      </dgm:t>
    </dgm:pt>
    <dgm:pt modelId="{04C52E08-05CE-40AB-96C3-93B9D2A4B608}" type="sibTrans" cxnId="{BDE62E2E-B792-4CCD-87D7-8D9105476061}">
      <dgm:prSet/>
      <dgm:spPr/>
      <dgm:t>
        <a:bodyPr/>
        <a:lstStyle/>
        <a:p>
          <a:endParaRPr lang="zh-TW" altLang="en-US"/>
        </a:p>
      </dgm:t>
    </dgm:pt>
    <dgm:pt modelId="{566F14E4-B8A5-4A52-A0CB-C4E564318785}" type="pres">
      <dgm:prSet presAssocID="{25674C98-927F-416C-830B-1718C1F09ABA}" presName="cycleMatrixDiagram" presStyleCnt="0">
        <dgm:presLayoutVars>
          <dgm:chMax val="1"/>
          <dgm:dir/>
          <dgm:animLvl val="lvl"/>
          <dgm:resizeHandles val="exact"/>
        </dgm:presLayoutVars>
      </dgm:prSet>
      <dgm:spPr/>
      <dgm:t>
        <a:bodyPr/>
        <a:lstStyle/>
        <a:p>
          <a:endParaRPr lang="zh-TW" altLang="en-US"/>
        </a:p>
      </dgm:t>
    </dgm:pt>
    <dgm:pt modelId="{3FB65B8C-B264-494C-BDE9-0A9C8CBC5030}" type="pres">
      <dgm:prSet presAssocID="{25674C98-927F-416C-830B-1718C1F09ABA}" presName="children" presStyleCnt="0"/>
      <dgm:spPr/>
    </dgm:pt>
    <dgm:pt modelId="{36B0B976-B722-40DF-A74A-1C33C20C98A2}" type="pres">
      <dgm:prSet presAssocID="{25674C98-927F-416C-830B-1718C1F09ABA}" presName="child1group" presStyleCnt="0"/>
      <dgm:spPr/>
    </dgm:pt>
    <dgm:pt modelId="{1B26113C-9CF9-4D4A-8F12-AF05707F5AE3}" type="pres">
      <dgm:prSet presAssocID="{25674C98-927F-416C-830B-1718C1F09ABA}" presName="child1" presStyleLbl="bgAcc1" presStyleIdx="0" presStyleCnt="4" custScaleX="196764" custLinFactNeighborX="-29509" custLinFactNeighborY="5988"/>
      <dgm:spPr/>
      <dgm:t>
        <a:bodyPr/>
        <a:lstStyle/>
        <a:p>
          <a:endParaRPr lang="zh-TW" altLang="en-US"/>
        </a:p>
      </dgm:t>
    </dgm:pt>
    <dgm:pt modelId="{72413363-82CF-4B2A-8E12-63D82E8F4117}" type="pres">
      <dgm:prSet presAssocID="{25674C98-927F-416C-830B-1718C1F09ABA}" presName="child1Text" presStyleLbl="bgAcc1" presStyleIdx="0" presStyleCnt="4">
        <dgm:presLayoutVars>
          <dgm:bulletEnabled val="1"/>
        </dgm:presLayoutVars>
      </dgm:prSet>
      <dgm:spPr/>
      <dgm:t>
        <a:bodyPr/>
        <a:lstStyle/>
        <a:p>
          <a:endParaRPr lang="zh-TW" altLang="en-US"/>
        </a:p>
      </dgm:t>
    </dgm:pt>
    <dgm:pt modelId="{6DBA1132-D7B8-4A8B-8AB5-344627D37067}" type="pres">
      <dgm:prSet presAssocID="{25674C98-927F-416C-830B-1718C1F09ABA}" presName="child2group" presStyleCnt="0"/>
      <dgm:spPr/>
    </dgm:pt>
    <dgm:pt modelId="{12E67183-9161-4F8B-968D-66D85356B49E}" type="pres">
      <dgm:prSet presAssocID="{25674C98-927F-416C-830B-1718C1F09ABA}" presName="child2" presStyleLbl="bgAcc1" presStyleIdx="1" presStyleCnt="4" custScaleX="221960" custLinFactNeighborX="26743" custLinFactNeighborY="170"/>
      <dgm:spPr/>
      <dgm:t>
        <a:bodyPr/>
        <a:lstStyle/>
        <a:p>
          <a:endParaRPr lang="zh-TW" altLang="en-US"/>
        </a:p>
      </dgm:t>
    </dgm:pt>
    <dgm:pt modelId="{8A3BA2B1-4C91-48CD-821E-FBFA9DA96CEE}" type="pres">
      <dgm:prSet presAssocID="{25674C98-927F-416C-830B-1718C1F09ABA}" presName="child2Text" presStyleLbl="bgAcc1" presStyleIdx="1" presStyleCnt="4">
        <dgm:presLayoutVars>
          <dgm:bulletEnabled val="1"/>
        </dgm:presLayoutVars>
      </dgm:prSet>
      <dgm:spPr/>
      <dgm:t>
        <a:bodyPr/>
        <a:lstStyle/>
        <a:p>
          <a:endParaRPr lang="zh-TW" altLang="en-US"/>
        </a:p>
      </dgm:t>
    </dgm:pt>
    <dgm:pt modelId="{F50B91F9-3E13-42AB-B226-BBB87EAAA621}" type="pres">
      <dgm:prSet presAssocID="{25674C98-927F-416C-830B-1718C1F09ABA}" presName="child3group" presStyleCnt="0"/>
      <dgm:spPr/>
    </dgm:pt>
    <dgm:pt modelId="{EC0D3348-E0CB-459D-865E-4BDA2FCEA618}" type="pres">
      <dgm:prSet presAssocID="{25674C98-927F-416C-830B-1718C1F09ABA}" presName="child3" presStyleLbl="bgAcc1" presStyleIdx="2" presStyleCnt="4" custScaleX="203864" custScaleY="100031" custLinFactNeighborX="39571" custLinFactNeighborY="-2651"/>
      <dgm:spPr/>
      <dgm:t>
        <a:bodyPr/>
        <a:lstStyle/>
        <a:p>
          <a:endParaRPr lang="zh-TW" altLang="en-US"/>
        </a:p>
      </dgm:t>
    </dgm:pt>
    <dgm:pt modelId="{8C19F1FB-85E0-442A-9D4F-026B7EF7FBA7}" type="pres">
      <dgm:prSet presAssocID="{25674C98-927F-416C-830B-1718C1F09ABA}" presName="child3Text" presStyleLbl="bgAcc1" presStyleIdx="2" presStyleCnt="4">
        <dgm:presLayoutVars>
          <dgm:bulletEnabled val="1"/>
        </dgm:presLayoutVars>
      </dgm:prSet>
      <dgm:spPr/>
      <dgm:t>
        <a:bodyPr/>
        <a:lstStyle/>
        <a:p>
          <a:endParaRPr lang="zh-TW" altLang="en-US"/>
        </a:p>
      </dgm:t>
    </dgm:pt>
    <dgm:pt modelId="{0135A018-C02C-45B8-9B0C-9A0A2A51D677}" type="pres">
      <dgm:prSet presAssocID="{25674C98-927F-416C-830B-1718C1F09ABA}" presName="child4group" presStyleCnt="0"/>
      <dgm:spPr/>
    </dgm:pt>
    <dgm:pt modelId="{A5FB2954-042C-4F76-96B3-0B3A44B9A7DD}" type="pres">
      <dgm:prSet presAssocID="{25674C98-927F-416C-830B-1718C1F09ABA}" presName="child4" presStyleLbl="bgAcc1" presStyleIdx="3" presStyleCnt="4" custScaleX="200458" custScaleY="89040" custLinFactNeighborX="-28209" custLinFactNeighborY="-1524"/>
      <dgm:spPr/>
      <dgm:t>
        <a:bodyPr/>
        <a:lstStyle/>
        <a:p>
          <a:endParaRPr lang="zh-TW" altLang="en-US"/>
        </a:p>
      </dgm:t>
    </dgm:pt>
    <dgm:pt modelId="{745EAB84-D053-4B32-A2CD-AA740E89B60A}" type="pres">
      <dgm:prSet presAssocID="{25674C98-927F-416C-830B-1718C1F09ABA}" presName="child4Text" presStyleLbl="bgAcc1" presStyleIdx="3" presStyleCnt="4">
        <dgm:presLayoutVars>
          <dgm:bulletEnabled val="1"/>
        </dgm:presLayoutVars>
      </dgm:prSet>
      <dgm:spPr/>
      <dgm:t>
        <a:bodyPr/>
        <a:lstStyle/>
        <a:p>
          <a:endParaRPr lang="zh-TW" altLang="en-US"/>
        </a:p>
      </dgm:t>
    </dgm:pt>
    <dgm:pt modelId="{F62F5F4B-3613-48BC-B957-859FC4C5EC17}" type="pres">
      <dgm:prSet presAssocID="{25674C98-927F-416C-830B-1718C1F09ABA}" presName="childPlaceholder" presStyleCnt="0"/>
      <dgm:spPr/>
    </dgm:pt>
    <dgm:pt modelId="{D30BC438-9ADD-42DC-BE05-23D84BF164F2}" type="pres">
      <dgm:prSet presAssocID="{25674C98-927F-416C-830B-1718C1F09ABA}" presName="circle" presStyleCnt="0"/>
      <dgm:spPr/>
    </dgm:pt>
    <dgm:pt modelId="{CE128681-A932-4CC9-B384-719647C6ED43}" type="pres">
      <dgm:prSet presAssocID="{25674C98-927F-416C-830B-1718C1F09ABA}" presName="quadrant1" presStyleLbl="node1" presStyleIdx="0" presStyleCnt="4" custScaleX="118033">
        <dgm:presLayoutVars>
          <dgm:chMax val="1"/>
          <dgm:bulletEnabled val="1"/>
        </dgm:presLayoutVars>
      </dgm:prSet>
      <dgm:spPr/>
      <dgm:t>
        <a:bodyPr/>
        <a:lstStyle/>
        <a:p>
          <a:endParaRPr lang="zh-TW" altLang="en-US"/>
        </a:p>
      </dgm:t>
    </dgm:pt>
    <dgm:pt modelId="{82711CF0-27B5-402C-AB38-692ED25251CC}" type="pres">
      <dgm:prSet presAssocID="{25674C98-927F-416C-830B-1718C1F09ABA}" presName="quadrant2" presStyleLbl="node1" presStyleIdx="1" presStyleCnt="4" custScaleX="117921">
        <dgm:presLayoutVars>
          <dgm:chMax val="1"/>
          <dgm:bulletEnabled val="1"/>
        </dgm:presLayoutVars>
      </dgm:prSet>
      <dgm:spPr/>
      <dgm:t>
        <a:bodyPr/>
        <a:lstStyle/>
        <a:p>
          <a:endParaRPr lang="zh-TW" altLang="en-US"/>
        </a:p>
      </dgm:t>
    </dgm:pt>
    <dgm:pt modelId="{016341BF-DD47-4206-8DE8-65996F936F9E}" type="pres">
      <dgm:prSet presAssocID="{25674C98-927F-416C-830B-1718C1F09ABA}" presName="quadrant3" presStyleLbl="node1" presStyleIdx="2" presStyleCnt="4" custScaleX="114647" custScaleY="100000" custLinFactNeighborX="1011" custLinFactNeighborY="-2513">
        <dgm:presLayoutVars>
          <dgm:chMax val="1"/>
          <dgm:bulletEnabled val="1"/>
        </dgm:presLayoutVars>
      </dgm:prSet>
      <dgm:spPr/>
      <dgm:t>
        <a:bodyPr/>
        <a:lstStyle/>
        <a:p>
          <a:endParaRPr lang="zh-TW" altLang="en-US"/>
        </a:p>
      </dgm:t>
    </dgm:pt>
    <dgm:pt modelId="{9BDDD851-6B96-41F8-86C0-5FBCD842E37C}" type="pres">
      <dgm:prSet presAssocID="{25674C98-927F-416C-830B-1718C1F09ABA}" presName="quadrant4" presStyleLbl="node1" presStyleIdx="3" presStyleCnt="4" custScaleX="105845" custScaleY="103008" custLinFactNeighborX="-6094" custLinFactNeighborY="-4984">
        <dgm:presLayoutVars>
          <dgm:chMax val="1"/>
          <dgm:bulletEnabled val="1"/>
        </dgm:presLayoutVars>
      </dgm:prSet>
      <dgm:spPr/>
      <dgm:t>
        <a:bodyPr/>
        <a:lstStyle/>
        <a:p>
          <a:endParaRPr lang="zh-TW" altLang="en-US"/>
        </a:p>
      </dgm:t>
    </dgm:pt>
    <dgm:pt modelId="{C6C85C59-6FCE-4707-A9BA-32555D73C7E9}" type="pres">
      <dgm:prSet presAssocID="{25674C98-927F-416C-830B-1718C1F09ABA}" presName="quadrantPlaceholder" presStyleCnt="0"/>
      <dgm:spPr/>
    </dgm:pt>
    <dgm:pt modelId="{A065A9E0-632D-47B1-ACA7-C20F833FDF25}" type="pres">
      <dgm:prSet presAssocID="{25674C98-927F-416C-830B-1718C1F09ABA}" presName="center1" presStyleLbl="fgShp" presStyleIdx="0" presStyleCnt="2"/>
      <dgm:spPr/>
    </dgm:pt>
    <dgm:pt modelId="{9A6FFBBF-40F7-463C-975B-A5B0ADD6BA75}" type="pres">
      <dgm:prSet presAssocID="{25674C98-927F-416C-830B-1718C1F09ABA}" presName="center2" presStyleLbl="fgShp" presStyleIdx="1" presStyleCnt="2" custLinFactNeighborX="3868" custLinFactNeighborY="-22240"/>
      <dgm:spPr/>
    </dgm:pt>
  </dgm:ptLst>
  <dgm:cxnLst>
    <dgm:cxn modelId="{2EBF4AB7-C173-41A0-9501-B56E622234BC}" type="presOf" srcId="{40B0223D-5A5D-400C-8A77-1910D1FB14EF}" destId="{72413363-82CF-4B2A-8E12-63D82E8F4117}" srcOrd="1" destOrd="1" presId="urn:microsoft.com/office/officeart/2005/8/layout/cycle4"/>
    <dgm:cxn modelId="{C85F562A-7538-4A34-BA67-EAD51507E60D}" type="presOf" srcId="{6C3634C9-AF1A-49A9-9BF6-34C533E80DD6}" destId="{A5FB2954-042C-4F76-96B3-0B3A44B9A7DD}" srcOrd="0" destOrd="0" presId="urn:microsoft.com/office/officeart/2005/8/layout/cycle4"/>
    <dgm:cxn modelId="{7FA60A1E-AFC6-43D2-B41A-120633DCEF43}" type="presOf" srcId="{2C979B75-46A3-4ACB-85D6-79CB30F4B3B6}" destId="{8C19F1FB-85E0-442A-9D4F-026B7EF7FBA7}" srcOrd="1" destOrd="0" presId="urn:microsoft.com/office/officeart/2005/8/layout/cycle4"/>
    <dgm:cxn modelId="{B38BCEA9-CA8D-4C92-A82A-71F860A53710}" srcId="{9DE19BC6-AAF4-4FCE-9701-0360AB9B3D44}" destId="{948E92FD-D149-4188-BFDB-7EADBEDB3884}" srcOrd="0" destOrd="0" parTransId="{B08FD5C9-D3E9-4BF6-835D-DB73E1EBB7BF}" sibTransId="{CDEBDDA7-2ECA-4B3E-BE2F-1838D75E4AF1}"/>
    <dgm:cxn modelId="{D3C07922-CCF8-4157-B5DE-4C3B30FA0618}" srcId="{25674C98-927F-416C-830B-1718C1F09ABA}" destId="{E263B7D5-C829-48B2-98F1-F311A609CF90}" srcOrd="2" destOrd="0" parTransId="{6A1F7AEA-E01E-4DCD-8067-451FC9C7341F}" sibTransId="{F2001A05-8AC0-40A4-9B4F-82508DDBE024}"/>
    <dgm:cxn modelId="{FFEBE0A7-2BBC-4BEB-8B2C-A76138A85C67}" srcId="{25674C98-927F-416C-830B-1718C1F09ABA}" destId="{9DE19BC6-AAF4-4FCE-9701-0360AB9B3D44}" srcOrd="1" destOrd="0" parTransId="{796E99A3-ACFE-44AF-B320-85297049CDE2}" sibTransId="{4ABE4915-6908-4B71-AB8B-84F76BD64ACF}"/>
    <dgm:cxn modelId="{56EC061E-AFCF-4767-B37D-0273C6945E20}" srcId="{61750AFE-1AF4-41F8-A68D-617BDF713602}" destId="{2A6F7395-9ADA-4837-97B5-0990C9E8B21C}" srcOrd="1" destOrd="0" parTransId="{7509B9CC-6619-49E5-8C76-AFDD8B7A948D}" sibTransId="{308725B3-A2B7-4518-9A37-5B41146ADDF2}"/>
    <dgm:cxn modelId="{59A19F69-D0F9-4B05-BBFE-9697430B6257}" type="presOf" srcId="{9DE19BC6-AAF4-4FCE-9701-0360AB9B3D44}" destId="{82711CF0-27B5-402C-AB38-692ED25251CC}" srcOrd="0" destOrd="0" presId="urn:microsoft.com/office/officeart/2005/8/layout/cycle4"/>
    <dgm:cxn modelId="{8C2B75E9-AB90-4D05-B7BC-B962BA3829CF}" type="presOf" srcId="{10E879C8-8EC0-461A-AA77-354EDB6C68BD}" destId="{EC0D3348-E0CB-459D-865E-4BDA2FCEA618}" srcOrd="0" destOrd="1" presId="urn:microsoft.com/office/officeart/2005/8/layout/cycle4"/>
    <dgm:cxn modelId="{4DE94EAA-5469-4545-8459-1ACFADA4A81B}" type="presOf" srcId="{E263B7D5-C829-48B2-98F1-F311A609CF90}" destId="{016341BF-DD47-4206-8DE8-65996F936F9E}" srcOrd="0" destOrd="0" presId="urn:microsoft.com/office/officeart/2005/8/layout/cycle4"/>
    <dgm:cxn modelId="{C7DCDDBF-5292-49DD-9D02-399AFF462203}" srcId="{E263B7D5-C829-48B2-98F1-F311A609CF90}" destId="{2C979B75-46A3-4ACB-85D6-79CB30F4B3B6}" srcOrd="0" destOrd="0" parTransId="{F030A643-6AF6-44C3-AC13-EE8C1439F839}" sibTransId="{E890A961-7093-44F3-9592-5AF48650CC8B}"/>
    <dgm:cxn modelId="{557832BA-1CC7-4936-B86A-2F760FB10EFA}" type="presOf" srcId="{10E879C8-8EC0-461A-AA77-354EDB6C68BD}" destId="{8C19F1FB-85E0-442A-9D4F-026B7EF7FBA7}" srcOrd="1" destOrd="1" presId="urn:microsoft.com/office/officeart/2005/8/layout/cycle4"/>
    <dgm:cxn modelId="{E4A5B765-16B0-4B66-A4DE-B61195B6B7B1}" type="presOf" srcId="{2A6F7395-9ADA-4837-97B5-0990C9E8B21C}" destId="{A5FB2954-042C-4F76-96B3-0B3A44B9A7DD}" srcOrd="0" destOrd="1" presId="urn:microsoft.com/office/officeart/2005/8/layout/cycle4"/>
    <dgm:cxn modelId="{7AE59399-14C5-495B-838C-B73E7A42BDB0}" srcId="{61750AFE-1AF4-41F8-A68D-617BDF713602}" destId="{6C3634C9-AF1A-49A9-9BF6-34C533E80DD6}" srcOrd="0" destOrd="0" parTransId="{0226AE2C-2D5C-410A-9B52-18EBDE6ABF87}" sibTransId="{F756CE52-8CBB-4A85-AC3C-62D56928EA61}"/>
    <dgm:cxn modelId="{5DD33A6E-E95D-4CBC-90E6-539E92AFB8D5}" type="presOf" srcId="{3807AD60-62BB-4548-B488-F5ACFF05658F}" destId="{1B26113C-9CF9-4D4A-8F12-AF05707F5AE3}" srcOrd="0" destOrd="0" presId="urn:microsoft.com/office/officeart/2005/8/layout/cycle4"/>
    <dgm:cxn modelId="{BDE62E2E-B792-4CCD-87D7-8D9105476061}" srcId="{E263B7D5-C829-48B2-98F1-F311A609CF90}" destId="{10E879C8-8EC0-461A-AA77-354EDB6C68BD}" srcOrd="1" destOrd="0" parTransId="{DD7DC3F6-E7B5-4C3D-B83C-72C5DD497145}" sibTransId="{04C52E08-05CE-40AB-96C3-93B9D2A4B608}"/>
    <dgm:cxn modelId="{CE7DDD58-8F04-44AF-A298-B81717F6AC02}" type="presOf" srcId="{3807AD60-62BB-4548-B488-F5ACFF05658F}" destId="{72413363-82CF-4B2A-8E12-63D82E8F4117}" srcOrd="1" destOrd="0" presId="urn:microsoft.com/office/officeart/2005/8/layout/cycle4"/>
    <dgm:cxn modelId="{A432D68B-852E-435D-87DC-98E38D7BF261}" srcId="{25674C98-927F-416C-830B-1718C1F09ABA}" destId="{61750AFE-1AF4-41F8-A68D-617BDF713602}" srcOrd="3" destOrd="0" parTransId="{4BB5CAD1-D097-4893-9371-BFE53899C419}" sibTransId="{9AE2F401-CB63-4EEC-8B03-919A7F29DCBD}"/>
    <dgm:cxn modelId="{C99C48E7-9651-4FBB-9FF3-247CA3BD1ED9}" type="presOf" srcId="{6C3634C9-AF1A-49A9-9BF6-34C533E80DD6}" destId="{745EAB84-D053-4B32-A2CD-AA740E89B60A}" srcOrd="1" destOrd="0" presId="urn:microsoft.com/office/officeart/2005/8/layout/cycle4"/>
    <dgm:cxn modelId="{18F9FDEB-B302-42B7-99E9-D7CF5BC7B218}" type="presOf" srcId="{40B0223D-5A5D-400C-8A77-1910D1FB14EF}" destId="{1B26113C-9CF9-4D4A-8F12-AF05707F5AE3}" srcOrd="0" destOrd="1" presId="urn:microsoft.com/office/officeart/2005/8/layout/cycle4"/>
    <dgm:cxn modelId="{A3C1F620-6D08-4F01-A47D-2FE81B788FCA}" type="presOf" srcId="{2C979B75-46A3-4ACB-85D6-79CB30F4B3B6}" destId="{EC0D3348-E0CB-459D-865E-4BDA2FCEA618}" srcOrd="0" destOrd="0" presId="urn:microsoft.com/office/officeart/2005/8/layout/cycle4"/>
    <dgm:cxn modelId="{872359DC-C86B-4B1E-86CD-37E20204CCE7}" srcId="{9DE19BC6-AAF4-4FCE-9701-0360AB9B3D44}" destId="{A21966F1-78C6-4D7E-997D-1774B811A121}" srcOrd="1" destOrd="0" parTransId="{6C43998B-929B-47E7-BC03-3F4E2AAFFEE0}" sibTransId="{977735E7-7784-4299-831C-8D067F15E72F}"/>
    <dgm:cxn modelId="{598D1755-8D69-4E2D-9CB6-652C3082728F}" type="presOf" srcId="{A21966F1-78C6-4D7E-997D-1774B811A121}" destId="{8A3BA2B1-4C91-48CD-821E-FBFA9DA96CEE}" srcOrd="1" destOrd="1" presId="urn:microsoft.com/office/officeart/2005/8/layout/cycle4"/>
    <dgm:cxn modelId="{8C889406-B994-48DF-AD04-80DD28E69439}" type="presOf" srcId="{25674C98-927F-416C-830B-1718C1F09ABA}" destId="{566F14E4-B8A5-4A52-A0CB-C4E564318785}" srcOrd="0" destOrd="0" presId="urn:microsoft.com/office/officeart/2005/8/layout/cycle4"/>
    <dgm:cxn modelId="{E53009EB-4EFB-4653-80B2-410E15D6C8B1}" srcId="{25674C98-927F-416C-830B-1718C1F09ABA}" destId="{C2C895EF-1430-4BB9-8466-C69E3F7A237C}" srcOrd="0" destOrd="0" parTransId="{3AE17B0B-BA2D-4A6A-B322-D5D8393CFF1F}" sibTransId="{C051F920-D329-4FE9-998D-D22456A581AF}"/>
    <dgm:cxn modelId="{5F5AE07F-CAA0-4A08-8161-341B647DAD30}" type="presOf" srcId="{C2C895EF-1430-4BB9-8466-C69E3F7A237C}" destId="{CE128681-A932-4CC9-B384-719647C6ED43}" srcOrd="0" destOrd="0" presId="urn:microsoft.com/office/officeart/2005/8/layout/cycle4"/>
    <dgm:cxn modelId="{6E5209DC-E906-47C9-85F9-4AE85D4D93A6}" srcId="{C2C895EF-1430-4BB9-8466-C69E3F7A237C}" destId="{3807AD60-62BB-4548-B488-F5ACFF05658F}" srcOrd="0" destOrd="0" parTransId="{B087ACB7-4811-496D-8B1E-673917D4EBF9}" sibTransId="{5230E568-40C5-4230-BD49-18C4078FEC28}"/>
    <dgm:cxn modelId="{5BB629D8-BD14-49C0-AF95-372A4395393F}" type="presOf" srcId="{948E92FD-D149-4188-BFDB-7EADBEDB3884}" destId="{8A3BA2B1-4C91-48CD-821E-FBFA9DA96CEE}" srcOrd="1" destOrd="0" presId="urn:microsoft.com/office/officeart/2005/8/layout/cycle4"/>
    <dgm:cxn modelId="{4F9340F1-09E4-41C3-A92A-0CAD19E9F91B}" type="presOf" srcId="{61750AFE-1AF4-41F8-A68D-617BDF713602}" destId="{9BDDD851-6B96-41F8-86C0-5FBCD842E37C}" srcOrd="0" destOrd="0" presId="urn:microsoft.com/office/officeart/2005/8/layout/cycle4"/>
    <dgm:cxn modelId="{E27007EC-4103-46C2-898C-91DB30AD64D9}" type="presOf" srcId="{948E92FD-D149-4188-BFDB-7EADBEDB3884}" destId="{12E67183-9161-4F8B-968D-66D85356B49E}" srcOrd="0" destOrd="0" presId="urn:microsoft.com/office/officeart/2005/8/layout/cycle4"/>
    <dgm:cxn modelId="{5D638DF2-752F-4C69-8FC4-5C66A6680D58}" type="presOf" srcId="{A21966F1-78C6-4D7E-997D-1774B811A121}" destId="{12E67183-9161-4F8B-968D-66D85356B49E}" srcOrd="0" destOrd="1" presId="urn:microsoft.com/office/officeart/2005/8/layout/cycle4"/>
    <dgm:cxn modelId="{E8A3CA9E-122D-4C91-B04A-827CE6339C89}" type="presOf" srcId="{2A6F7395-9ADA-4837-97B5-0990C9E8B21C}" destId="{745EAB84-D053-4B32-A2CD-AA740E89B60A}" srcOrd="1" destOrd="1" presId="urn:microsoft.com/office/officeart/2005/8/layout/cycle4"/>
    <dgm:cxn modelId="{AAD2A9CD-56AF-4CBF-94B0-6E4C67073206}" srcId="{C2C895EF-1430-4BB9-8466-C69E3F7A237C}" destId="{40B0223D-5A5D-400C-8A77-1910D1FB14EF}" srcOrd="1" destOrd="0" parTransId="{73B4C48E-1C9B-430C-95AF-54361252A1D2}" sibTransId="{D44A570E-09F7-4FDE-A78C-E83D62F5306A}"/>
    <dgm:cxn modelId="{8155F058-19BD-41B9-A022-1E3632678846}" type="presParOf" srcId="{566F14E4-B8A5-4A52-A0CB-C4E564318785}" destId="{3FB65B8C-B264-494C-BDE9-0A9C8CBC5030}" srcOrd="0" destOrd="0" presId="urn:microsoft.com/office/officeart/2005/8/layout/cycle4"/>
    <dgm:cxn modelId="{810542B6-7185-464E-8A81-AF1FCF2B0021}" type="presParOf" srcId="{3FB65B8C-B264-494C-BDE9-0A9C8CBC5030}" destId="{36B0B976-B722-40DF-A74A-1C33C20C98A2}" srcOrd="0" destOrd="0" presId="urn:microsoft.com/office/officeart/2005/8/layout/cycle4"/>
    <dgm:cxn modelId="{01CB8F08-6129-42E9-BC75-DBD6117586D1}" type="presParOf" srcId="{36B0B976-B722-40DF-A74A-1C33C20C98A2}" destId="{1B26113C-9CF9-4D4A-8F12-AF05707F5AE3}" srcOrd="0" destOrd="0" presId="urn:microsoft.com/office/officeart/2005/8/layout/cycle4"/>
    <dgm:cxn modelId="{80CE546C-BADA-4B2C-AD94-AC023A0ECCE8}" type="presParOf" srcId="{36B0B976-B722-40DF-A74A-1C33C20C98A2}" destId="{72413363-82CF-4B2A-8E12-63D82E8F4117}" srcOrd="1" destOrd="0" presId="urn:microsoft.com/office/officeart/2005/8/layout/cycle4"/>
    <dgm:cxn modelId="{E895709D-33E9-4281-906C-55D3DA05B72B}" type="presParOf" srcId="{3FB65B8C-B264-494C-BDE9-0A9C8CBC5030}" destId="{6DBA1132-D7B8-4A8B-8AB5-344627D37067}" srcOrd="1" destOrd="0" presId="urn:microsoft.com/office/officeart/2005/8/layout/cycle4"/>
    <dgm:cxn modelId="{90A0FDF0-5087-45A5-B868-59643F0A5BE1}" type="presParOf" srcId="{6DBA1132-D7B8-4A8B-8AB5-344627D37067}" destId="{12E67183-9161-4F8B-968D-66D85356B49E}" srcOrd="0" destOrd="0" presId="urn:microsoft.com/office/officeart/2005/8/layout/cycle4"/>
    <dgm:cxn modelId="{78427F9A-A16A-4F79-B729-646ECE20A0DB}" type="presParOf" srcId="{6DBA1132-D7B8-4A8B-8AB5-344627D37067}" destId="{8A3BA2B1-4C91-48CD-821E-FBFA9DA96CEE}" srcOrd="1" destOrd="0" presId="urn:microsoft.com/office/officeart/2005/8/layout/cycle4"/>
    <dgm:cxn modelId="{69782499-104D-4FFF-ACB4-22BF51E69ED4}" type="presParOf" srcId="{3FB65B8C-B264-494C-BDE9-0A9C8CBC5030}" destId="{F50B91F9-3E13-42AB-B226-BBB87EAAA621}" srcOrd="2" destOrd="0" presId="urn:microsoft.com/office/officeart/2005/8/layout/cycle4"/>
    <dgm:cxn modelId="{4A40BAE9-74B0-4BD2-9486-E3C52D230233}" type="presParOf" srcId="{F50B91F9-3E13-42AB-B226-BBB87EAAA621}" destId="{EC0D3348-E0CB-459D-865E-4BDA2FCEA618}" srcOrd="0" destOrd="0" presId="urn:microsoft.com/office/officeart/2005/8/layout/cycle4"/>
    <dgm:cxn modelId="{F5919DE0-B134-4201-98D4-056223271736}" type="presParOf" srcId="{F50B91F9-3E13-42AB-B226-BBB87EAAA621}" destId="{8C19F1FB-85E0-442A-9D4F-026B7EF7FBA7}" srcOrd="1" destOrd="0" presId="urn:microsoft.com/office/officeart/2005/8/layout/cycle4"/>
    <dgm:cxn modelId="{7E357A02-0AD1-497A-A698-4F3DBC50083F}" type="presParOf" srcId="{3FB65B8C-B264-494C-BDE9-0A9C8CBC5030}" destId="{0135A018-C02C-45B8-9B0C-9A0A2A51D677}" srcOrd="3" destOrd="0" presId="urn:microsoft.com/office/officeart/2005/8/layout/cycle4"/>
    <dgm:cxn modelId="{66C22F85-BF0D-4CC2-8F8D-08BBD1BA365A}" type="presParOf" srcId="{0135A018-C02C-45B8-9B0C-9A0A2A51D677}" destId="{A5FB2954-042C-4F76-96B3-0B3A44B9A7DD}" srcOrd="0" destOrd="0" presId="urn:microsoft.com/office/officeart/2005/8/layout/cycle4"/>
    <dgm:cxn modelId="{6645C7B8-1C10-4FDF-9325-BA73C3C22603}" type="presParOf" srcId="{0135A018-C02C-45B8-9B0C-9A0A2A51D677}" destId="{745EAB84-D053-4B32-A2CD-AA740E89B60A}" srcOrd="1" destOrd="0" presId="urn:microsoft.com/office/officeart/2005/8/layout/cycle4"/>
    <dgm:cxn modelId="{BADB8315-F23C-419A-A815-D43F67333E56}" type="presParOf" srcId="{3FB65B8C-B264-494C-BDE9-0A9C8CBC5030}" destId="{F62F5F4B-3613-48BC-B957-859FC4C5EC17}" srcOrd="4" destOrd="0" presId="urn:microsoft.com/office/officeart/2005/8/layout/cycle4"/>
    <dgm:cxn modelId="{D223079A-45FF-4E53-81D2-804A95C61450}" type="presParOf" srcId="{566F14E4-B8A5-4A52-A0CB-C4E564318785}" destId="{D30BC438-9ADD-42DC-BE05-23D84BF164F2}" srcOrd="1" destOrd="0" presId="urn:microsoft.com/office/officeart/2005/8/layout/cycle4"/>
    <dgm:cxn modelId="{4C2A22C0-1964-45A6-A516-5471D5F4BC9C}" type="presParOf" srcId="{D30BC438-9ADD-42DC-BE05-23D84BF164F2}" destId="{CE128681-A932-4CC9-B384-719647C6ED43}" srcOrd="0" destOrd="0" presId="urn:microsoft.com/office/officeart/2005/8/layout/cycle4"/>
    <dgm:cxn modelId="{36DD5F10-0429-4B97-85FA-CFD9E9C68CA5}" type="presParOf" srcId="{D30BC438-9ADD-42DC-BE05-23D84BF164F2}" destId="{82711CF0-27B5-402C-AB38-692ED25251CC}" srcOrd="1" destOrd="0" presId="urn:microsoft.com/office/officeart/2005/8/layout/cycle4"/>
    <dgm:cxn modelId="{1A99C07F-FCDA-42C4-BBAE-1D617BA9B08D}" type="presParOf" srcId="{D30BC438-9ADD-42DC-BE05-23D84BF164F2}" destId="{016341BF-DD47-4206-8DE8-65996F936F9E}" srcOrd="2" destOrd="0" presId="urn:microsoft.com/office/officeart/2005/8/layout/cycle4"/>
    <dgm:cxn modelId="{D622F2EA-C6A1-4B22-9E4B-9D9ACB38056E}" type="presParOf" srcId="{D30BC438-9ADD-42DC-BE05-23D84BF164F2}" destId="{9BDDD851-6B96-41F8-86C0-5FBCD842E37C}" srcOrd="3" destOrd="0" presId="urn:microsoft.com/office/officeart/2005/8/layout/cycle4"/>
    <dgm:cxn modelId="{0AD62E66-A67C-4F08-9F54-D753AA16527D}" type="presParOf" srcId="{D30BC438-9ADD-42DC-BE05-23D84BF164F2}" destId="{C6C85C59-6FCE-4707-A9BA-32555D73C7E9}" srcOrd="4" destOrd="0" presId="urn:microsoft.com/office/officeart/2005/8/layout/cycle4"/>
    <dgm:cxn modelId="{63621EE7-57DC-4DE3-9588-8D8DA5F7E816}" type="presParOf" srcId="{566F14E4-B8A5-4A52-A0CB-C4E564318785}" destId="{A065A9E0-632D-47B1-ACA7-C20F833FDF25}" srcOrd="2" destOrd="0" presId="urn:microsoft.com/office/officeart/2005/8/layout/cycle4"/>
    <dgm:cxn modelId="{7E26C8E9-8326-4462-A4F7-D4CD51D6CC11}" type="presParOf" srcId="{566F14E4-B8A5-4A52-A0CB-C4E564318785}" destId="{9A6FFBBF-40F7-463C-975B-A5B0ADD6BA7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9D97D-C0D7-4410-BD99-D256F56DB3B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2532790-4B2E-45A0-8865-3498FE19DDDE}">
      <dgm:prSet phldrT="[文字]"/>
      <dgm:spPr>
        <a:solidFill>
          <a:schemeClr val="accent2">
            <a:hueOff val="0"/>
            <a:satOff val="0"/>
            <a:lumOff val="0"/>
          </a:schemeClr>
        </a:solidFill>
      </dgm:spPr>
      <dgm:t>
        <a:bodyPr/>
        <a:lstStyle/>
        <a:p>
          <a:r>
            <a:rPr lang="zh-TW" altLang="en-US" dirty="0">
              <a:solidFill>
                <a:sysClr val="windowText" lastClr="000000"/>
              </a:solidFill>
            </a:rPr>
            <a:t>從動物試驗進入人體的第一階段，依據原本的劑量，測試疫苗的安全性。</a:t>
          </a:r>
        </a:p>
      </dgm:t>
    </dgm:pt>
    <dgm:pt modelId="{F6C58E2F-1C58-4656-8F7D-19C258738D76}" type="parTrans" cxnId="{FC664AD4-3505-48B4-8D26-7C96CDAAA87D}">
      <dgm:prSet/>
      <dgm:spPr/>
      <dgm:t>
        <a:bodyPr/>
        <a:lstStyle/>
        <a:p>
          <a:endParaRPr lang="zh-TW" altLang="en-US"/>
        </a:p>
      </dgm:t>
    </dgm:pt>
    <dgm:pt modelId="{FCC4DCDC-347D-4D15-AD95-E49E53C8AC74}" type="sibTrans" cxnId="{FC664AD4-3505-48B4-8D26-7C96CDAAA87D}">
      <dgm:prSet/>
      <dgm:spPr/>
      <dgm:t>
        <a:bodyPr/>
        <a:lstStyle/>
        <a:p>
          <a:endParaRPr lang="zh-TW" altLang="en-US"/>
        </a:p>
      </dgm:t>
    </dgm:pt>
    <dgm:pt modelId="{9029315F-363A-4823-B039-8E87E7427DE1}">
      <dgm:prSet phldrT="[文字]"/>
      <dgm:spPr/>
      <dgm:t>
        <a:bodyPr/>
        <a:lstStyle/>
        <a:p>
          <a:r>
            <a:rPr lang="zh-TW" altLang="en-US" dirty="0">
              <a:solidFill>
                <a:sysClr val="windowText" lastClr="000000"/>
              </a:solidFill>
            </a:rPr>
            <a:t>依據第一期臨床試驗的數據，決定出最合適的劑量，亦可觀察是否有一定的療效及保護力</a:t>
          </a:r>
        </a:p>
      </dgm:t>
    </dgm:pt>
    <dgm:pt modelId="{67253D40-1932-40A7-9EFF-AD067AFBD546}" type="parTrans" cxnId="{AFE2BA0B-DCB2-4955-8463-9F18F2D4B003}">
      <dgm:prSet/>
      <dgm:spPr/>
      <dgm:t>
        <a:bodyPr/>
        <a:lstStyle/>
        <a:p>
          <a:endParaRPr lang="zh-TW" altLang="en-US"/>
        </a:p>
      </dgm:t>
    </dgm:pt>
    <dgm:pt modelId="{60EF8376-F9D8-4DC5-B6B3-7BDB7C644928}" type="sibTrans" cxnId="{AFE2BA0B-DCB2-4955-8463-9F18F2D4B003}">
      <dgm:prSet/>
      <dgm:spPr/>
      <dgm:t>
        <a:bodyPr/>
        <a:lstStyle/>
        <a:p>
          <a:endParaRPr lang="zh-TW" altLang="en-US"/>
        </a:p>
      </dgm:t>
    </dgm:pt>
    <dgm:pt modelId="{601EBE7D-99BC-4DB8-BB0F-36C481918513}">
      <dgm:prSet phldrT="[文字]"/>
      <dgm:spPr/>
      <dgm:t>
        <a:bodyPr/>
        <a:lstStyle/>
        <a:p>
          <a:r>
            <a:rPr lang="zh-TW" altLang="en-US" dirty="0">
              <a:solidFill>
                <a:sysClr val="windowText" lastClr="000000"/>
              </a:solidFill>
            </a:rPr>
            <a:t>藉由大規模接種觀察療效及保護力，同時了解是否有比率低的不良反應出現</a:t>
          </a:r>
        </a:p>
      </dgm:t>
    </dgm:pt>
    <dgm:pt modelId="{0CE4999A-2124-40C6-9313-E168E32A94D2}" type="parTrans" cxnId="{E1AA1A1C-5D1B-4154-9175-09192C7CFB31}">
      <dgm:prSet/>
      <dgm:spPr/>
      <dgm:t>
        <a:bodyPr/>
        <a:lstStyle/>
        <a:p>
          <a:endParaRPr lang="zh-TW" altLang="en-US"/>
        </a:p>
      </dgm:t>
    </dgm:pt>
    <dgm:pt modelId="{213E991F-59C1-453F-8C69-46695BE46988}" type="sibTrans" cxnId="{E1AA1A1C-5D1B-4154-9175-09192C7CFB31}">
      <dgm:prSet/>
      <dgm:spPr/>
      <dgm:t>
        <a:bodyPr/>
        <a:lstStyle/>
        <a:p>
          <a:endParaRPr lang="zh-TW" altLang="en-US"/>
        </a:p>
      </dgm:t>
    </dgm:pt>
    <dgm:pt modelId="{0EAD6F1F-E5A8-43D5-B085-99FD402220F1}" type="pres">
      <dgm:prSet presAssocID="{E0C9D97D-C0D7-4410-BD99-D256F56DB3B1}" presName="Name0" presStyleCnt="0">
        <dgm:presLayoutVars>
          <dgm:chMax val="7"/>
          <dgm:chPref val="7"/>
          <dgm:dir/>
        </dgm:presLayoutVars>
      </dgm:prSet>
      <dgm:spPr/>
      <dgm:t>
        <a:bodyPr/>
        <a:lstStyle/>
        <a:p>
          <a:endParaRPr lang="zh-TW" altLang="en-US"/>
        </a:p>
      </dgm:t>
    </dgm:pt>
    <dgm:pt modelId="{68448557-C588-4C50-B881-40022D29E9E3}" type="pres">
      <dgm:prSet presAssocID="{E0C9D97D-C0D7-4410-BD99-D256F56DB3B1}" presName="Name1" presStyleCnt="0"/>
      <dgm:spPr/>
    </dgm:pt>
    <dgm:pt modelId="{3CEBECC2-2ED8-4D64-A061-6CBB3AA78C38}" type="pres">
      <dgm:prSet presAssocID="{E0C9D97D-C0D7-4410-BD99-D256F56DB3B1}" presName="cycle" presStyleCnt="0"/>
      <dgm:spPr/>
    </dgm:pt>
    <dgm:pt modelId="{6495D4AD-B443-4F80-9E34-47E2D5575C20}" type="pres">
      <dgm:prSet presAssocID="{E0C9D97D-C0D7-4410-BD99-D256F56DB3B1}" presName="srcNode" presStyleLbl="node1" presStyleIdx="0" presStyleCnt="3"/>
      <dgm:spPr/>
    </dgm:pt>
    <dgm:pt modelId="{E5FA657D-FC26-4963-99C9-0C19FDAF4421}" type="pres">
      <dgm:prSet presAssocID="{E0C9D97D-C0D7-4410-BD99-D256F56DB3B1}" presName="conn" presStyleLbl="parChTrans1D2" presStyleIdx="0" presStyleCnt="1"/>
      <dgm:spPr/>
      <dgm:t>
        <a:bodyPr/>
        <a:lstStyle/>
        <a:p>
          <a:endParaRPr lang="zh-TW" altLang="en-US"/>
        </a:p>
      </dgm:t>
    </dgm:pt>
    <dgm:pt modelId="{F7045997-D782-48FA-A54F-9D3F7DA21435}" type="pres">
      <dgm:prSet presAssocID="{E0C9D97D-C0D7-4410-BD99-D256F56DB3B1}" presName="extraNode" presStyleLbl="node1" presStyleIdx="0" presStyleCnt="3"/>
      <dgm:spPr/>
    </dgm:pt>
    <dgm:pt modelId="{02CCA1DC-C9E9-4B83-B4B9-07550E68CF62}" type="pres">
      <dgm:prSet presAssocID="{E0C9D97D-C0D7-4410-BD99-D256F56DB3B1}" presName="dstNode" presStyleLbl="node1" presStyleIdx="0" presStyleCnt="3"/>
      <dgm:spPr/>
    </dgm:pt>
    <dgm:pt modelId="{6CC6BA39-6CE0-462D-B9AE-BC90B8251B9B}" type="pres">
      <dgm:prSet presAssocID="{62532790-4B2E-45A0-8865-3498FE19DDDE}" presName="text_1" presStyleLbl="node1" presStyleIdx="0" presStyleCnt="3">
        <dgm:presLayoutVars>
          <dgm:bulletEnabled val="1"/>
        </dgm:presLayoutVars>
      </dgm:prSet>
      <dgm:spPr/>
      <dgm:t>
        <a:bodyPr/>
        <a:lstStyle/>
        <a:p>
          <a:endParaRPr lang="zh-TW" altLang="en-US"/>
        </a:p>
      </dgm:t>
    </dgm:pt>
    <dgm:pt modelId="{933ED666-0797-4AD3-857B-4EA102B27F80}" type="pres">
      <dgm:prSet presAssocID="{62532790-4B2E-45A0-8865-3498FE19DDDE}" presName="accent_1" presStyleCnt="0"/>
      <dgm:spPr/>
    </dgm:pt>
    <dgm:pt modelId="{15501E23-A89C-4614-87F4-FF93E697BD8F}" type="pres">
      <dgm:prSet presAssocID="{62532790-4B2E-45A0-8865-3498FE19DDDE}"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zh-TW" altLang="en-US"/>
        </a:p>
      </dgm:t>
    </dgm:pt>
    <dgm:pt modelId="{ABC4F8DD-9FD1-4408-A680-18453F17B29E}" type="pres">
      <dgm:prSet presAssocID="{9029315F-363A-4823-B039-8E87E7427DE1}" presName="text_2" presStyleLbl="node1" presStyleIdx="1" presStyleCnt="3">
        <dgm:presLayoutVars>
          <dgm:bulletEnabled val="1"/>
        </dgm:presLayoutVars>
      </dgm:prSet>
      <dgm:spPr/>
      <dgm:t>
        <a:bodyPr/>
        <a:lstStyle/>
        <a:p>
          <a:endParaRPr lang="zh-TW" altLang="en-US"/>
        </a:p>
      </dgm:t>
    </dgm:pt>
    <dgm:pt modelId="{C38CB5DB-9180-42C0-8830-7E83BF524802}" type="pres">
      <dgm:prSet presAssocID="{9029315F-363A-4823-B039-8E87E7427DE1}" presName="accent_2" presStyleCnt="0"/>
      <dgm:spPr/>
    </dgm:pt>
    <dgm:pt modelId="{01A1C984-F595-4C31-A666-AD5A9448B903}" type="pres">
      <dgm:prSet presAssocID="{9029315F-363A-4823-B039-8E87E7427DE1}" presName="accentRepeatNode" presStyleLbl="solidFgAcc1" presStyleIdx="1" presStyleCnt="3"/>
      <dgm:spPr/>
    </dgm:pt>
    <dgm:pt modelId="{BB844F03-A6BD-4317-BC22-BAEB4099477D}" type="pres">
      <dgm:prSet presAssocID="{601EBE7D-99BC-4DB8-BB0F-36C481918513}" presName="text_3" presStyleLbl="node1" presStyleIdx="2" presStyleCnt="3">
        <dgm:presLayoutVars>
          <dgm:bulletEnabled val="1"/>
        </dgm:presLayoutVars>
      </dgm:prSet>
      <dgm:spPr/>
      <dgm:t>
        <a:bodyPr/>
        <a:lstStyle/>
        <a:p>
          <a:endParaRPr lang="zh-TW" altLang="en-US"/>
        </a:p>
      </dgm:t>
    </dgm:pt>
    <dgm:pt modelId="{4C60F1EC-EC77-4EBC-BE0E-C8DB780FF7B0}" type="pres">
      <dgm:prSet presAssocID="{601EBE7D-99BC-4DB8-BB0F-36C481918513}" presName="accent_3" presStyleCnt="0"/>
      <dgm:spPr/>
    </dgm:pt>
    <dgm:pt modelId="{A9BBAC46-8ED0-4A72-88C2-A71662F10756}" type="pres">
      <dgm:prSet presAssocID="{601EBE7D-99BC-4DB8-BB0F-36C481918513}" presName="accentRepeatNode" presStyleLbl="solidFgAcc1" presStyleIdx="2" presStyleCnt="3"/>
      <dgm:spPr/>
    </dgm:pt>
  </dgm:ptLst>
  <dgm:cxnLst>
    <dgm:cxn modelId="{21B36D97-A369-4A59-9FF9-97360ADD1130}" type="presOf" srcId="{62532790-4B2E-45A0-8865-3498FE19DDDE}" destId="{6CC6BA39-6CE0-462D-B9AE-BC90B8251B9B}" srcOrd="0" destOrd="0" presId="urn:microsoft.com/office/officeart/2008/layout/VerticalCurvedList"/>
    <dgm:cxn modelId="{E158C0D3-F226-4063-9FE9-2093D7F8E08E}" type="presOf" srcId="{E0C9D97D-C0D7-4410-BD99-D256F56DB3B1}" destId="{0EAD6F1F-E5A8-43D5-B085-99FD402220F1}" srcOrd="0" destOrd="0" presId="urn:microsoft.com/office/officeart/2008/layout/VerticalCurvedList"/>
    <dgm:cxn modelId="{E1AA1A1C-5D1B-4154-9175-09192C7CFB31}" srcId="{E0C9D97D-C0D7-4410-BD99-D256F56DB3B1}" destId="{601EBE7D-99BC-4DB8-BB0F-36C481918513}" srcOrd="2" destOrd="0" parTransId="{0CE4999A-2124-40C6-9313-E168E32A94D2}" sibTransId="{213E991F-59C1-453F-8C69-46695BE46988}"/>
    <dgm:cxn modelId="{FC664AD4-3505-48B4-8D26-7C96CDAAA87D}" srcId="{E0C9D97D-C0D7-4410-BD99-D256F56DB3B1}" destId="{62532790-4B2E-45A0-8865-3498FE19DDDE}" srcOrd="0" destOrd="0" parTransId="{F6C58E2F-1C58-4656-8F7D-19C258738D76}" sibTransId="{FCC4DCDC-347D-4D15-AD95-E49E53C8AC74}"/>
    <dgm:cxn modelId="{F44B70F9-6271-4424-B299-B700EDBD6666}" type="presOf" srcId="{601EBE7D-99BC-4DB8-BB0F-36C481918513}" destId="{BB844F03-A6BD-4317-BC22-BAEB4099477D}" srcOrd="0" destOrd="0" presId="urn:microsoft.com/office/officeart/2008/layout/VerticalCurvedList"/>
    <dgm:cxn modelId="{FCFE44DC-8FBB-4126-AED0-80BF2B632543}" type="presOf" srcId="{FCC4DCDC-347D-4D15-AD95-E49E53C8AC74}" destId="{E5FA657D-FC26-4963-99C9-0C19FDAF4421}" srcOrd="0" destOrd="0" presId="urn:microsoft.com/office/officeart/2008/layout/VerticalCurvedList"/>
    <dgm:cxn modelId="{929C4157-5664-49C9-B4D6-5F3D71143DA1}" type="presOf" srcId="{9029315F-363A-4823-B039-8E87E7427DE1}" destId="{ABC4F8DD-9FD1-4408-A680-18453F17B29E}" srcOrd="0" destOrd="0" presId="urn:microsoft.com/office/officeart/2008/layout/VerticalCurvedList"/>
    <dgm:cxn modelId="{AFE2BA0B-DCB2-4955-8463-9F18F2D4B003}" srcId="{E0C9D97D-C0D7-4410-BD99-D256F56DB3B1}" destId="{9029315F-363A-4823-B039-8E87E7427DE1}" srcOrd="1" destOrd="0" parTransId="{67253D40-1932-40A7-9EFF-AD067AFBD546}" sibTransId="{60EF8376-F9D8-4DC5-B6B3-7BDB7C644928}"/>
    <dgm:cxn modelId="{C9BD0999-EEC7-47B4-92D6-AB4EF8424A21}" type="presParOf" srcId="{0EAD6F1F-E5A8-43D5-B085-99FD402220F1}" destId="{68448557-C588-4C50-B881-40022D29E9E3}" srcOrd="0" destOrd="0" presId="urn:microsoft.com/office/officeart/2008/layout/VerticalCurvedList"/>
    <dgm:cxn modelId="{E076EF2A-26CD-4D7D-8635-988A8654E2CB}" type="presParOf" srcId="{68448557-C588-4C50-B881-40022D29E9E3}" destId="{3CEBECC2-2ED8-4D64-A061-6CBB3AA78C38}" srcOrd="0" destOrd="0" presId="urn:microsoft.com/office/officeart/2008/layout/VerticalCurvedList"/>
    <dgm:cxn modelId="{971276FA-74F1-4C54-92F3-40F4C03EFE99}" type="presParOf" srcId="{3CEBECC2-2ED8-4D64-A061-6CBB3AA78C38}" destId="{6495D4AD-B443-4F80-9E34-47E2D5575C20}" srcOrd="0" destOrd="0" presId="urn:microsoft.com/office/officeart/2008/layout/VerticalCurvedList"/>
    <dgm:cxn modelId="{25D1918D-D6A7-4DA7-BFED-E067A9FD2E5F}" type="presParOf" srcId="{3CEBECC2-2ED8-4D64-A061-6CBB3AA78C38}" destId="{E5FA657D-FC26-4963-99C9-0C19FDAF4421}" srcOrd="1" destOrd="0" presId="urn:microsoft.com/office/officeart/2008/layout/VerticalCurvedList"/>
    <dgm:cxn modelId="{41D4A6F4-B941-452F-BE32-6C3DC9662E77}" type="presParOf" srcId="{3CEBECC2-2ED8-4D64-A061-6CBB3AA78C38}" destId="{F7045997-D782-48FA-A54F-9D3F7DA21435}" srcOrd="2" destOrd="0" presId="urn:microsoft.com/office/officeart/2008/layout/VerticalCurvedList"/>
    <dgm:cxn modelId="{2DC89B7E-DC6D-4A50-A4C4-AF24D326C208}" type="presParOf" srcId="{3CEBECC2-2ED8-4D64-A061-6CBB3AA78C38}" destId="{02CCA1DC-C9E9-4B83-B4B9-07550E68CF62}" srcOrd="3" destOrd="0" presId="urn:microsoft.com/office/officeart/2008/layout/VerticalCurvedList"/>
    <dgm:cxn modelId="{BC2A3EDD-5AC9-40EF-B52E-AB094167C660}" type="presParOf" srcId="{68448557-C588-4C50-B881-40022D29E9E3}" destId="{6CC6BA39-6CE0-462D-B9AE-BC90B8251B9B}" srcOrd="1" destOrd="0" presId="urn:microsoft.com/office/officeart/2008/layout/VerticalCurvedList"/>
    <dgm:cxn modelId="{07E8D125-8385-4267-A5DE-77FDF443C6B5}" type="presParOf" srcId="{68448557-C588-4C50-B881-40022D29E9E3}" destId="{933ED666-0797-4AD3-857B-4EA102B27F80}" srcOrd="2" destOrd="0" presId="urn:microsoft.com/office/officeart/2008/layout/VerticalCurvedList"/>
    <dgm:cxn modelId="{50572FD5-E259-4406-8739-B91A80367600}" type="presParOf" srcId="{933ED666-0797-4AD3-857B-4EA102B27F80}" destId="{15501E23-A89C-4614-87F4-FF93E697BD8F}" srcOrd="0" destOrd="0" presId="urn:microsoft.com/office/officeart/2008/layout/VerticalCurvedList"/>
    <dgm:cxn modelId="{456EF542-9B39-4D6D-89A3-669087069AC7}" type="presParOf" srcId="{68448557-C588-4C50-B881-40022D29E9E3}" destId="{ABC4F8DD-9FD1-4408-A680-18453F17B29E}" srcOrd="3" destOrd="0" presId="urn:microsoft.com/office/officeart/2008/layout/VerticalCurvedList"/>
    <dgm:cxn modelId="{1D466F70-F7D2-4C96-9AC1-2B70EDC5343F}" type="presParOf" srcId="{68448557-C588-4C50-B881-40022D29E9E3}" destId="{C38CB5DB-9180-42C0-8830-7E83BF524802}" srcOrd="4" destOrd="0" presId="urn:microsoft.com/office/officeart/2008/layout/VerticalCurvedList"/>
    <dgm:cxn modelId="{C2BAF799-C5F0-48E8-9284-F3B546ED7839}" type="presParOf" srcId="{C38CB5DB-9180-42C0-8830-7E83BF524802}" destId="{01A1C984-F595-4C31-A666-AD5A9448B903}" srcOrd="0" destOrd="0" presId="urn:microsoft.com/office/officeart/2008/layout/VerticalCurvedList"/>
    <dgm:cxn modelId="{682A8F87-883F-4682-98F4-F6D50044E4B1}" type="presParOf" srcId="{68448557-C588-4C50-B881-40022D29E9E3}" destId="{BB844F03-A6BD-4317-BC22-BAEB4099477D}" srcOrd="5" destOrd="0" presId="urn:microsoft.com/office/officeart/2008/layout/VerticalCurvedList"/>
    <dgm:cxn modelId="{83A52858-9903-45CE-90A1-6CA7F250191F}" type="presParOf" srcId="{68448557-C588-4C50-B881-40022D29E9E3}" destId="{4C60F1EC-EC77-4EBC-BE0E-C8DB780FF7B0}" srcOrd="6" destOrd="0" presId="urn:microsoft.com/office/officeart/2008/layout/VerticalCurvedList"/>
    <dgm:cxn modelId="{CCB28D9D-63CD-4972-9BB7-522C4ED8A723}" type="presParOf" srcId="{4C60F1EC-EC77-4EBC-BE0E-C8DB780FF7B0}" destId="{A9BBAC46-8ED0-4A72-88C2-A71662F107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692353-700D-4C2B-A186-2C5860E1203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zh-TW" altLang="en-US"/>
        </a:p>
      </dgm:t>
    </dgm:pt>
    <dgm:pt modelId="{E2901853-8723-43C6-AC32-D5169F53EABB}">
      <dgm:prSet phldrT="[文字]" custT="1"/>
      <dgm:spPr>
        <a:gradFill rotWithShape="0">
          <a:gsLst>
            <a:gs pos="0">
              <a:srgbClr val="FFEFD1"/>
            </a:gs>
            <a:gs pos="21000">
              <a:srgbClr val="F0EBD5"/>
            </a:gs>
            <a:gs pos="100000">
              <a:srgbClr val="D1C39F"/>
            </a:gs>
          </a:gsLst>
          <a:lin ang="5400000" scaled="0"/>
        </a:gradFill>
      </dgm:spPr>
      <dgm:t>
        <a:bodyPr/>
        <a:lstStyle/>
        <a:p>
          <a:r>
            <a:rPr lang="zh-TW" altLang="en-US" sz="1600" b="1" dirty="0" smtClean="0">
              <a:solidFill>
                <a:srgbClr val="002060"/>
              </a:solidFill>
              <a:latin typeface="Times New Roman" panose="02020603050405020304" pitchFamily="18" charset="0"/>
              <a:ea typeface="+mn-ea"/>
              <a:cs typeface="Times New Roman" panose="02020603050405020304" pitchFamily="18" charset="0"/>
            </a:rPr>
            <a:t>醫療政策</a:t>
          </a:r>
          <a:endParaRPr lang="zh-TW" altLang="en-US" sz="1600" dirty="0"/>
        </a:p>
      </dgm:t>
    </dgm:pt>
    <dgm:pt modelId="{2EDE3526-2999-4E97-B0A5-F4D886FC5DE6}" type="parTrans" cxnId="{F4B59CF2-EC0A-4D02-88F5-5371F8D5F452}">
      <dgm:prSet/>
      <dgm:spPr/>
      <dgm:t>
        <a:bodyPr/>
        <a:lstStyle/>
        <a:p>
          <a:endParaRPr lang="zh-TW" altLang="en-US"/>
        </a:p>
      </dgm:t>
    </dgm:pt>
    <dgm:pt modelId="{D9FB266A-99E0-45CC-96E8-8F09DBA4BEE1}" type="sibTrans" cxnId="{F4B59CF2-EC0A-4D02-88F5-5371F8D5F452}">
      <dgm:prSet/>
      <dgm:spPr>
        <a:solidFill>
          <a:schemeClr val="bg1"/>
        </a:solidFill>
      </dgm:spPr>
      <dgm:t>
        <a:bodyPr/>
        <a:lstStyle/>
        <a:p>
          <a:endParaRPr lang="zh-TW" altLang="en-US"/>
        </a:p>
      </dgm:t>
    </dgm:pt>
    <dgm:pt modelId="{5AAC9257-2E44-41B1-BBB8-148CB8F55F5E}">
      <dgm:prSet phldrT="[文字]"/>
      <dgm:spPr>
        <a:solidFill>
          <a:schemeClr val="accent3">
            <a:lumMod val="75000"/>
          </a:schemeClr>
        </a:solidFill>
      </dgm:spPr>
      <dgm:t>
        <a:bodyPr/>
        <a:lstStyle/>
        <a:p>
          <a:r>
            <a:rPr lang="zh-TW" altLang="zh-TW" b="1" dirty="0" smtClean="0">
              <a:solidFill>
                <a:srgbClr val="002060"/>
              </a:solidFill>
              <a:latin typeface="Times New Roman" panose="02020603050405020304" pitchFamily="18" charset="0"/>
              <a:ea typeface="+mn-ea"/>
              <a:cs typeface="Times New Roman" panose="02020603050405020304" pitchFamily="18" charset="0"/>
            </a:rPr>
            <a:t>生死輔導面</a:t>
          </a:r>
          <a:endParaRPr lang="zh-TW" altLang="en-US" dirty="0"/>
        </a:p>
      </dgm:t>
    </dgm:pt>
    <dgm:pt modelId="{CA16215A-993C-475E-8755-1BDEDDA2EAD4}" type="parTrans" cxnId="{658BB2D0-D661-47E4-97A8-ADB810909044}">
      <dgm:prSet/>
      <dgm:spPr/>
      <dgm:t>
        <a:bodyPr/>
        <a:lstStyle/>
        <a:p>
          <a:endParaRPr lang="zh-TW" altLang="en-US"/>
        </a:p>
      </dgm:t>
    </dgm:pt>
    <dgm:pt modelId="{E422AC60-1300-4099-9106-E00709965D35}" type="sibTrans" cxnId="{658BB2D0-D661-47E4-97A8-ADB810909044}">
      <dgm:prSet/>
      <dgm:spPr>
        <a:solidFill>
          <a:schemeClr val="bg1"/>
        </a:solidFill>
      </dgm:spPr>
      <dgm:t>
        <a:bodyPr/>
        <a:lstStyle/>
        <a:p>
          <a:endParaRPr lang="zh-TW" altLang="en-US"/>
        </a:p>
      </dgm:t>
    </dgm:pt>
    <dgm:pt modelId="{94F84B64-830C-4377-9770-B4BCA01457AD}">
      <dgm:prSet phldrT="[文字]" custT="1"/>
      <dgm:spPr>
        <a:solidFill>
          <a:schemeClr val="accent4">
            <a:lumMod val="75000"/>
          </a:schemeClr>
        </a:solidFill>
      </dgm:spPr>
      <dgm:t>
        <a:bodyPr/>
        <a:lstStyle/>
        <a:p>
          <a:r>
            <a:rPr lang="zh-TW" altLang="en-US" sz="1600" b="1" dirty="0" smtClean="0">
              <a:solidFill>
                <a:srgbClr val="002060"/>
              </a:solidFill>
              <a:latin typeface="Times New Roman" panose="02020603050405020304" pitchFamily="18" charset="0"/>
              <a:ea typeface="+mn-ea"/>
              <a:cs typeface="Times New Roman" panose="02020603050405020304" pitchFamily="18" charset="0"/>
            </a:rPr>
            <a:t>國際政治、法制面</a:t>
          </a:r>
          <a:endParaRPr lang="zh-TW" altLang="en-US" sz="1600" dirty="0"/>
        </a:p>
      </dgm:t>
    </dgm:pt>
    <dgm:pt modelId="{15F51958-6237-4272-9E55-5CD194E9112D}" type="parTrans" cxnId="{D635693A-62E6-40CB-A798-AAF255FF0D90}">
      <dgm:prSet/>
      <dgm:spPr/>
      <dgm:t>
        <a:bodyPr/>
        <a:lstStyle/>
        <a:p>
          <a:endParaRPr lang="zh-TW" altLang="en-US"/>
        </a:p>
      </dgm:t>
    </dgm:pt>
    <dgm:pt modelId="{36C2C9C3-FE0D-4F62-BF88-9EF174646CF6}" type="sibTrans" cxnId="{D635693A-62E6-40CB-A798-AAF255FF0D90}">
      <dgm:prSet/>
      <dgm:spPr>
        <a:solidFill>
          <a:schemeClr val="bg1"/>
        </a:solidFill>
      </dgm:spPr>
      <dgm:t>
        <a:bodyPr/>
        <a:lstStyle/>
        <a:p>
          <a:endParaRPr lang="zh-TW" altLang="en-US"/>
        </a:p>
      </dgm:t>
    </dgm:pt>
    <dgm:pt modelId="{73F9F43D-CC55-42EF-9861-37AC7BBBFF05}" type="pres">
      <dgm:prSet presAssocID="{45692353-700D-4C2B-A186-2C5860E12033}" presName="Name0" presStyleCnt="0">
        <dgm:presLayoutVars>
          <dgm:dir/>
          <dgm:resizeHandles val="exact"/>
        </dgm:presLayoutVars>
      </dgm:prSet>
      <dgm:spPr/>
      <dgm:t>
        <a:bodyPr/>
        <a:lstStyle/>
        <a:p>
          <a:endParaRPr lang="zh-TW" altLang="en-US"/>
        </a:p>
      </dgm:t>
    </dgm:pt>
    <dgm:pt modelId="{EF490AA0-3298-458F-ADEB-A3D4343E1802}" type="pres">
      <dgm:prSet presAssocID="{E2901853-8723-43C6-AC32-D5169F53EABB}" presName="node" presStyleLbl="node1" presStyleIdx="0" presStyleCnt="3">
        <dgm:presLayoutVars>
          <dgm:bulletEnabled val="1"/>
        </dgm:presLayoutVars>
      </dgm:prSet>
      <dgm:spPr/>
      <dgm:t>
        <a:bodyPr/>
        <a:lstStyle/>
        <a:p>
          <a:endParaRPr lang="zh-TW" altLang="en-US"/>
        </a:p>
      </dgm:t>
    </dgm:pt>
    <dgm:pt modelId="{DFC6E215-E625-466B-9B16-25090E565449}" type="pres">
      <dgm:prSet presAssocID="{D9FB266A-99E0-45CC-96E8-8F09DBA4BEE1}" presName="sibTrans" presStyleLbl="sibTrans2D1" presStyleIdx="0" presStyleCnt="3" custLinFactNeighborX="34561" custLinFactNeighborY="2643"/>
      <dgm:spPr/>
      <dgm:t>
        <a:bodyPr/>
        <a:lstStyle/>
        <a:p>
          <a:endParaRPr lang="zh-TW" altLang="en-US"/>
        </a:p>
      </dgm:t>
    </dgm:pt>
    <dgm:pt modelId="{51C77253-AE68-4534-81AB-7B38511D0DD9}" type="pres">
      <dgm:prSet presAssocID="{D9FB266A-99E0-45CC-96E8-8F09DBA4BEE1}" presName="connectorText" presStyleLbl="sibTrans2D1" presStyleIdx="0" presStyleCnt="3"/>
      <dgm:spPr/>
      <dgm:t>
        <a:bodyPr/>
        <a:lstStyle/>
        <a:p>
          <a:endParaRPr lang="zh-TW" altLang="en-US"/>
        </a:p>
      </dgm:t>
    </dgm:pt>
    <dgm:pt modelId="{35961D5B-7EAA-4FBE-899C-590855438765}" type="pres">
      <dgm:prSet presAssocID="{5AAC9257-2E44-41B1-BBB8-148CB8F55F5E}" presName="node" presStyleLbl="node1" presStyleIdx="1" presStyleCnt="3">
        <dgm:presLayoutVars>
          <dgm:bulletEnabled val="1"/>
        </dgm:presLayoutVars>
      </dgm:prSet>
      <dgm:spPr/>
      <dgm:t>
        <a:bodyPr/>
        <a:lstStyle/>
        <a:p>
          <a:endParaRPr lang="zh-TW" altLang="en-US"/>
        </a:p>
      </dgm:t>
    </dgm:pt>
    <dgm:pt modelId="{3FAA863C-F26C-40B1-B81E-7D01111B14F9}" type="pres">
      <dgm:prSet presAssocID="{E422AC60-1300-4099-9106-E00709965D35}" presName="sibTrans" presStyleLbl="sibTrans2D1" presStyleIdx="1" presStyleCnt="3"/>
      <dgm:spPr/>
      <dgm:t>
        <a:bodyPr/>
        <a:lstStyle/>
        <a:p>
          <a:endParaRPr lang="zh-TW" altLang="en-US"/>
        </a:p>
      </dgm:t>
    </dgm:pt>
    <dgm:pt modelId="{D488B3D6-9932-476D-A1D5-99139B1EC1A6}" type="pres">
      <dgm:prSet presAssocID="{E422AC60-1300-4099-9106-E00709965D35}" presName="connectorText" presStyleLbl="sibTrans2D1" presStyleIdx="1" presStyleCnt="3"/>
      <dgm:spPr/>
      <dgm:t>
        <a:bodyPr/>
        <a:lstStyle/>
        <a:p>
          <a:endParaRPr lang="zh-TW" altLang="en-US"/>
        </a:p>
      </dgm:t>
    </dgm:pt>
    <dgm:pt modelId="{9C7FC97F-3170-4E1D-961D-DF98E3976766}" type="pres">
      <dgm:prSet presAssocID="{94F84B64-830C-4377-9770-B4BCA01457AD}" presName="node" presStyleLbl="node1" presStyleIdx="2" presStyleCnt="3">
        <dgm:presLayoutVars>
          <dgm:bulletEnabled val="1"/>
        </dgm:presLayoutVars>
      </dgm:prSet>
      <dgm:spPr/>
      <dgm:t>
        <a:bodyPr/>
        <a:lstStyle/>
        <a:p>
          <a:endParaRPr lang="zh-TW" altLang="en-US"/>
        </a:p>
      </dgm:t>
    </dgm:pt>
    <dgm:pt modelId="{B37B2374-1FAC-42C7-8898-05FF6C718B95}" type="pres">
      <dgm:prSet presAssocID="{36C2C9C3-FE0D-4F62-BF88-9EF174646CF6}" presName="sibTrans" presStyleLbl="sibTrans2D1" presStyleIdx="2" presStyleCnt="3" custLinFactNeighborX="-29721" custLinFactNeighborY="-3977"/>
      <dgm:spPr/>
      <dgm:t>
        <a:bodyPr/>
        <a:lstStyle/>
        <a:p>
          <a:endParaRPr lang="zh-TW" altLang="en-US"/>
        </a:p>
      </dgm:t>
    </dgm:pt>
    <dgm:pt modelId="{6A2163E1-27DA-4287-B28D-BEA340D182E7}" type="pres">
      <dgm:prSet presAssocID="{36C2C9C3-FE0D-4F62-BF88-9EF174646CF6}" presName="connectorText" presStyleLbl="sibTrans2D1" presStyleIdx="2" presStyleCnt="3"/>
      <dgm:spPr/>
      <dgm:t>
        <a:bodyPr/>
        <a:lstStyle/>
        <a:p>
          <a:endParaRPr lang="zh-TW" altLang="en-US"/>
        </a:p>
      </dgm:t>
    </dgm:pt>
  </dgm:ptLst>
  <dgm:cxnLst>
    <dgm:cxn modelId="{3BDDF3D2-FC42-437B-AC05-FFF1DA90EC46}" type="presOf" srcId="{45692353-700D-4C2B-A186-2C5860E12033}" destId="{73F9F43D-CC55-42EF-9861-37AC7BBBFF05}" srcOrd="0" destOrd="0" presId="urn:microsoft.com/office/officeart/2005/8/layout/cycle7"/>
    <dgm:cxn modelId="{9E1D09C0-A898-43CD-910B-95A240CE6D4A}" type="presOf" srcId="{E422AC60-1300-4099-9106-E00709965D35}" destId="{3FAA863C-F26C-40B1-B81E-7D01111B14F9}" srcOrd="0" destOrd="0" presId="urn:microsoft.com/office/officeart/2005/8/layout/cycle7"/>
    <dgm:cxn modelId="{F571CA24-994C-47DF-9D47-94C3EF3047B1}" type="presOf" srcId="{5AAC9257-2E44-41B1-BBB8-148CB8F55F5E}" destId="{35961D5B-7EAA-4FBE-899C-590855438765}" srcOrd="0" destOrd="0" presId="urn:microsoft.com/office/officeart/2005/8/layout/cycle7"/>
    <dgm:cxn modelId="{76E90425-561B-4068-99E3-F6FA5E4DD4D5}" type="presOf" srcId="{D9FB266A-99E0-45CC-96E8-8F09DBA4BEE1}" destId="{DFC6E215-E625-466B-9B16-25090E565449}" srcOrd="0" destOrd="0" presId="urn:microsoft.com/office/officeart/2005/8/layout/cycle7"/>
    <dgm:cxn modelId="{CAFE3D62-5A2E-41EA-990A-CC77A430DD08}" type="presOf" srcId="{36C2C9C3-FE0D-4F62-BF88-9EF174646CF6}" destId="{6A2163E1-27DA-4287-B28D-BEA340D182E7}" srcOrd="1" destOrd="0" presId="urn:microsoft.com/office/officeart/2005/8/layout/cycle7"/>
    <dgm:cxn modelId="{5ACB4599-3837-44EF-B2DA-85AC619AD34B}" type="presOf" srcId="{36C2C9C3-FE0D-4F62-BF88-9EF174646CF6}" destId="{B37B2374-1FAC-42C7-8898-05FF6C718B95}" srcOrd="0" destOrd="0" presId="urn:microsoft.com/office/officeart/2005/8/layout/cycle7"/>
    <dgm:cxn modelId="{D635693A-62E6-40CB-A798-AAF255FF0D90}" srcId="{45692353-700D-4C2B-A186-2C5860E12033}" destId="{94F84B64-830C-4377-9770-B4BCA01457AD}" srcOrd="2" destOrd="0" parTransId="{15F51958-6237-4272-9E55-5CD194E9112D}" sibTransId="{36C2C9C3-FE0D-4F62-BF88-9EF174646CF6}"/>
    <dgm:cxn modelId="{C8538B18-93AF-4E11-BEA8-0DD76848FC18}" type="presOf" srcId="{D9FB266A-99E0-45CC-96E8-8F09DBA4BEE1}" destId="{51C77253-AE68-4534-81AB-7B38511D0DD9}" srcOrd="1" destOrd="0" presId="urn:microsoft.com/office/officeart/2005/8/layout/cycle7"/>
    <dgm:cxn modelId="{658BB2D0-D661-47E4-97A8-ADB810909044}" srcId="{45692353-700D-4C2B-A186-2C5860E12033}" destId="{5AAC9257-2E44-41B1-BBB8-148CB8F55F5E}" srcOrd="1" destOrd="0" parTransId="{CA16215A-993C-475E-8755-1BDEDDA2EAD4}" sibTransId="{E422AC60-1300-4099-9106-E00709965D35}"/>
    <dgm:cxn modelId="{F4B59CF2-EC0A-4D02-88F5-5371F8D5F452}" srcId="{45692353-700D-4C2B-A186-2C5860E12033}" destId="{E2901853-8723-43C6-AC32-D5169F53EABB}" srcOrd="0" destOrd="0" parTransId="{2EDE3526-2999-4E97-B0A5-F4D886FC5DE6}" sibTransId="{D9FB266A-99E0-45CC-96E8-8F09DBA4BEE1}"/>
    <dgm:cxn modelId="{41C57787-789E-4718-BDEA-4E0C1DABC14C}" type="presOf" srcId="{E422AC60-1300-4099-9106-E00709965D35}" destId="{D488B3D6-9932-476D-A1D5-99139B1EC1A6}" srcOrd="1" destOrd="0" presId="urn:microsoft.com/office/officeart/2005/8/layout/cycle7"/>
    <dgm:cxn modelId="{D3DDF3A5-9E93-47A4-8C30-ACB7068346B0}" type="presOf" srcId="{E2901853-8723-43C6-AC32-D5169F53EABB}" destId="{EF490AA0-3298-458F-ADEB-A3D4343E1802}" srcOrd="0" destOrd="0" presId="urn:microsoft.com/office/officeart/2005/8/layout/cycle7"/>
    <dgm:cxn modelId="{4E1BE2BE-DFAC-43A4-AB56-BADF470A583C}" type="presOf" srcId="{94F84B64-830C-4377-9770-B4BCA01457AD}" destId="{9C7FC97F-3170-4E1D-961D-DF98E3976766}" srcOrd="0" destOrd="0" presId="urn:microsoft.com/office/officeart/2005/8/layout/cycle7"/>
    <dgm:cxn modelId="{A8AB6179-E3FC-4146-A4FE-172593A3F0B8}" type="presParOf" srcId="{73F9F43D-CC55-42EF-9861-37AC7BBBFF05}" destId="{EF490AA0-3298-458F-ADEB-A3D4343E1802}" srcOrd="0" destOrd="0" presId="urn:microsoft.com/office/officeart/2005/8/layout/cycle7"/>
    <dgm:cxn modelId="{6CCCE514-035D-47D4-A2D2-D31157E81733}" type="presParOf" srcId="{73F9F43D-CC55-42EF-9861-37AC7BBBFF05}" destId="{DFC6E215-E625-466B-9B16-25090E565449}" srcOrd="1" destOrd="0" presId="urn:microsoft.com/office/officeart/2005/8/layout/cycle7"/>
    <dgm:cxn modelId="{F56FFCA2-3677-4B24-954A-A0B50A99D3E4}" type="presParOf" srcId="{DFC6E215-E625-466B-9B16-25090E565449}" destId="{51C77253-AE68-4534-81AB-7B38511D0DD9}" srcOrd="0" destOrd="0" presId="urn:microsoft.com/office/officeart/2005/8/layout/cycle7"/>
    <dgm:cxn modelId="{7A682B0D-9D36-4A29-89A4-79F7653A9412}" type="presParOf" srcId="{73F9F43D-CC55-42EF-9861-37AC7BBBFF05}" destId="{35961D5B-7EAA-4FBE-899C-590855438765}" srcOrd="2" destOrd="0" presId="urn:microsoft.com/office/officeart/2005/8/layout/cycle7"/>
    <dgm:cxn modelId="{9F03C92B-4459-4B1F-8233-767FD756D86E}" type="presParOf" srcId="{73F9F43D-CC55-42EF-9861-37AC7BBBFF05}" destId="{3FAA863C-F26C-40B1-B81E-7D01111B14F9}" srcOrd="3" destOrd="0" presId="urn:microsoft.com/office/officeart/2005/8/layout/cycle7"/>
    <dgm:cxn modelId="{D71BB3DD-2B07-4787-ABF6-68474B4CD97E}" type="presParOf" srcId="{3FAA863C-F26C-40B1-B81E-7D01111B14F9}" destId="{D488B3D6-9932-476D-A1D5-99139B1EC1A6}" srcOrd="0" destOrd="0" presId="urn:microsoft.com/office/officeart/2005/8/layout/cycle7"/>
    <dgm:cxn modelId="{45C2D2CA-3CC0-4D9F-8906-B782AABDAEB8}" type="presParOf" srcId="{73F9F43D-CC55-42EF-9861-37AC7BBBFF05}" destId="{9C7FC97F-3170-4E1D-961D-DF98E3976766}" srcOrd="4" destOrd="0" presId="urn:microsoft.com/office/officeart/2005/8/layout/cycle7"/>
    <dgm:cxn modelId="{56DE53C6-1482-474D-B1C4-75DDD04E3DDE}" type="presParOf" srcId="{73F9F43D-CC55-42EF-9861-37AC7BBBFF05}" destId="{B37B2374-1FAC-42C7-8898-05FF6C718B95}" srcOrd="5" destOrd="0" presId="urn:microsoft.com/office/officeart/2005/8/layout/cycle7"/>
    <dgm:cxn modelId="{18271A3B-1C65-443A-973A-0637E9D6FA20}" type="presParOf" srcId="{B37B2374-1FAC-42C7-8898-05FF6C718B95}" destId="{6A2163E1-27DA-4287-B28D-BEA340D182E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D3348-E0CB-459D-865E-4BDA2FCEA618}">
      <dsp:nvSpPr>
        <dsp:cNvPr id="0" name=""/>
        <dsp:cNvSpPr/>
      </dsp:nvSpPr>
      <dsp:spPr>
        <a:xfrm>
          <a:off x="4930606" y="2809189"/>
          <a:ext cx="4213391" cy="133921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7197"/>
              <a:satOff val="-12335"/>
              <a:lumOff val="-65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t>成立防疫旅館</a:t>
          </a:r>
        </a:p>
        <a:p>
          <a:pPr marL="171450" lvl="1" indent="-171450" algn="l" defTabSz="800100">
            <a:lnSpc>
              <a:spcPct val="90000"/>
            </a:lnSpc>
            <a:spcBef>
              <a:spcPct val="0"/>
            </a:spcBef>
            <a:spcAft>
              <a:spcPct val="15000"/>
            </a:spcAft>
            <a:buChar char="••"/>
          </a:pPr>
          <a:r>
            <a:rPr lang="zh-TW" altLang="en-US" sz="1800" b="1" kern="1200" dirty="0"/>
            <a:t>預防意識教育、實施管制及遠距上班、上課</a:t>
          </a:r>
        </a:p>
      </dsp:txBody>
      <dsp:txXfrm>
        <a:off x="6224042" y="3173410"/>
        <a:ext cx="2890537" cy="945571"/>
      </dsp:txXfrm>
    </dsp:sp>
    <dsp:sp modelId="{A5FB2954-042C-4F76-96B3-0B3A44B9A7DD}">
      <dsp:nvSpPr>
        <dsp:cNvPr id="0" name=""/>
        <dsp:cNvSpPr/>
      </dsp:nvSpPr>
      <dsp:spPr>
        <a:xfrm>
          <a:off x="192858" y="2897851"/>
          <a:ext cx="4142997" cy="119206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5795"/>
              <a:satOff val="-18503"/>
              <a:lumOff val="-98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t>居家檢疫與居家隔離</a:t>
          </a:r>
        </a:p>
        <a:p>
          <a:pPr marL="171450" lvl="1" indent="-171450" algn="l" defTabSz="800100">
            <a:lnSpc>
              <a:spcPct val="90000"/>
            </a:lnSpc>
            <a:spcBef>
              <a:spcPct val="0"/>
            </a:spcBef>
            <a:spcAft>
              <a:spcPct val="15000"/>
            </a:spcAft>
            <a:buChar char="••"/>
          </a:pPr>
          <a:r>
            <a:rPr lang="zh-TW" altLang="en-US" sz="1800" b="1" kern="1200" dirty="0"/>
            <a:t>傳染病醫療應變醫院</a:t>
          </a:r>
        </a:p>
      </dsp:txBody>
      <dsp:txXfrm>
        <a:off x="219044" y="3222053"/>
        <a:ext cx="2847726" cy="841675"/>
      </dsp:txXfrm>
    </dsp:sp>
    <dsp:sp modelId="{12E67183-9161-4F8B-968D-66D85356B49E}">
      <dsp:nvSpPr>
        <dsp:cNvPr id="0" name=""/>
        <dsp:cNvSpPr/>
      </dsp:nvSpPr>
      <dsp:spPr>
        <a:xfrm>
          <a:off x="4478481" y="2224"/>
          <a:ext cx="4587393" cy="13387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98"/>
              <a:satOff val="-6168"/>
              <a:lumOff val="-32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t>口罩實名制</a:t>
          </a:r>
          <a:r>
            <a:rPr lang="en-US" altLang="zh-TW" sz="1800" b="1" kern="1200" dirty="0"/>
            <a:t>1.0~3.0</a:t>
          </a:r>
          <a:endParaRPr lang="zh-TW" altLang="en-US" sz="1800" b="1" kern="1200" dirty="0"/>
        </a:p>
        <a:p>
          <a:pPr marL="171450" lvl="1" indent="-171450" algn="l" defTabSz="800100">
            <a:lnSpc>
              <a:spcPct val="90000"/>
            </a:lnSpc>
            <a:spcBef>
              <a:spcPct val="0"/>
            </a:spcBef>
            <a:spcAft>
              <a:spcPct val="15000"/>
            </a:spcAft>
            <a:buChar char="••"/>
          </a:pPr>
          <a:r>
            <a:rPr lang="zh-TW" altLang="en-US" sz="1800" b="1" kern="1200" dirty="0"/>
            <a:t>口罩國家資源扶助</a:t>
          </a:r>
        </a:p>
      </dsp:txBody>
      <dsp:txXfrm>
        <a:off x="5884108" y="31633"/>
        <a:ext cx="3152357" cy="945278"/>
      </dsp:txXfrm>
    </dsp:sp>
    <dsp:sp modelId="{1B26113C-9CF9-4D4A-8F12-AF05707F5AE3}">
      <dsp:nvSpPr>
        <dsp:cNvPr id="0" name=""/>
        <dsp:cNvSpPr/>
      </dsp:nvSpPr>
      <dsp:spPr>
        <a:xfrm>
          <a:off x="204163" y="80115"/>
          <a:ext cx="4066650" cy="13387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t>嚴重特殊傳染性肺炎防治及紓困振興特別條例</a:t>
          </a:r>
        </a:p>
        <a:p>
          <a:pPr marL="171450" lvl="1" indent="-171450" algn="l" defTabSz="800100">
            <a:lnSpc>
              <a:spcPct val="90000"/>
            </a:lnSpc>
            <a:spcBef>
              <a:spcPct val="0"/>
            </a:spcBef>
            <a:spcAft>
              <a:spcPct val="15000"/>
            </a:spcAft>
            <a:buChar char="••"/>
          </a:pPr>
          <a:r>
            <a:rPr lang="zh-TW" altLang="en-US" sz="1800" b="1" kern="1200" dirty="0"/>
            <a:t>振興經濟相關措施</a:t>
          </a:r>
        </a:p>
      </dsp:txBody>
      <dsp:txXfrm>
        <a:off x="233572" y="109524"/>
        <a:ext cx="2787837" cy="945278"/>
      </dsp:txXfrm>
    </dsp:sp>
    <dsp:sp modelId="{CE128681-A932-4CC9-B384-719647C6ED43}">
      <dsp:nvSpPr>
        <dsp:cNvPr id="0" name=""/>
        <dsp:cNvSpPr/>
      </dsp:nvSpPr>
      <dsp:spPr>
        <a:xfrm>
          <a:off x="2627781" y="238524"/>
          <a:ext cx="2138236" cy="181155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pPr>
          <a:r>
            <a:rPr lang="en-US" altLang="zh-TW" sz="2000" kern="1200" dirty="0">
              <a:solidFill>
                <a:sysClr val="windowText" lastClr="000000"/>
              </a:solidFill>
            </a:rPr>
            <a:t>1.</a:t>
          </a:r>
          <a:r>
            <a:rPr lang="zh-TW" altLang="en-US" sz="2000" kern="1200" dirty="0">
              <a:solidFill>
                <a:sysClr val="windowText" lastClr="000000"/>
              </a:solidFill>
            </a:rPr>
            <a:t>制定相關法律</a:t>
          </a:r>
        </a:p>
      </dsp:txBody>
      <dsp:txXfrm>
        <a:off x="3254056" y="769117"/>
        <a:ext cx="1511961" cy="1280964"/>
      </dsp:txXfrm>
    </dsp:sp>
    <dsp:sp modelId="{82711CF0-27B5-402C-AB38-692ED25251CC}">
      <dsp:nvSpPr>
        <dsp:cNvPr id="0" name=""/>
        <dsp:cNvSpPr/>
      </dsp:nvSpPr>
      <dsp:spPr>
        <a:xfrm rot="5400000">
          <a:off x="4686353" y="76200"/>
          <a:ext cx="1811557" cy="2136207"/>
        </a:xfrm>
        <a:prstGeom prst="pieWedge">
          <a:avLst/>
        </a:prstGeom>
        <a:solidFill>
          <a:schemeClr val="accent5">
            <a:hueOff val="-8598"/>
            <a:satOff val="-6168"/>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altLang="zh-TW" sz="2000" kern="1200" dirty="0">
              <a:solidFill>
                <a:sysClr val="windowText" lastClr="000000"/>
              </a:solidFill>
            </a:rPr>
            <a:t>2.</a:t>
          </a:r>
          <a:r>
            <a:rPr lang="zh-TW" altLang="en-US" sz="2000" kern="1200" dirty="0">
              <a:solidFill>
                <a:sysClr val="windowText" lastClr="000000"/>
              </a:solidFill>
            </a:rPr>
            <a:t>實施口罩實名制</a:t>
          </a:r>
        </a:p>
      </dsp:txBody>
      <dsp:txXfrm rot="-5400000">
        <a:off x="4524028" y="769118"/>
        <a:ext cx="1510526" cy="1280964"/>
      </dsp:txXfrm>
    </dsp:sp>
    <dsp:sp modelId="{016341BF-DD47-4206-8DE8-65996F936F9E}">
      <dsp:nvSpPr>
        <dsp:cNvPr id="0" name=""/>
        <dsp:cNvSpPr/>
      </dsp:nvSpPr>
      <dsp:spPr>
        <a:xfrm rot="10800000">
          <a:off x="4571998" y="2088232"/>
          <a:ext cx="2076896" cy="1811557"/>
        </a:xfrm>
        <a:prstGeom prst="pieWedge">
          <a:avLst/>
        </a:prstGeom>
        <a:solidFill>
          <a:schemeClr val="accent5">
            <a:hueOff val="-17197"/>
            <a:satOff val="-12335"/>
            <a:lumOff val="-65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altLang="zh-TW" sz="1400" kern="1200" dirty="0">
              <a:solidFill>
                <a:sysClr val="windowText" lastClr="000000"/>
              </a:solidFill>
            </a:rPr>
            <a:t>4</a:t>
          </a:r>
          <a:r>
            <a:rPr lang="en-US" altLang="zh-TW" sz="2000" kern="1200" dirty="0">
              <a:solidFill>
                <a:sysClr val="windowText" lastClr="000000"/>
              </a:solidFill>
            </a:rPr>
            <a:t>.</a:t>
          </a:r>
          <a:r>
            <a:rPr lang="zh-TW" altLang="en-US" sz="2000" kern="1200" dirty="0">
              <a:solidFill>
                <a:sysClr val="windowText" lastClr="000000"/>
              </a:solidFill>
            </a:rPr>
            <a:t>政府與民間共同抗疫</a:t>
          </a:r>
        </a:p>
      </dsp:txBody>
      <dsp:txXfrm rot="10800000">
        <a:off x="4571998" y="2088232"/>
        <a:ext cx="1468587" cy="1280964"/>
      </dsp:txXfrm>
    </dsp:sp>
    <dsp:sp modelId="{9BDDD851-6B96-41F8-86C0-5FBCD842E37C}">
      <dsp:nvSpPr>
        <dsp:cNvPr id="0" name=""/>
        <dsp:cNvSpPr/>
      </dsp:nvSpPr>
      <dsp:spPr>
        <a:xfrm rot="16200000">
          <a:off x="2653478" y="1990526"/>
          <a:ext cx="1866049" cy="1917443"/>
        </a:xfrm>
        <a:prstGeom prst="pieWedge">
          <a:avLst/>
        </a:prstGeom>
        <a:solidFill>
          <a:schemeClr val="accent5">
            <a:hueOff val="-25795"/>
            <a:satOff val="-18503"/>
            <a:lumOff val="-9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altLang="zh-TW" sz="2000" kern="1200" dirty="0">
              <a:solidFill>
                <a:sysClr val="windowText" lastClr="000000"/>
              </a:solidFill>
            </a:rPr>
            <a:t>3.</a:t>
          </a:r>
          <a:r>
            <a:rPr lang="zh-TW" altLang="en-US" sz="2000" kern="1200" dirty="0">
              <a:solidFill>
                <a:sysClr val="windowText" lastClr="000000"/>
              </a:solidFill>
            </a:rPr>
            <a:t>社區感染防治</a:t>
          </a:r>
        </a:p>
      </dsp:txBody>
      <dsp:txXfrm rot="5400000">
        <a:off x="3189388" y="2016223"/>
        <a:ext cx="1355837" cy="1319496"/>
      </dsp:txXfrm>
    </dsp:sp>
    <dsp:sp modelId="{A065A9E0-632D-47B1-ACA7-C20F833FDF25}">
      <dsp:nvSpPr>
        <dsp:cNvPr id="0" name=""/>
        <dsp:cNvSpPr/>
      </dsp:nvSpPr>
      <dsp:spPr>
        <a:xfrm>
          <a:off x="4331781" y="1715383"/>
          <a:ext cx="625468" cy="543885"/>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FFBBF-40F7-463C-975B-A5B0ADD6BA75}">
      <dsp:nvSpPr>
        <dsp:cNvPr id="0" name=""/>
        <dsp:cNvSpPr/>
      </dsp:nvSpPr>
      <dsp:spPr>
        <a:xfrm rot="10800000">
          <a:off x="4355974" y="1803610"/>
          <a:ext cx="625468" cy="543885"/>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A657D-FC26-4963-99C9-0C19FDAF4421}">
      <dsp:nvSpPr>
        <dsp:cNvPr id="0" name=""/>
        <dsp:cNvSpPr/>
      </dsp:nvSpPr>
      <dsp:spPr>
        <a:xfrm>
          <a:off x="-5047449" y="-773293"/>
          <a:ext cx="6011082" cy="6011082"/>
        </a:xfrm>
        <a:prstGeom prst="blockArc">
          <a:avLst>
            <a:gd name="adj1" fmla="val 18900000"/>
            <a:gd name="adj2" fmla="val 2700000"/>
            <a:gd name="adj3" fmla="val 35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C6BA39-6CE0-462D-B9AE-BC90B8251B9B}">
      <dsp:nvSpPr>
        <dsp:cNvPr id="0" name=""/>
        <dsp:cNvSpPr/>
      </dsp:nvSpPr>
      <dsp:spPr>
        <a:xfrm>
          <a:off x="619770" y="446449"/>
          <a:ext cx="7671645" cy="892899"/>
        </a:xfrm>
        <a:prstGeom prst="rect">
          <a:avLst/>
        </a:prstGeom>
        <a:solidFill>
          <a:schemeClr val="accent2">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739" tIns="63500" rIns="63500" bIns="63500" numCol="1" spcCol="1270" anchor="ctr" anchorCtr="0">
          <a:noAutofit/>
        </a:bodyPr>
        <a:lstStyle/>
        <a:p>
          <a:pPr lvl="0" algn="l" defTabSz="1111250">
            <a:lnSpc>
              <a:spcPct val="90000"/>
            </a:lnSpc>
            <a:spcBef>
              <a:spcPct val="0"/>
            </a:spcBef>
            <a:spcAft>
              <a:spcPct val="35000"/>
            </a:spcAft>
          </a:pPr>
          <a:r>
            <a:rPr lang="zh-TW" altLang="en-US" sz="2500" kern="1200" dirty="0">
              <a:solidFill>
                <a:sysClr val="windowText" lastClr="000000"/>
              </a:solidFill>
            </a:rPr>
            <a:t>從動物試驗進入人體的第一階段，依據原本的劑量，測試疫苗的安全性。</a:t>
          </a:r>
        </a:p>
      </dsp:txBody>
      <dsp:txXfrm>
        <a:off x="619770" y="446449"/>
        <a:ext cx="7671645" cy="892899"/>
      </dsp:txXfrm>
    </dsp:sp>
    <dsp:sp modelId="{15501E23-A89C-4614-87F4-FF93E697BD8F}">
      <dsp:nvSpPr>
        <dsp:cNvPr id="0" name=""/>
        <dsp:cNvSpPr/>
      </dsp:nvSpPr>
      <dsp:spPr>
        <a:xfrm>
          <a:off x="61708" y="334837"/>
          <a:ext cx="1116124" cy="1116124"/>
        </a:xfrm>
        <a:prstGeom prst="ellips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4F8DD-9FD1-4408-A680-18453F17B29E}">
      <dsp:nvSpPr>
        <dsp:cNvPr id="0" name=""/>
        <dsp:cNvSpPr/>
      </dsp:nvSpPr>
      <dsp:spPr>
        <a:xfrm>
          <a:off x="944338" y="1785798"/>
          <a:ext cx="7347077" cy="8928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739" tIns="63500" rIns="63500" bIns="63500" numCol="1" spcCol="1270" anchor="ctr" anchorCtr="0">
          <a:noAutofit/>
        </a:bodyPr>
        <a:lstStyle/>
        <a:p>
          <a:pPr lvl="0" algn="l" defTabSz="1111250">
            <a:lnSpc>
              <a:spcPct val="90000"/>
            </a:lnSpc>
            <a:spcBef>
              <a:spcPct val="0"/>
            </a:spcBef>
            <a:spcAft>
              <a:spcPct val="35000"/>
            </a:spcAft>
          </a:pPr>
          <a:r>
            <a:rPr lang="zh-TW" altLang="en-US" sz="2500" kern="1200" dirty="0">
              <a:solidFill>
                <a:sysClr val="windowText" lastClr="000000"/>
              </a:solidFill>
            </a:rPr>
            <a:t>依據第一期臨床試驗的數據，決定出最合適的劑量，亦可觀察是否有一定的療效及保護力</a:t>
          </a:r>
        </a:p>
      </dsp:txBody>
      <dsp:txXfrm>
        <a:off x="944338" y="1785798"/>
        <a:ext cx="7347077" cy="892899"/>
      </dsp:txXfrm>
    </dsp:sp>
    <dsp:sp modelId="{01A1C984-F595-4C31-A666-AD5A9448B903}">
      <dsp:nvSpPr>
        <dsp:cNvPr id="0" name=""/>
        <dsp:cNvSpPr/>
      </dsp:nvSpPr>
      <dsp:spPr>
        <a:xfrm>
          <a:off x="386276" y="1674186"/>
          <a:ext cx="1116124" cy="111612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844F03-A6BD-4317-BC22-BAEB4099477D}">
      <dsp:nvSpPr>
        <dsp:cNvPr id="0" name=""/>
        <dsp:cNvSpPr/>
      </dsp:nvSpPr>
      <dsp:spPr>
        <a:xfrm>
          <a:off x="619770" y="3125147"/>
          <a:ext cx="7671645" cy="8928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739" tIns="63500" rIns="63500" bIns="63500" numCol="1" spcCol="1270" anchor="ctr" anchorCtr="0">
          <a:noAutofit/>
        </a:bodyPr>
        <a:lstStyle/>
        <a:p>
          <a:pPr lvl="0" algn="l" defTabSz="1111250">
            <a:lnSpc>
              <a:spcPct val="90000"/>
            </a:lnSpc>
            <a:spcBef>
              <a:spcPct val="0"/>
            </a:spcBef>
            <a:spcAft>
              <a:spcPct val="35000"/>
            </a:spcAft>
          </a:pPr>
          <a:r>
            <a:rPr lang="zh-TW" altLang="en-US" sz="2500" kern="1200" dirty="0">
              <a:solidFill>
                <a:sysClr val="windowText" lastClr="000000"/>
              </a:solidFill>
            </a:rPr>
            <a:t>藉由大規模接種觀察療效及保護力，同時了解是否有比率低的不良反應出現</a:t>
          </a:r>
        </a:p>
      </dsp:txBody>
      <dsp:txXfrm>
        <a:off x="619770" y="3125147"/>
        <a:ext cx="7671645" cy="892899"/>
      </dsp:txXfrm>
    </dsp:sp>
    <dsp:sp modelId="{A9BBAC46-8ED0-4A72-88C2-A71662F10756}">
      <dsp:nvSpPr>
        <dsp:cNvPr id="0" name=""/>
        <dsp:cNvSpPr/>
      </dsp:nvSpPr>
      <dsp:spPr>
        <a:xfrm>
          <a:off x="61708" y="3013534"/>
          <a:ext cx="1116124" cy="111612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90AA0-3298-458F-ADEB-A3D4343E1802}">
      <dsp:nvSpPr>
        <dsp:cNvPr id="0" name=""/>
        <dsp:cNvSpPr/>
      </dsp:nvSpPr>
      <dsp:spPr>
        <a:xfrm>
          <a:off x="1076744" y="686858"/>
          <a:ext cx="1302894" cy="651447"/>
        </a:xfrm>
        <a:prstGeom prst="roundRect">
          <a:avLst>
            <a:gd name="adj" fmla="val 10000"/>
          </a:avLst>
        </a:prstGeom>
        <a:gradFill rotWithShape="0">
          <a:gsLst>
            <a:gs pos="0">
              <a:srgbClr val="FFEFD1"/>
            </a:gs>
            <a:gs pos="21000">
              <a:srgbClr val="F0EBD5"/>
            </a:gs>
            <a:gs pos="100000">
              <a:srgbClr val="D1C39F"/>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rgbClr val="002060"/>
              </a:solidFill>
              <a:latin typeface="Times New Roman" panose="02020603050405020304" pitchFamily="18" charset="0"/>
              <a:ea typeface="+mn-ea"/>
              <a:cs typeface="Times New Roman" panose="02020603050405020304" pitchFamily="18" charset="0"/>
            </a:rPr>
            <a:t>醫療政策</a:t>
          </a:r>
          <a:endParaRPr lang="zh-TW" altLang="en-US" sz="1600" kern="1200" dirty="0"/>
        </a:p>
      </dsp:txBody>
      <dsp:txXfrm>
        <a:off x="1095824" y="705938"/>
        <a:ext cx="1264734" cy="613287"/>
      </dsp:txXfrm>
    </dsp:sp>
    <dsp:sp modelId="{DFC6E215-E625-466B-9B16-25090E565449}">
      <dsp:nvSpPr>
        <dsp:cNvPr id="0" name=""/>
        <dsp:cNvSpPr/>
      </dsp:nvSpPr>
      <dsp:spPr>
        <a:xfrm rot="3600000">
          <a:off x="2161256" y="1836238"/>
          <a:ext cx="678896" cy="228006"/>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2229658" y="1881839"/>
        <a:ext cx="542092" cy="136804"/>
      </dsp:txXfrm>
    </dsp:sp>
    <dsp:sp modelId="{35961D5B-7EAA-4FBE-899C-590855438765}">
      <dsp:nvSpPr>
        <dsp:cNvPr id="0" name=""/>
        <dsp:cNvSpPr/>
      </dsp:nvSpPr>
      <dsp:spPr>
        <a:xfrm>
          <a:off x="2152502" y="2550125"/>
          <a:ext cx="1302894" cy="651447"/>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zh-TW" sz="1700" b="1" kern="1200" dirty="0" smtClean="0">
              <a:solidFill>
                <a:srgbClr val="002060"/>
              </a:solidFill>
              <a:latin typeface="Times New Roman" panose="02020603050405020304" pitchFamily="18" charset="0"/>
              <a:ea typeface="+mn-ea"/>
              <a:cs typeface="Times New Roman" panose="02020603050405020304" pitchFamily="18" charset="0"/>
            </a:rPr>
            <a:t>生死輔導面</a:t>
          </a:r>
          <a:endParaRPr lang="zh-TW" altLang="en-US" sz="1700" kern="1200" dirty="0"/>
        </a:p>
      </dsp:txBody>
      <dsp:txXfrm>
        <a:off x="2171582" y="2569205"/>
        <a:ext cx="1264734" cy="613287"/>
      </dsp:txXfrm>
    </dsp:sp>
    <dsp:sp modelId="{3FAA863C-F26C-40B1-B81E-7D01111B14F9}">
      <dsp:nvSpPr>
        <dsp:cNvPr id="0" name=""/>
        <dsp:cNvSpPr/>
      </dsp:nvSpPr>
      <dsp:spPr>
        <a:xfrm rot="10800000">
          <a:off x="1388743" y="2761846"/>
          <a:ext cx="678896" cy="228006"/>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rot="10800000">
        <a:off x="1457145" y="2807447"/>
        <a:ext cx="542092" cy="136804"/>
      </dsp:txXfrm>
    </dsp:sp>
    <dsp:sp modelId="{9C7FC97F-3170-4E1D-961D-DF98E3976766}">
      <dsp:nvSpPr>
        <dsp:cNvPr id="0" name=""/>
        <dsp:cNvSpPr/>
      </dsp:nvSpPr>
      <dsp:spPr>
        <a:xfrm>
          <a:off x="986" y="2550125"/>
          <a:ext cx="1302894" cy="651447"/>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rgbClr val="002060"/>
              </a:solidFill>
              <a:latin typeface="Times New Roman" panose="02020603050405020304" pitchFamily="18" charset="0"/>
              <a:ea typeface="+mn-ea"/>
              <a:cs typeface="Times New Roman" panose="02020603050405020304" pitchFamily="18" charset="0"/>
            </a:rPr>
            <a:t>國際政治、法制面</a:t>
          </a:r>
          <a:endParaRPr lang="zh-TW" altLang="en-US" sz="1600" kern="1200" dirty="0"/>
        </a:p>
      </dsp:txBody>
      <dsp:txXfrm>
        <a:off x="20066" y="2569205"/>
        <a:ext cx="1264734" cy="613287"/>
      </dsp:txXfrm>
    </dsp:sp>
    <dsp:sp modelId="{B37B2374-1FAC-42C7-8898-05FF6C718B95}">
      <dsp:nvSpPr>
        <dsp:cNvPr id="0" name=""/>
        <dsp:cNvSpPr/>
      </dsp:nvSpPr>
      <dsp:spPr>
        <a:xfrm rot="18000000">
          <a:off x="649089" y="1821144"/>
          <a:ext cx="678896" cy="228006"/>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717491" y="1866745"/>
        <a:ext cx="542092" cy="13680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2"/>
            <a:ext cx="2945659" cy="49641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zh-TW"/>
          </a:p>
        </p:txBody>
      </p:sp>
      <p:sp>
        <p:nvSpPr>
          <p:cNvPr id="17411" name="Rectangle 3"/>
          <p:cNvSpPr>
            <a:spLocks noGrp="1" noChangeArrowheads="1"/>
          </p:cNvSpPr>
          <p:nvPr>
            <p:ph type="dt" sz="quarter" idx="1"/>
          </p:nvPr>
        </p:nvSpPr>
        <p:spPr bwMode="auto">
          <a:xfrm>
            <a:off x="3850445" y="2"/>
            <a:ext cx="2945659" cy="49641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ltLang="zh-TW"/>
          </a:p>
        </p:txBody>
      </p:sp>
      <p:sp>
        <p:nvSpPr>
          <p:cNvPr id="17412" name="Rectangle 4"/>
          <p:cNvSpPr>
            <a:spLocks noGrp="1" noChangeArrowheads="1"/>
          </p:cNvSpPr>
          <p:nvPr>
            <p:ph type="ftr" sz="quarter" idx="2"/>
          </p:nvPr>
        </p:nvSpPr>
        <p:spPr bwMode="auto">
          <a:xfrm>
            <a:off x="2" y="9430093"/>
            <a:ext cx="2945659" cy="496411"/>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zh-TW"/>
          </a:p>
        </p:txBody>
      </p:sp>
      <p:sp>
        <p:nvSpPr>
          <p:cNvPr id="17413" name="Rectangle 5"/>
          <p:cNvSpPr>
            <a:spLocks noGrp="1" noChangeArrowheads="1"/>
          </p:cNvSpPr>
          <p:nvPr>
            <p:ph type="sldNum" sz="quarter" idx="3"/>
          </p:nvPr>
        </p:nvSpPr>
        <p:spPr bwMode="auto">
          <a:xfrm>
            <a:off x="3850445" y="9430093"/>
            <a:ext cx="2945659" cy="496411"/>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ea typeface="ＭＳ Ｐゴシック" panose="020B0600070205080204" pitchFamily="34" charset="-128"/>
              </a:defRPr>
            </a:lvl1pPr>
          </a:lstStyle>
          <a:p>
            <a:fld id="{948F81DD-2B04-41EC-B421-5F08F5D9651B}" type="slidenum">
              <a:rPr lang="en-US" altLang="zh-TW"/>
              <a:pPr/>
              <a:t>‹#›</a:t>
            </a:fld>
            <a:endParaRPr lang="en-US" altLang="zh-TW"/>
          </a:p>
        </p:txBody>
      </p:sp>
    </p:spTree>
    <p:extLst>
      <p:ext uri="{BB962C8B-B14F-4D97-AF65-F5344CB8AC3E}">
        <p14:creationId xmlns:p14="http://schemas.microsoft.com/office/powerpoint/2010/main" val="200091062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2"/>
            <a:ext cx="2945659" cy="49641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zh-TW"/>
          </a:p>
        </p:txBody>
      </p:sp>
      <p:sp>
        <p:nvSpPr>
          <p:cNvPr id="5123" name="Rectangle 3"/>
          <p:cNvSpPr>
            <a:spLocks noGrp="1" noChangeArrowheads="1"/>
          </p:cNvSpPr>
          <p:nvPr>
            <p:ph type="dt" idx="1"/>
          </p:nvPr>
        </p:nvSpPr>
        <p:spPr bwMode="auto">
          <a:xfrm>
            <a:off x="3852019" y="2"/>
            <a:ext cx="2945659" cy="49641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ltLang="zh-TW"/>
          </a:p>
        </p:txBody>
      </p:sp>
      <p:sp>
        <p:nvSpPr>
          <p:cNvPr id="49156" name="Rectangle 4"/>
          <p:cNvSpPr>
            <a:spLocks noGrp="1" noRot="1" noChangeAspect="1" noChangeArrowheads="1" noTextEdit="1"/>
          </p:cNvSpPr>
          <p:nvPr>
            <p:ph type="sldImg" idx="2"/>
          </p:nvPr>
        </p:nvSpPr>
        <p:spPr bwMode="auto">
          <a:xfrm>
            <a:off x="915988" y="742950"/>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360" y="4715909"/>
            <a:ext cx="4984961" cy="446770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2" y="9431815"/>
            <a:ext cx="2945659" cy="496411"/>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zh-TW"/>
          </a:p>
        </p:txBody>
      </p:sp>
      <p:sp>
        <p:nvSpPr>
          <p:cNvPr id="5127" name="Rectangle 7"/>
          <p:cNvSpPr>
            <a:spLocks noGrp="1" noChangeArrowheads="1"/>
          </p:cNvSpPr>
          <p:nvPr>
            <p:ph type="sldNum" sz="quarter" idx="5"/>
          </p:nvPr>
        </p:nvSpPr>
        <p:spPr bwMode="auto">
          <a:xfrm>
            <a:off x="3852019" y="9431815"/>
            <a:ext cx="2945659" cy="496411"/>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a:defRPr sz="1200">
                <a:ea typeface="ＭＳ Ｐゴシック" panose="020B0600070205080204" pitchFamily="34" charset="-128"/>
              </a:defRPr>
            </a:lvl1pPr>
          </a:lstStyle>
          <a:p>
            <a:fld id="{11AB0562-7A6E-4E19-9E00-275CDF1CB5C7}" type="slidenum">
              <a:rPr lang="en-US" altLang="zh-TW"/>
              <a:pPr/>
              <a:t>‹#›</a:t>
            </a:fld>
            <a:endParaRPr lang="en-US" altLang="zh-TW"/>
          </a:p>
        </p:txBody>
      </p:sp>
    </p:spTree>
    <p:extLst>
      <p:ext uri="{BB962C8B-B14F-4D97-AF65-F5344CB8AC3E}">
        <p14:creationId xmlns:p14="http://schemas.microsoft.com/office/powerpoint/2010/main" val="21423406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1</a:t>
            </a:fld>
            <a:endParaRPr lang="zh-TW" altLang="en-US" noProof="0" dirty="0"/>
          </a:p>
        </p:txBody>
      </p:sp>
    </p:spTree>
    <p:extLst>
      <p:ext uri="{BB962C8B-B14F-4D97-AF65-F5344CB8AC3E}">
        <p14:creationId xmlns:p14="http://schemas.microsoft.com/office/powerpoint/2010/main" val="990151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11</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28345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12</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94297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13</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66994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14</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81819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15</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117292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16</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932810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17</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935661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18</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86100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19</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91983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20</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95107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518888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21</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572749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solidFill>
                  <a:srgbClr val="000000"/>
                </a:solidFill>
                <a:ea typeface="ＭＳ Ｐゴシック" panose="020B0600070205080204" pitchFamily="34" charset="-128"/>
              </a:rPr>
              <a:pPr/>
              <a:t>22</a:t>
            </a:fld>
            <a:endParaRPr lang="en-US" altLang="zh-TW" sz="1200">
              <a:solidFill>
                <a:srgbClr val="000000"/>
              </a:solidFill>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solidFill>
                <a:srgbClr val="000000"/>
              </a:solidFill>
            </a:endParaRPr>
          </a:p>
        </p:txBody>
      </p:sp>
      <p:sp>
        <p:nvSpPr>
          <p:cNvPr id="3" name="日期版面配置區 2"/>
          <p:cNvSpPr>
            <a:spLocks noGrp="1"/>
          </p:cNvSpPr>
          <p:nvPr>
            <p:ph type="dt"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2708907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solidFill>
                  <a:srgbClr val="000000"/>
                </a:solidFill>
                <a:ea typeface="ＭＳ Ｐゴシック" panose="020B0600070205080204" pitchFamily="34" charset="-128"/>
              </a:rPr>
              <a:pPr/>
              <a:t>23</a:t>
            </a:fld>
            <a:endParaRPr lang="en-US" altLang="zh-TW" sz="1200">
              <a:solidFill>
                <a:srgbClr val="000000"/>
              </a:solidFill>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solidFill>
                <a:srgbClr val="000000"/>
              </a:solidFill>
            </a:endParaRPr>
          </a:p>
        </p:txBody>
      </p:sp>
      <p:sp>
        <p:nvSpPr>
          <p:cNvPr id="3" name="日期版面配置區 2"/>
          <p:cNvSpPr>
            <a:spLocks noGrp="1"/>
          </p:cNvSpPr>
          <p:nvPr>
            <p:ph type="dt"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74409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24</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02339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25</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solidFill>
                  <a:sysClr val="windowText" lastClr="000000"/>
                </a:solidFill>
              </a:rPr>
              <a:t>藉由大規模接種觀察療效及保護力，同時了解是否有比率低的不良反應出現</a:t>
            </a:r>
          </a:p>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4004825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26</a:t>
            </a:fld>
            <a:endParaRPr lang="zh-TW" altLang="en-US" noProof="0" dirty="0"/>
          </a:p>
        </p:txBody>
      </p:sp>
    </p:spTree>
    <p:extLst>
      <p:ext uri="{BB962C8B-B14F-4D97-AF65-F5344CB8AC3E}">
        <p14:creationId xmlns:p14="http://schemas.microsoft.com/office/powerpoint/2010/main" val="1373296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27</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694132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28</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1696112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29</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4181587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30</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71886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243611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31</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608094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32</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675656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33</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385679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34</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497938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35</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686369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36</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758254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37</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95796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38</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424867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39</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126882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40</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12601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solidFill>
                  <a:srgbClr val="000000"/>
                </a:solidFill>
                <a:ea typeface="ＭＳ Ｐゴシック" panose="020B0600070205080204" pitchFamily="34" charset="-128"/>
              </a:rPr>
              <a:pPr/>
              <a:t>5</a:t>
            </a:fld>
            <a:endParaRPr lang="en-US" altLang="zh-TW" sz="1200">
              <a:solidFill>
                <a:srgbClr val="000000"/>
              </a:solidFill>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zh-TW" sz="1400" dirty="0"/>
              <a:t>許多國家在面對</a:t>
            </a:r>
            <a:r>
              <a:rPr lang="en-US" altLang="zh-TW" sz="1400" dirty="0"/>
              <a:t>COVID-19</a:t>
            </a:r>
            <a:r>
              <a:rPr lang="zh-TW" altLang="zh-TW" sz="1400" dirty="0"/>
              <a:t>疫情之防治、防守上，失了最後的一道防線，但是仍然有許多</a:t>
            </a:r>
            <a:r>
              <a:rPr lang="en-US" altLang="zh-TW" sz="1400" dirty="0"/>
              <a:t>COVID-19</a:t>
            </a:r>
            <a:r>
              <a:rPr lang="zh-TW" altLang="zh-TW" sz="1400" dirty="0"/>
              <a:t>疫情獲得良好控制的國家，如</a:t>
            </a:r>
            <a:r>
              <a:rPr lang="zh-TW" altLang="zh-TW" sz="1400" dirty="0">
                <a:solidFill>
                  <a:srgbClr val="C00000"/>
                </a:solidFill>
              </a:rPr>
              <a:t>台灣</a:t>
            </a:r>
            <a:r>
              <a:rPr lang="zh-TW" altLang="zh-TW" sz="1400" dirty="0"/>
              <a:t>、以色列、新加坡、紐西蘭等，可以成為其他國家在防疫上的借鏡，尤其是自從發生新型冠狀病毒以來，我國在</a:t>
            </a:r>
            <a:r>
              <a:rPr lang="en-US" altLang="zh-TW" sz="1400" dirty="0"/>
              <a:t>COVID-19</a:t>
            </a:r>
            <a:r>
              <a:rPr lang="zh-TW" altLang="zh-TW" sz="1400" dirty="0"/>
              <a:t>防疫上的對策與作為，就受到</a:t>
            </a:r>
            <a:r>
              <a:rPr lang="en-US" altLang="zh-TW" sz="1400" dirty="0"/>
              <a:t>WHO</a:t>
            </a:r>
            <a:r>
              <a:rPr lang="zh-TW" altLang="zh-TW" sz="1400" dirty="0"/>
              <a:t>及世界各國高度肯定、讚揚、欣賞與稱讚。</a:t>
            </a:r>
            <a:endParaRPr lang="en-US" altLang="zh-TW" sz="1400" dirty="0"/>
          </a:p>
          <a:p>
            <a:pPr defTabSz="882213">
              <a:defRPr/>
            </a:pPr>
            <a:r>
              <a:rPr lang="zh-TW" altLang="zh-TW" dirty="0"/>
              <a:t>在研究目的部分，新型冠狀疫情</a:t>
            </a:r>
            <a:r>
              <a:rPr lang="en-US" altLang="zh-TW" dirty="0"/>
              <a:t>COVID-19</a:t>
            </a:r>
            <a:r>
              <a:rPr lang="zh-TW" altLang="zh-TW" dirty="0"/>
              <a:t>是當前國際社會所遇到極為嚴重的公共衛生安全危機，不但給全球政治經濟發展帶來前所未有的挑戰，也對全球衛生治理機制構成史無前例的壓力測試。我國雖曾有對抗</a:t>
            </a:r>
            <a:r>
              <a:rPr lang="en-US" altLang="zh-TW" dirty="0"/>
              <a:t>SARS</a:t>
            </a:r>
            <a:r>
              <a:rPr lang="zh-TW" altLang="zh-TW" dirty="0"/>
              <a:t>的經驗，但本次的新型冠狀病毒疫情</a:t>
            </a:r>
            <a:r>
              <a:rPr lang="en-US" altLang="zh-TW" dirty="0"/>
              <a:t>COVID-19</a:t>
            </a:r>
            <a:r>
              <a:rPr lang="zh-TW" altLang="zh-TW" dirty="0"/>
              <a:t>顯然更為詭譎多變。新型冠狀病毒的蔓延，影響了全人類的生活、人們開始改變生活的型態，甚至是面對生死的議題都有很大的轉變。 </a:t>
            </a:r>
          </a:p>
          <a:p>
            <a:endParaRPr lang="zh-TW" altLang="en-US" sz="1400" dirty="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solidFill>
                <a:srgbClr val="000000"/>
              </a:solidFill>
            </a:endParaRPr>
          </a:p>
        </p:txBody>
      </p:sp>
      <p:sp>
        <p:nvSpPr>
          <p:cNvPr id="3" name="日期版面配置區 2"/>
          <p:cNvSpPr>
            <a:spLocks noGrp="1"/>
          </p:cNvSpPr>
          <p:nvPr>
            <p:ph type="dt"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441378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41</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428486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42</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929411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43</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746708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44</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631138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45</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402859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46</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1151427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47</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01796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48</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454716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49</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97170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solidFill>
                  <a:srgbClr val="000000"/>
                </a:solidFill>
                <a:ea typeface="ＭＳ Ｐゴシック" panose="020B0600070205080204" pitchFamily="34" charset="-128"/>
              </a:rPr>
              <a:pPr/>
              <a:t>6</a:t>
            </a:fld>
            <a:endParaRPr lang="en-US" altLang="zh-TW" sz="1200">
              <a:solidFill>
                <a:srgbClr val="000000"/>
              </a:solidFill>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solidFill>
                <a:srgbClr val="000000"/>
              </a:solidFill>
            </a:endParaRPr>
          </a:p>
        </p:txBody>
      </p:sp>
      <p:sp>
        <p:nvSpPr>
          <p:cNvPr id="3" name="日期版面配置區 2"/>
          <p:cNvSpPr>
            <a:spLocks noGrp="1"/>
          </p:cNvSpPr>
          <p:nvPr>
            <p:ph type="dt"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116892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solidFill>
                  <a:srgbClr val="000000"/>
                </a:solidFill>
                <a:ea typeface="ＭＳ Ｐゴシック" panose="020B0600070205080204" pitchFamily="34" charset="-128"/>
              </a:rPr>
              <a:pPr/>
              <a:t>7</a:t>
            </a:fld>
            <a:endParaRPr lang="en-US" altLang="zh-TW" sz="1200">
              <a:solidFill>
                <a:srgbClr val="000000"/>
              </a:solidFill>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zh-TW" sz="1400" dirty="0"/>
              <a:t>許多國家在面對</a:t>
            </a:r>
            <a:r>
              <a:rPr lang="en-US" altLang="zh-TW" sz="1400" dirty="0"/>
              <a:t>COVID-19</a:t>
            </a:r>
            <a:r>
              <a:rPr lang="zh-TW" altLang="zh-TW" sz="1400" dirty="0"/>
              <a:t>疫情之防治、防守上，失了最後的一道防線，但是仍然有許多</a:t>
            </a:r>
            <a:r>
              <a:rPr lang="en-US" altLang="zh-TW" sz="1400" dirty="0"/>
              <a:t>COVID-19</a:t>
            </a:r>
            <a:r>
              <a:rPr lang="zh-TW" altLang="zh-TW" sz="1400" dirty="0"/>
              <a:t>疫情獲得良好控制的國家，如</a:t>
            </a:r>
            <a:r>
              <a:rPr lang="zh-TW" altLang="zh-TW" sz="1400" dirty="0">
                <a:solidFill>
                  <a:srgbClr val="C00000"/>
                </a:solidFill>
              </a:rPr>
              <a:t>台灣</a:t>
            </a:r>
            <a:r>
              <a:rPr lang="zh-TW" altLang="zh-TW" sz="1400" dirty="0"/>
              <a:t>、以色列、新加坡、紐西蘭等，可以成為其他國家在防疫上的借鏡，尤其是自從發生新型冠狀病毒以來，我國在</a:t>
            </a:r>
            <a:r>
              <a:rPr lang="en-US" altLang="zh-TW" sz="1400" dirty="0"/>
              <a:t>COVID-19</a:t>
            </a:r>
            <a:r>
              <a:rPr lang="zh-TW" altLang="zh-TW" sz="1400" dirty="0"/>
              <a:t>防疫上的對策與作為，就受到</a:t>
            </a:r>
            <a:r>
              <a:rPr lang="en-US" altLang="zh-TW" sz="1400" dirty="0"/>
              <a:t>WHO</a:t>
            </a:r>
            <a:r>
              <a:rPr lang="zh-TW" altLang="zh-TW" sz="1400" dirty="0"/>
              <a:t>及世界各國高度肯定、讚揚、欣賞與稱讚。</a:t>
            </a:r>
            <a:endParaRPr lang="en-US" altLang="zh-TW" sz="1400" dirty="0"/>
          </a:p>
          <a:p>
            <a:pPr defTabSz="882213">
              <a:defRPr/>
            </a:pPr>
            <a:r>
              <a:rPr lang="zh-TW" altLang="zh-TW" dirty="0"/>
              <a:t>在研究目的部分，新型冠狀疫情</a:t>
            </a:r>
            <a:r>
              <a:rPr lang="en-US" altLang="zh-TW" dirty="0"/>
              <a:t>COVID-19</a:t>
            </a:r>
            <a:r>
              <a:rPr lang="zh-TW" altLang="zh-TW" dirty="0"/>
              <a:t>是當前國際社會所遇到極為嚴重的公共衛生安全危機，不但給全球政治經濟發展帶來前所未有的挑戰，也對全球衛生治理機制構成史無前例的壓力測試。我國雖曾有對抗</a:t>
            </a:r>
            <a:r>
              <a:rPr lang="en-US" altLang="zh-TW" dirty="0"/>
              <a:t>SARS</a:t>
            </a:r>
            <a:r>
              <a:rPr lang="zh-TW" altLang="zh-TW" dirty="0"/>
              <a:t>的經驗，但本次的新型冠狀病毒疫情</a:t>
            </a:r>
            <a:r>
              <a:rPr lang="en-US" altLang="zh-TW" dirty="0"/>
              <a:t>COVID-19</a:t>
            </a:r>
            <a:r>
              <a:rPr lang="zh-TW" altLang="zh-TW" dirty="0"/>
              <a:t>顯然更為詭譎多變。新型冠狀病毒的蔓延，影響了全人類的生活、人們開始改變生活的型態，甚至是面對生死的議題都有很大的轉變。 </a:t>
            </a:r>
          </a:p>
          <a:p>
            <a:endParaRPr lang="zh-TW" altLang="en-US" sz="1400" dirty="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solidFill>
                <a:srgbClr val="000000"/>
              </a:solidFill>
            </a:endParaRPr>
          </a:p>
        </p:txBody>
      </p:sp>
      <p:sp>
        <p:nvSpPr>
          <p:cNvPr id="3" name="日期版面配置區 2"/>
          <p:cNvSpPr>
            <a:spLocks noGrp="1"/>
          </p:cNvSpPr>
          <p:nvPr>
            <p:ph type="dt"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95634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solidFill>
                  <a:srgbClr val="000000"/>
                </a:solidFill>
                <a:ea typeface="ＭＳ Ｐゴシック" panose="020B0600070205080204" pitchFamily="34" charset="-128"/>
              </a:rPr>
              <a:pPr/>
              <a:t>8</a:t>
            </a:fld>
            <a:endParaRPr lang="en-US" altLang="zh-TW" sz="1200">
              <a:solidFill>
                <a:srgbClr val="000000"/>
              </a:solidFill>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zh-TW" sz="1400" dirty="0"/>
              <a:t>許多國家在面對</a:t>
            </a:r>
            <a:r>
              <a:rPr lang="en-US" altLang="zh-TW" sz="1400" dirty="0"/>
              <a:t>COVID-19</a:t>
            </a:r>
            <a:r>
              <a:rPr lang="zh-TW" altLang="zh-TW" sz="1400" dirty="0"/>
              <a:t>疫情之防治、防守上，失了最後的一道防線，但是仍然有許多</a:t>
            </a:r>
            <a:r>
              <a:rPr lang="en-US" altLang="zh-TW" sz="1400" dirty="0"/>
              <a:t>COVID-19</a:t>
            </a:r>
            <a:r>
              <a:rPr lang="zh-TW" altLang="zh-TW" sz="1400" dirty="0"/>
              <a:t>疫情獲得良好控制的國家，如</a:t>
            </a:r>
            <a:r>
              <a:rPr lang="zh-TW" altLang="zh-TW" sz="1400" dirty="0">
                <a:solidFill>
                  <a:srgbClr val="C00000"/>
                </a:solidFill>
              </a:rPr>
              <a:t>台灣</a:t>
            </a:r>
            <a:r>
              <a:rPr lang="zh-TW" altLang="zh-TW" sz="1400" dirty="0"/>
              <a:t>、以色列、新加坡、紐西蘭等，可以成為其他國家在防疫上的借鏡，尤其是自從發生新型冠狀病毒以來，我國在</a:t>
            </a:r>
            <a:r>
              <a:rPr lang="en-US" altLang="zh-TW" sz="1400" dirty="0"/>
              <a:t>COVID-19</a:t>
            </a:r>
            <a:r>
              <a:rPr lang="zh-TW" altLang="zh-TW" sz="1400" dirty="0"/>
              <a:t>防疫上的對策與作為，就受到</a:t>
            </a:r>
            <a:r>
              <a:rPr lang="en-US" altLang="zh-TW" sz="1400" dirty="0"/>
              <a:t>WHO</a:t>
            </a:r>
            <a:r>
              <a:rPr lang="zh-TW" altLang="zh-TW" sz="1400" dirty="0"/>
              <a:t>及世界各國高度肯定、讚揚、欣賞與稱讚。</a:t>
            </a:r>
            <a:endParaRPr lang="en-US" altLang="zh-TW" sz="1400" dirty="0"/>
          </a:p>
          <a:p>
            <a:pPr defTabSz="882213">
              <a:defRPr/>
            </a:pPr>
            <a:r>
              <a:rPr lang="zh-TW" altLang="zh-TW" dirty="0"/>
              <a:t>在研究目的部分，新型冠狀疫情</a:t>
            </a:r>
            <a:r>
              <a:rPr lang="en-US" altLang="zh-TW" dirty="0"/>
              <a:t>COVID-19</a:t>
            </a:r>
            <a:r>
              <a:rPr lang="zh-TW" altLang="zh-TW" dirty="0"/>
              <a:t>是當前國際社會所遇到極為嚴重的公共衛生安全危機，不但給全球政治經濟發展帶來前所未有的挑戰，也對全球衛生治理機制構成史無前例的壓力測試。我國雖曾有對抗</a:t>
            </a:r>
            <a:r>
              <a:rPr lang="en-US" altLang="zh-TW" dirty="0"/>
              <a:t>SARS</a:t>
            </a:r>
            <a:r>
              <a:rPr lang="zh-TW" altLang="zh-TW" dirty="0"/>
              <a:t>的經驗，但本次的新型冠狀病毒疫情</a:t>
            </a:r>
            <a:r>
              <a:rPr lang="en-US" altLang="zh-TW" dirty="0"/>
              <a:t>COVID-19</a:t>
            </a:r>
            <a:r>
              <a:rPr lang="zh-TW" altLang="zh-TW" dirty="0"/>
              <a:t>顯然更為詭譎多變。新型冠狀病毒的蔓延，影響了全人類的生活、人們開始改變生活的型態，甚至是面對生死的議題都有很大的轉變。 </a:t>
            </a:r>
          </a:p>
          <a:p>
            <a:endParaRPr lang="zh-TW" altLang="en-US" sz="1400" dirty="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solidFill>
                <a:srgbClr val="000000"/>
              </a:solidFill>
            </a:endParaRPr>
          </a:p>
        </p:txBody>
      </p:sp>
      <p:sp>
        <p:nvSpPr>
          <p:cNvPr id="3" name="日期版面配置區 2"/>
          <p:cNvSpPr>
            <a:spLocks noGrp="1"/>
          </p:cNvSpPr>
          <p:nvPr>
            <p:ph type="dt"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93239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solidFill>
                  <a:srgbClr val="000000"/>
                </a:solidFill>
                <a:ea typeface="ＭＳ Ｐゴシック" panose="020B0600070205080204" pitchFamily="34" charset="-128"/>
              </a:rPr>
              <a:pPr/>
              <a:t>9</a:t>
            </a:fld>
            <a:endParaRPr lang="en-US" altLang="zh-TW" sz="1200">
              <a:solidFill>
                <a:srgbClr val="000000"/>
              </a:solidFill>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zh-TW" sz="1400" dirty="0"/>
              <a:t>許多國家在面對</a:t>
            </a:r>
            <a:r>
              <a:rPr lang="en-US" altLang="zh-TW" sz="1400" dirty="0"/>
              <a:t>COVID-19</a:t>
            </a:r>
            <a:r>
              <a:rPr lang="zh-TW" altLang="zh-TW" sz="1400" dirty="0"/>
              <a:t>疫情之防治、防守上，失了最後的一道防線，但是仍然有許多</a:t>
            </a:r>
            <a:r>
              <a:rPr lang="en-US" altLang="zh-TW" sz="1400" dirty="0"/>
              <a:t>COVID-19</a:t>
            </a:r>
            <a:r>
              <a:rPr lang="zh-TW" altLang="zh-TW" sz="1400" dirty="0"/>
              <a:t>疫情獲得良好控制的國家，如</a:t>
            </a:r>
            <a:r>
              <a:rPr lang="zh-TW" altLang="zh-TW" sz="1400" dirty="0">
                <a:solidFill>
                  <a:srgbClr val="C00000"/>
                </a:solidFill>
              </a:rPr>
              <a:t>台灣</a:t>
            </a:r>
            <a:r>
              <a:rPr lang="zh-TW" altLang="zh-TW" sz="1400" dirty="0"/>
              <a:t>、以色列、新加坡、紐西蘭等，可以成為其他國家在防疫上的借鏡，尤其是自從發生新型冠狀病毒以來，我國在</a:t>
            </a:r>
            <a:r>
              <a:rPr lang="en-US" altLang="zh-TW" sz="1400" dirty="0"/>
              <a:t>COVID-19</a:t>
            </a:r>
            <a:r>
              <a:rPr lang="zh-TW" altLang="zh-TW" sz="1400" dirty="0"/>
              <a:t>防疫上的對策與作為，就受到</a:t>
            </a:r>
            <a:r>
              <a:rPr lang="en-US" altLang="zh-TW" sz="1400" dirty="0"/>
              <a:t>WHO</a:t>
            </a:r>
            <a:r>
              <a:rPr lang="zh-TW" altLang="zh-TW" sz="1400" dirty="0"/>
              <a:t>及世界各國高度肯定、讚揚、欣賞與稱讚。</a:t>
            </a:r>
            <a:endParaRPr lang="en-US" altLang="zh-TW" sz="1400" dirty="0"/>
          </a:p>
          <a:p>
            <a:pPr defTabSz="882213">
              <a:defRPr/>
            </a:pPr>
            <a:r>
              <a:rPr lang="zh-TW" altLang="zh-TW" dirty="0"/>
              <a:t>在研究目的部分，新型冠狀疫情</a:t>
            </a:r>
            <a:r>
              <a:rPr lang="en-US" altLang="zh-TW" dirty="0"/>
              <a:t>COVID-19</a:t>
            </a:r>
            <a:r>
              <a:rPr lang="zh-TW" altLang="zh-TW" dirty="0"/>
              <a:t>是當前國際社會所遇到極為嚴重的公共衛生安全危機，不但給全球政治經濟發展帶來前所未有的挑戰，也對全球衛生治理機制構成史無前例的壓力測試。我國雖曾有對抗</a:t>
            </a:r>
            <a:r>
              <a:rPr lang="en-US" altLang="zh-TW" dirty="0"/>
              <a:t>SARS</a:t>
            </a:r>
            <a:r>
              <a:rPr lang="zh-TW" altLang="zh-TW" dirty="0"/>
              <a:t>的經驗，但本次的新型冠狀病毒疫情</a:t>
            </a:r>
            <a:r>
              <a:rPr lang="en-US" altLang="zh-TW" dirty="0"/>
              <a:t>COVID-19</a:t>
            </a:r>
            <a:r>
              <a:rPr lang="zh-TW" altLang="zh-TW" dirty="0"/>
              <a:t>顯然更為詭譎多變。新型冠狀病毒的蔓延，影響了全人類的生活、人們開始改變生活的型態，甚至是面對生死的議題都有很大的轉變。 </a:t>
            </a:r>
          </a:p>
          <a:p>
            <a:endParaRPr lang="zh-TW" altLang="en-US" sz="1400" dirty="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solidFill>
                <a:srgbClr val="000000"/>
              </a:solidFill>
            </a:endParaRPr>
          </a:p>
        </p:txBody>
      </p:sp>
      <p:sp>
        <p:nvSpPr>
          <p:cNvPr id="3" name="日期版面配置區 2"/>
          <p:cNvSpPr>
            <a:spLocks noGrp="1"/>
          </p:cNvSpPr>
          <p:nvPr>
            <p:ph type="dt"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3831227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10</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90368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
        <p:nvSpPr>
          <p:cNvPr id="6" name="矩形 5"/>
          <p:cNvSpPr/>
          <p:nvPr/>
        </p:nvSpPr>
        <p:spPr>
          <a:xfrm>
            <a:off x="0" y="0"/>
            <a:ext cx="9144000" cy="1484784"/>
          </a:xfrm>
          <a:prstGeom prst="rect">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7704172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4223325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1949153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2743497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687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524000" y="1752600"/>
            <a:ext cx="7162800" cy="1371600"/>
          </a:xfrm>
        </p:spPr>
        <p:txBody>
          <a:bodyPr/>
          <a:lstStyle>
            <a:lvl1pPr>
              <a:defRPr>
                <a:solidFill>
                  <a:schemeClr val="tx2"/>
                </a:solidFill>
              </a:defRPr>
            </a:lvl1pPr>
          </a:lstStyle>
          <a:p>
            <a:r>
              <a:rPr lang="en-US" altLang="zh-TW"/>
              <a:t>Click to edit Master title style</a:t>
            </a:r>
          </a:p>
        </p:txBody>
      </p:sp>
      <p:sp>
        <p:nvSpPr>
          <p:cNvPr id="3077"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defRPr>
            </a:lvl1pPr>
          </a:lstStyle>
          <a:p>
            <a:r>
              <a:rPr lang="en-US" altLang="zh-TW"/>
              <a:t>Click to edit Master subtitle style</a:t>
            </a:r>
          </a:p>
        </p:txBody>
      </p:sp>
      <p:sp>
        <p:nvSpPr>
          <p:cNvPr id="5" name="Rectangle 6"/>
          <p:cNvSpPr>
            <a:spLocks noGrp="1" noChangeArrowheads="1"/>
          </p:cNvSpPr>
          <p:nvPr>
            <p:ph type="dt" sz="half" idx="10"/>
          </p:nvPr>
        </p:nvSpPr>
        <p:spPr>
          <a:xfrm>
            <a:off x="1524000" y="6248400"/>
            <a:ext cx="1905000" cy="457200"/>
          </a:xfrm>
          <a:prstGeom prst="rect">
            <a:avLst/>
          </a:prstGeom>
        </p:spPr>
        <p:txBody>
          <a:bodyPr/>
          <a:lstStyle>
            <a:lvl1pPr eaLnBrk="1" hangingPunct="1">
              <a:defRPr kumimoji="1">
                <a:solidFill>
                  <a:schemeClr val="tx2"/>
                </a:solidFill>
              </a:defRPr>
            </a:lvl1pPr>
          </a:lstStyle>
          <a:p>
            <a:pPr>
              <a:defRPr/>
            </a:pPr>
            <a:endParaRPr lang="en-US" altLang="zh-TW"/>
          </a:p>
        </p:txBody>
      </p:sp>
      <p:sp>
        <p:nvSpPr>
          <p:cNvPr id="6" name="Rectangle 7"/>
          <p:cNvSpPr>
            <a:spLocks noGrp="1" noChangeArrowheads="1"/>
          </p:cNvSpPr>
          <p:nvPr>
            <p:ph type="ftr" sz="quarter" idx="11"/>
          </p:nvPr>
        </p:nvSpPr>
        <p:spPr bwMode="auto">
          <a:xfrm>
            <a:off x="36576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1" sz="1400">
                <a:solidFill>
                  <a:schemeClr val="tx2"/>
                </a:solidFill>
                <a:latin typeface="Arial" charset="0"/>
                <a:ea typeface="+mn-ea"/>
              </a:defRPr>
            </a:lvl1pPr>
          </a:lstStyle>
          <a:p>
            <a:pPr>
              <a:defRPr/>
            </a:pPr>
            <a:endParaRPr lang="en-US" altLang="zh-TW"/>
          </a:p>
        </p:txBody>
      </p:sp>
      <p:sp>
        <p:nvSpPr>
          <p:cNvPr id="7" name="Rectangle 8"/>
          <p:cNvSpPr>
            <a:spLocks noGrp="1" noChangeArrowheads="1"/>
          </p:cNvSpPr>
          <p:nvPr>
            <p:ph type="sldNum" sz="quarter" idx="12"/>
          </p:nvPr>
        </p:nvSpPr>
        <p:spPr>
          <a:xfrm>
            <a:off x="6781800" y="6248400"/>
            <a:ext cx="1905000" cy="457200"/>
          </a:xfrm>
        </p:spPr>
        <p:txBody>
          <a:bodyPr/>
          <a:lstStyle>
            <a:lvl1pPr eaLnBrk="1" hangingPunct="1">
              <a:defRPr kumimoji="1" smtClean="0">
                <a:solidFill>
                  <a:schemeClr val="tx2"/>
                </a:solidFill>
                <a:latin typeface="Arial" panose="020B0604020202020204" pitchFamily="34" charset="0"/>
              </a:defRPr>
            </a:lvl1pPr>
          </a:lstStyle>
          <a:p>
            <a:fld id="{1754F41D-EC6F-4635-A168-3095B1BBC94B}" type="slidenum">
              <a:rPr lang="en-US" altLang="zh-TW"/>
              <a:pPr/>
              <a:t>‹#›</a:t>
            </a:fld>
            <a:endParaRPr lang="en-US" altLang="zh-TW"/>
          </a:p>
        </p:txBody>
      </p:sp>
      <p:sp>
        <p:nvSpPr>
          <p:cNvPr id="3" name="內容版面配置區 2"/>
          <p:cNvSpPr>
            <a:spLocks noGrp="1"/>
          </p:cNvSpPr>
          <p:nvPr>
            <p:ph sz="quarter" idx="13"/>
          </p:nvPr>
        </p:nvSpPr>
        <p:spPr>
          <a:xfrm>
            <a:off x="2484438" y="54927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5187067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524000" y="1752600"/>
            <a:ext cx="7162800" cy="1371600"/>
          </a:xfrm>
        </p:spPr>
        <p:txBody>
          <a:bodyPr/>
          <a:lstStyle>
            <a:lvl1pPr>
              <a:defRPr>
                <a:solidFill>
                  <a:schemeClr val="tx2"/>
                </a:solidFill>
              </a:defRPr>
            </a:lvl1pPr>
          </a:lstStyle>
          <a:p>
            <a:r>
              <a:rPr lang="en-US" altLang="zh-TW"/>
              <a:t>Click to edit Master title style</a:t>
            </a:r>
          </a:p>
        </p:txBody>
      </p:sp>
      <p:sp>
        <p:nvSpPr>
          <p:cNvPr id="3077"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defRPr>
            </a:lvl1pPr>
          </a:lstStyle>
          <a:p>
            <a:r>
              <a:rPr lang="en-US" altLang="zh-TW"/>
              <a:t>Click to edit Master subtitle style</a:t>
            </a:r>
          </a:p>
        </p:txBody>
      </p:sp>
      <p:sp>
        <p:nvSpPr>
          <p:cNvPr id="5" name="Rectangle 6"/>
          <p:cNvSpPr>
            <a:spLocks noGrp="1" noChangeArrowheads="1"/>
          </p:cNvSpPr>
          <p:nvPr>
            <p:ph type="dt" sz="half" idx="10"/>
          </p:nvPr>
        </p:nvSpPr>
        <p:spPr>
          <a:xfrm>
            <a:off x="1524000" y="6248400"/>
            <a:ext cx="1905000" cy="457200"/>
          </a:xfrm>
          <a:prstGeom prst="rect">
            <a:avLst/>
          </a:prstGeom>
        </p:spPr>
        <p:txBody>
          <a:bodyPr/>
          <a:lstStyle>
            <a:lvl1pPr eaLnBrk="1" hangingPunct="1">
              <a:defRPr kumimoji="1">
                <a:solidFill>
                  <a:schemeClr val="tx2"/>
                </a:solidFill>
              </a:defRPr>
            </a:lvl1pPr>
          </a:lstStyle>
          <a:p>
            <a:pPr>
              <a:defRPr/>
            </a:pPr>
            <a:endParaRPr lang="en-US" altLang="zh-TW"/>
          </a:p>
        </p:txBody>
      </p:sp>
      <p:sp>
        <p:nvSpPr>
          <p:cNvPr id="6" name="Rectangle 7"/>
          <p:cNvSpPr>
            <a:spLocks noGrp="1" noChangeArrowheads="1"/>
          </p:cNvSpPr>
          <p:nvPr>
            <p:ph type="ftr" sz="quarter" idx="11"/>
          </p:nvPr>
        </p:nvSpPr>
        <p:spPr bwMode="auto">
          <a:xfrm>
            <a:off x="36576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1" sz="1400">
                <a:solidFill>
                  <a:schemeClr val="tx2"/>
                </a:solidFill>
                <a:latin typeface="Arial" charset="0"/>
                <a:ea typeface="+mn-ea"/>
              </a:defRPr>
            </a:lvl1pPr>
          </a:lstStyle>
          <a:p>
            <a:pPr>
              <a:defRPr/>
            </a:pPr>
            <a:endParaRPr lang="en-US" altLang="zh-TW"/>
          </a:p>
        </p:txBody>
      </p:sp>
      <p:sp>
        <p:nvSpPr>
          <p:cNvPr id="7" name="Rectangle 8"/>
          <p:cNvSpPr>
            <a:spLocks noGrp="1" noChangeArrowheads="1"/>
          </p:cNvSpPr>
          <p:nvPr>
            <p:ph type="sldNum" sz="quarter" idx="12"/>
          </p:nvPr>
        </p:nvSpPr>
        <p:spPr>
          <a:xfrm>
            <a:off x="6781800" y="6248400"/>
            <a:ext cx="1905000" cy="457200"/>
          </a:xfrm>
        </p:spPr>
        <p:txBody>
          <a:bodyPr/>
          <a:lstStyle>
            <a:lvl1pPr eaLnBrk="1" hangingPunct="1">
              <a:defRPr kumimoji="1" smtClean="0">
                <a:solidFill>
                  <a:schemeClr val="tx2"/>
                </a:solidFill>
                <a:latin typeface="Arial" panose="020B0604020202020204" pitchFamily="34" charset="0"/>
              </a:defRPr>
            </a:lvl1pPr>
          </a:lstStyle>
          <a:p>
            <a:fld id="{1754F41D-EC6F-4635-A168-3095B1BBC94B}" type="slidenum">
              <a:rPr lang="en-US" altLang="zh-TW"/>
              <a:pPr/>
              <a:t>‹#›</a:t>
            </a:fld>
            <a:endParaRPr lang="en-US" altLang="zh-TW"/>
          </a:p>
        </p:txBody>
      </p:sp>
      <p:sp>
        <p:nvSpPr>
          <p:cNvPr id="3" name="內容版面配置區 2"/>
          <p:cNvSpPr>
            <a:spLocks noGrp="1"/>
          </p:cNvSpPr>
          <p:nvPr>
            <p:ph sz="quarter" idx="13"/>
          </p:nvPr>
        </p:nvSpPr>
        <p:spPr>
          <a:xfrm>
            <a:off x="2484438" y="54927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0783616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437209"/>
      </p:ext>
    </p:extLst>
  </p:cSld>
  <p:clrMapOvr>
    <a:overrideClrMapping bg1="dk1" tx1="lt1" bg2="dk2" tx2="lt2" accent1="accent1" accent2="accent2" accent3="accent3" accent4="accent4" accent5="accent5" accent6="accent6" hlink="hlink" folHlink="folHlink"/>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140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40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41363127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58433064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5384427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33226601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9247878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9842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33696669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41479442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1600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smtClean="0"/>
          </a:p>
        </p:txBody>
      </p:sp>
      <p:sp>
        <p:nvSpPr>
          <p:cNvPr id="1027" name="Rectangle 2"/>
          <p:cNvSpPr>
            <a:spLocks noGrp="1" noChangeArrowheads="1"/>
          </p:cNvSpPr>
          <p:nvPr>
            <p:ph type="title"/>
          </p:nvPr>
        </p:nvSpPr>
        <p:spPr bwMode="auto">
          <a:xfrm>
            <a:off x="1524000" y="381000"/>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1029" name="Rectangle 5"/>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defRPr>
            </a:lvl1pPr>
          </a:lstStyle>
          <a:p>
            <a:pPr>
              <a:defRPr/>
            </a:pPr>
            <a:endParaRPr lang="zh-TW" alt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endParaRPr lang="zh-TW" altLang="en-US"/>
          </a:p>
        </p:txBody>
      </p:sp>
      <p:sp>
        <p:nvSpPr>
          <p:cNvPr id="1031" name="AutoShape 10"/>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smtClean="0"/>
          </a:p>
        </p:txBody>
      </p:sp>
      <p:sp>
        <p:nvSpPr>
          <p:cNvPr id="1032" name="Line 13"/>
          <p:cNvSpPr>
            <a:spLocks noChangeShapeType="1"/>
          </p:cNvSpPr>
          <p:nvPr/>
        </p:nvSpPr>
        <p:spPr bwMode="auto">
          <a:xfrm>
            <a:off x="533400" y="6400800"/>
            <a:ext cx="83058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17" r:id="rId14"/>
    <p:sldLayoutId id="2147483719" r:id="rId15"/>
    <p:sldLayoutId id="2147483704" r:id="rId16"/>
    <p:sldLayoutId id="2147483749" r:id="rId17"/>
  </p:sldLayoutIdLst>
  <p:transition spd="med"/>
  <p:hf hdr="0" dt="0"/>
  <p:txStyles>
    <p:title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p:titleStyle>
    <p:bodyStyle>
      <a:lvl1pPr marL="473075" indent="-473075" algn="l" rtl="0" eaLnBrk="1" fontAlgn="base" hangingPunct="1">
        <a:spcBef>
          <a:spcPct val="30000"/>
        </a:spcBef>
        <a:spcAft>
          <a:spcPct val="0"/>
        </a:spcAft>
        <a:buClr>
          <a:schemeClr val="accent2"/>
        </a:buClr>
        <a:buFont typeface="Wingdings" panose="05000000000000000000" pitchFamily="2" charset="2"/>
        <a:buBlip>
          <a:blip r:embed="rId19"/>
        </a:buBlip>
        <a:defRPr kumimoji="1" sz="3200" kern="1200">
          <a:solidFill>
            <a:srgbClr val="000099"/>
          </a:solidFill>
          <a:latin typeface="+mn-lt"/>
          <a:ea typeface="+mn-ea"/>
          <a:cs typeface="+mn-cs"/>
        </a:defRPr>
      </a:lvl1pPr>
      <a:lvl2pPr marL="1050925" indent="-387350" algn="l" rtl="0" eaLnBrk="1" fontAlgn="base" hangingPunct="1">
        <a:spcBef>
          <a:spcPct val="20000"/>
        </a:spcBef>
        <a:spcAft>
          <a:spcPct val="0"/>
        </a:spcAft>
        <a:buClr>
          <a:schemeClr val="hlink"/>
        </a:buClr>
        <a:buFont typeface="Webdings" panose="05030102010509060703" pitchFamily="18" charset="2"/>
        <a:buBlip>
          <a:blip r:embed="rId20"/>
        </a:buBlip>
        <a:defRPr kumimoji="1" sz="2800" kern="1200">
          <a:solidFill>
            <a:schemeClr val="tx1"/>
          </a:solidFill>
          <a:latin typeface="Times New Roman" panose="02020603050405020304" pitchFamily="18" charset="0"/>
          <a:ea typeface="新細明體" panose="02020500000000000000" pitchFamily="18" charset="-120"/>
          <a:cs typeface="+mn-cs"/>
        </a:defRPr>
      </a:lvl2pPr>
      <a:lvl3pPr marL="1616075" indent="-374650" algn="l" rtl="0" eaLnBrk="1" fontAlgn="base" hangingPunct="1">
        <a:spcBef>
          <a:spcPct val="20000"/>
        </a:spcBef>
        <a:spcAft>
          <a:spcPct val="0"/>
        </a:spcAft>
        <a:buFont typeface="Wingdings" panose="05000000000000000000" pitchFamily="2" charset="2"/>
        <a:buBlip>
          <a:blip r:embed="rId21"/>
        </a:buBlip>
        <a:defRPr kumimoji="1" sz="2400" kern="1200">
          <a:solidFill>
            <a:srgbClr val="336600"/>
          </a:solidFill>
          <a:latin typeface="Times New Roman" panose="02020603050405020304" pitchFamily="18" charset="0"/>
          <a:ea typeface="新細明體" panose="02020500000000000000" pitchFamily="18" charset="-120"/>
          <a:cs typeface="+mn-cs"/>
        </a:defRPr>
      </a:lvl3pPr>
      <a:lvl4pPr marL="2193925" indent="-387350" algn="l" rtl="0" eaLnBrk="1" fontAlgn="base" hangingPunct="1">
        <a:spcBef>
          <a:spcPct val="20000"/>
        </a:spcBef>
        <a:spcAft>
          <a:spcPct val="0"/>
        </a:spcAft>
        <a:buFont typeface="Wingdings" panose="05000000000000000000"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1" fontAlgn="base" hangingPunct="1">
        <a:spcBef>
          <a:spcPct val="20000"/>
        </a:spcBef>
        <a:spcAft>
          <a:spcPct val="0"/>
        </a:spcAft>
        <a:buBlip>
          <a:blip r:embed="rId21"/>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0133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2.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1.jp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1" y="1937980"/>
            <a:ext cx="8964488" cy="4154984"/>
            <a:chOff x="1751779" y="2610086"/>
            <a:chExt cx="10398049" cy="3215337"/>
          </a:xfrm>
        </p:grpSpPr>
        <p:sp>
          <p:nvSpPr>
            <p:cNvPr id="8" name="TextBox 7">
              <a:extLst>
                <a:ext uri="{FF2B5EF4-FFF2-40B4-BE49-F238E27FC236}">
                  <a16:creationId xmlns:a16="http://schemas.microsoft.com/office/drawing/2014/main" id="{5CF5BDA4-10C7-46A6-AC30-523A3FC438AC}"/>
                </a:ext>
              </a:extLst>
            </p:cNvPr>
            <p:cNvSpPr txBox="1"/>
            <p:nvPr/>
          </p:nvSpPr>
          <p:spPr>
            <a:xfrm>
              <a:off x="1751779" y="2610086"/>
              <a:ext cx="10398049" cy="3215337"/>
            </a:xfrm>
            <a:prstGeom prst="rect">
              <a:avLst/>
            </a:prstGeom>
            <a:noFill/>
          </p:spPr>
          <p:txBody>
            <a:bodyPr wrap="square" rtlCol="0" anchor="ctr">
              <a:spAutoFit/>
            </a:bodyPr>
            <a:lstStyle/>
            <a:p>
              <a:pPr algn="ctr"/>
              <a:r>
                <a:rPr lang="en-US" altLang="zh-TW" sz="4400" b="1" dirty="0">
                  <a:solidFill>
                    <a:srgbClr val="C00000"/>
                  </a:solidFill>
                  <a:latin typeface="新細明體" panose="02020500000000000000" pitchFamily="18" charset="-120"/>
                  <a:ea typeface="新細明體" panose="02020500000000000000" pitchFamily="18" charset="-120"/>
                </a:rPr>
                <a:t>《</a:t>
              </a:r>
              <a:r>
                <a:rPr lang="zh-TW" altLang="zh-TW" sz="6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全球新型冠狀病毒</a:t>
              </a:r>
              <a:r>
                <a:rPr lang="en-US" altLang="zh-TW" sz="6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(COVID-19)</a:t>
              </a:r>
              <a:r>
                <a:rPr lang="zh-TW" altLang="zh-TW" sz="6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疫</a:t>
              </a:r>
              <a:r>
                <a:rPr lang="zh-TW" altLang="zh-TW" sz="6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情下</a:t>
              </a:r>
              <a:r>
                <a:rPr lang="zh-TW" altLang="zh-TW" sz="6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處理生死問題的困境與可行對策</a:t>
              </a:r>
              <a:r>
                <a:rPr lang="en-US" altLang="zh-TW" sz="6600" b="1" dirty="0">
                  <a:solidFill>
                    <a:srgbClr val="C0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a:t>
              </a:r>
            </a:p>
          </p:txBody>
        </p:sp>
        <p:sp>
          <p:nvSpPr>
            <p:cNvPr id="9" name="TextBox 8">
              <a:extLst>
                <a:ext uri="{FF2B5EF4-FFF2-40B4-BE49-F238E27FC236}">
                  <a16:creationId xmlns:a16="http://schemas.microsoft.com/office/drawing/2014/main" id="{C062103B-F514-4BE9-B5B2-C13878D2FE7C}"/>
                </a:ext>
              </a:extLst>
            </p:cNvPr>
            <p:cNvSpPr txBox="1"/>
            <p:nvPr/>
          </p:nvSpPr>
          <p:spPr>
            <a:xfrm>
              <a:off x="7124946" y="5116175"/>
              <a:ext cx="4777097" cy="430887"/>
            </a:xfrm>
            <a:prstGeom prst="rect">
              <a:avLst/>
            </a:prstGeom>
            <a:noFill/>
          </p:spPr>
          <p:txBody>
            <a:bodyPr wrap="square" rtlCol="0" anchor="ctr">
              <a:spAutoFit/>
            </a:bodyPr>
            <a:lstStyle/>
            <a:p>
              <a:pPr algn="ctr">
                <a:spcBef>
                  <a:spcPts val="0"/>
                </a:spcBef>
              </a:pPr>
              <a:r>
                <a:rPr lang="zh-TW" altLang="en-US" sz="1500" b="1" dirty="0">
                  <a:latin typeface="+mj-ea"/>
                  <a:cs typeface="Times New Roman" panose="02020603050405020304" pitchFamily="18" charset="0"/>
                </a:rPr>
                <a:t>               </a:t>
              </a:r>
              <a:r>
                <a:rPr lang="zh-TW" altLang="en-US" sz="1500" b="1" dirty="0" smtClean="0">
                  <a:latin typeface="+mj-ea"/>
                  <a:cs typeface="Times New Roman" panose="02020603050405020304" pitchFamily="18" charset="0"/>
                </a:rPr>
                <a:t>時  </a:t>
              </a:r>
              <a:r>
                <a:rPr lang="zh-TW" altLang="en-US" sz="1500" b="1" dirty="0">
                  <a:latin typeface="+mj-ea"/>
                  <a:cs typeface="Times New Roman" panose="02020603050405020304" pitchFamily="18" charset="0"/>
                </a:rPr>
                <a:t>間 ：</a:t>
              </a:r>
              <a:r>
                <a:rPr lang="en-US" altLang="zh-TW" sz="1500" b="1" dirty="0">
                  <a:latin typeface="+mj-ea"/>
                  <a:cs typeface="Times New Roman" panose="02020603050405020304" pitchFamily="18" charset="0"/>
                </a:rPr>
                <a:t>2021</a:t>
              </a:r>
              <a:r>
                <a:rPr lang="zh-TW" altLang="en-US" sz="1500" b="1" dirty="0">
                  <a:latin typeface="+mj-ea"/>
                  <a:cs typeface="Times New Roman" panose="02020603050405020304" pitchFamily="18" charset="0"/>
                </a:rPr>
                <a:t>年</a:t>
              </a:r>
              <a:r>
                <a:rPr lang="en-US" altLang="zh-TW" sz="1500" b="1" dirty="0">
                  <a:latin typeface="+mj-ea"/>
                  <a:cs typeface="Times New Roman" panose="02020603050405020304" pitchFamily="18" charset="0"/>
                </a:rPr>
                <a:t>6</a:t>
              </a:r>
              <a:r>
                <a:rPr lang="zh-TW" altLang="en-US" sz="1500" b="1" dirty="0">
                  <a:latin typeface="+mj-ea"/>
                  <a:cs typeface="Times New Roman" panose="02020603050405020304" pitchFamily="18" charset="0"/>
                </a:rPr>
                <a:t>月</a:t>
              </a:r>
              <a:r>
                <a:rPr lang="en-US" altLang="zh-TW" sz="1500" b="1" dirty="0">
                  <a:latin typeface="+mj-ea"/>
                  <a:cs typeface="Times New Roman" panose="02020603050405020304" pitchFamily="18" charset="0"/>
                </a:rPr>
                <a:t>25</a:t>
              </a:r>
              <a:r>
                <a:rPr lang="zh-TW" altLang="en-US" sz="1500" b="1" dirty="0">
                  <a:latin typeface="+mj-ea"/>
                  <a:cs typeface="Times New Roman" panose="02020603050405020304" pitchFamily="18" charset="0"/>
                </a:rPr>
                <a:t>日</a:t>
              </a:r>
              <a:r>
                <a:rPr lang="en-US" altLang="zh-TW" sz="1500" b="1" dirty="0">
                  <a:latin typeface="+mj-ea"/>
                  <a:cs typeface="Times New Roman" panose="02020603050405020304" pitchFamily="18" charset="0"/>
                  <a:sym typeface="新細明體" panose="02020500000000000000" pitchFamily="18" charset="-120"/>
                </a:rPr>
                <a:t>              </a:t>
              </a:r>
              <a:endParaRPr lang="zh-TW" altLang="en-US" sz="1500" b="1" dirty="0">
                <a:latin typeface="+mj-ea"/>
                <a:sym typeface="新細明體" panose="02020500000000000000" pitchFamily="18" charset="-120"/>
              </a:endParaRPr>
            </a:p>
          </p:txBody>
        </p:sp>
      </p:grpSp>
      <p:sp>
        <p:nvSpPr>
          <p:cNvPr id="7" name="標題 3"/>
          <p:cNvSpPr txBox="1">
            <a:spLocks/>
          </p:cNvSpPr>
          <p:nvPr/>
        </p:nvSpPr>
        <p:spPr>
          <a:xfrm>
            <a:off x="884926" y="-459432"/>
            <a:ext cx="8229600" cy="576593"/>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2700" dirty="0"/>
              <a:t/>
            </a:r>
            <a:br>
              <a:rPr lang="en-US" altLang="zh-TW" sz="2700" dirty="0"/>
            </a:br>
            <a:r>
              <a:rPr lang="en-US" altLang="zh-TW" sz="2700" dirty="0"/>
              <a:t/>
            </a:r>
            <a:br>
              <a:rPr lang="en-US" altLang="zh-TW" sz="2700" dirty="0"/>
            </a:br>
            <a:r>
              <a:rPr lang="en-US" altLang="zh-TW" sz="2800" b="1" dirty="0" smtClean="0">
                <a:solidFill>
                  <a:srgbClr val="FFFF00"/>
                </a:solidFill>
                <a:latin typeface="標楷體" panose="03000509000000000000" pitchFamily="65" charset="-120"/>
                <a:ea typeface="標楷體" panose="03000509000000000000" pitchFamily="65" charset="-120"/>
                <a:cs typeface="Times New Roman" panose="02020603050405020304" pitchFamily="18" charset="0"/>
              </a:rPr>
              <a:t>2021</a:t>
            </a:r>
            <a:r>
              <a:rPr lang="zh-TW" altLang="en-US" sz="2800" b="1" dirty="0" smtClean="0">
                <a:solidFill>
                  <a:srgbClr val="FFFF00"/>
                </a:solidFill>
                <a:latin typeface="標楷體" panose="03000509000000000000" pitchFamily="65" charset="-120"/>
                <a:ea typeface="標楷體" panose="03000509000000000000" pitchFamily="65" charset="-120"/>
                <a:cs typeface="Times New Roman" panose="02020603050405020304" pitchFamily="18" charset="0"/>
              </a:rPr>
              <a:t>年</a:t>
            </a:r>
            <a:r>
              <a:rPr lang="zh-TW" altLang="en-US" sz="2800" b="1" dirty="0">
                <a:solidFill>
                  <a:srgbClr val="FFFF00"/>
                </a:solidFill>
                <a:latin typeface="標楷體" panose="03000509000000000000" pitchFamily="65" charset="-120"/>
                <a:ea typeface="標楷體" panose="03000509000000000000" pitchFamily="65" charset="-120"/>
              </a:rPr>
              <a:t>台灣</a:t>
            </a:r>
            <a:r>
              <a:rPr lang="zh-TW" altLang="en-US" sz="2800" b="1" dirty="0" smtClean="0">
                <a:solidFill>
                  <a:srgbClr val="FFFF00"/>
                </a:solidFill>
                <a:latin typeface="標楷體" panose="03000509000000000000" pitchFamily="65" charset="-120"/>
                <a:ea typeface="標楷體" panose="03000509000000000000" pitchFamily="65" charset="-120"/>
              </a:rPr>
              <a:t>公共行政</a:t>
            </a:r>
            <a:endParaRPr lang="en-US" altLang="zh-TW" sz="2800" b="1" dirty="0" smtClean="0">
              <a:solidFill>
                <a:srgbClr val="FFFF00"/>
              </a:solidFill>
              <a:latin typeface="標楷體" panose="03000509000000000000" pitchFamily="65" charset="-120"/>
              <a:ea typeface="標楷體" panose="03000509000000000000" pitchFamily="65" charset="-120"/>
            </a:endParaRPr>
          </a:p>
          <a:p>
            <a:pPr algn="ctr"/>
            <a:r>
              <a:rPr lang="zh-TW" altLang="en-US" sz="2800" b="1" dirty="0" smtClean="0">
                <a:solidFill>
                  <a:srgbClr val="FFFF00"/>
                </a:solidFill>
                <a:latin typeface="標楷體" panose="03000509000000000000" pitchFamily="65" charset="-120"/>
                <a:ea typeface="標楷體" panose="03000509000000000000" pitchFamily="65" charset="-120"/>
              </a:rPr>
              <a:t>  與公共事務系所</a:t>
            </a:r>
            <a:r>
              <a:rPr lang="zh-TW" altLang="en-US" sz="2800" b="1" dirty="0">
                <a:solidFill>
                  <a:srgbClr val="FFFF00"/>
                </a:solidFill>
                <a:latin typeface="標楷體" panose="03000509000000000000" pitchFamily="65" charset="-120"/>
                <a:ea typeface="標楷體" panose="03000509000000000000" pitchFamily="65" charset="-120"/>
              </a:rPr>
              <a:t>聯合會專刊論文研究工作</a:t>
            </a:r>
            <a:r>
              <a:rPr lang="zh-TW" altLang="en-US" sz="2800" b="1" dirty="0" smtClean="0">
                <a:solidFill>
                  <a:srgbClr val="FFFF00"/>
                </a:solidFill>
                <a:latin typeface="標楷體" panose="03000509000000000000" pitchFamily="65" charset="-120"/>
                <a:ea typeface="標楷體" panose="03000509000000000000" pitchFamily="65" charset="-120"/>
              </a:rPr>
              <a:t>坊</a:t>
            </a:r>
            <a:endParaRPr lang="zh-TW" altLang="en-US" sz="28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sym typeface="新細明體" panose="02020500000000000000" pitchFamily="18" charset="-120"/>
            </a:endParaRPr>
          </a:p>
        </p:txBody>
      </p:sp>
    </p:spTree>
    <p:extLst>
      <p:ext uri="{BB962C8B-B14F-4D97-AF65-F5344CB8AC3E}">
        <p14:creationId xmlns:p14="http://schemas.microsoft.com/office/powerpoint/2010/main" val="299986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656573" y="420775"/>
            <a:ext cx="7200800" cy="936104"/>
          </a:xfrm>
        </p:spPr>
        <p:txBody>
          <a:bodyPr/>
          <a:lstStyle/>
          <a:p>
            <a:r>
              <a:rPr lang="zh-TW" altLang="zh-TW" sz="3600" dirty="0" smtClean="0">
                <a:effectLst>
                  <a:outerShdw blurRad="38100" dist="38100" dir="2700000" algn="tl">
                    <a:srgbClr val="000000">
                      <a:alpha val="43137"/>
                    </a:srgbClr>
                  </a:outerShdw>
                </a:effectLst>
              </a:rPr>
              <a:t>我國</a:t>
            </a:r>
            <a:r>
              <a:rPr lang="zh-TW" altLang="zh-TW" sz="3600" dirty="0">
                <a:effectLst>
                  <a:outerShdw blurRad="38100" dist="38100" dir="2700000" algn="tl">
                    <a:srgbClr val="000000">
                      <a:alpha val="43137"/>
                    </a:srgbClr>
                  </a:outerShdw>
                </a:effectLst>
              </a:rPr>
              <a:t>防治</a:t>
            </a:r>
            <a:r>
              <a:rPr lang="en-US" altLang="zh-TW" sz="3600" dirty="0">
                <a:effectLst>
                  <a:outerShdw blurRad="38100" dist="38100" dir="2700000" algn="tl">
                    <a:srgbClr val="000000">
                      <a:alpha val="43137"/>
                    </a:srgbClr>
                  </a:outerShdw>
                </a:effectLst>
              </a:rPr>
              <a:t>COVID-19</a:t>
            </a:r>
            <a:r>
              <a:rPr lang="zh-TW" altLang="zh-TW" sz="3600" dirty="0">
                <a:effectLst>
                  <a:outerShdw blurRad="38100" dist="38100" dir="2700000" algn="tl">
                    <a:srgbClr val="000000">
                      <a:alpha val="43137"/>
                    </a:srgbClr>
                  </a:outerShdw>
                </a:effectLst>
              </a:rPr>
              <a:t>之</a:t>
            </a:r>
            <a:r>
              <a:rPr lang="zh-TW" altLang="zh-TW" sz="3600" dirty="0" smtClean="0">
                <a:effectLst>
                  <a:outerShdw blurRad="38100" dist="38100" dir="2700000" algn="tl">
                    <a:srgbClr val="000000">
                      <a:alpha val="43137"/>
                    </a:srgbClr>
                  </a:outerShdw>
                </a:effectLst>
              </a:rPr>
              <a:t>策略圖</a:t>
            </a:r>
            <a:endParaRPr lang="zh-TW" altLang="zh-TW" sz="3600" dirty="0">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1691679" y="2231232"/>
            <a:ext cx="1069369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9"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chemeClr val="tx1"/>
              </a:solidFill>
              <a:effectLst/>
              <a:latin typeface="Arial" panose="020B0604020202020204" pitchFamily="34" charset="0"/>
              <a:cs typeface="新細明體"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資料庫圖表 5"/>
          <p:cNvGraphicFramePr/>
          <p:nvPr>
            <p:extLst>
              <p:ext uri="{D42A27DB-BD31-4B8C-83A1-F6EECF244321}">
                <p14:modId xmlns:p14="http://schemas.microsoft.com/office/powerpoint/2010/main" val="2681578521"/>
              </p:ext>
            </p:extLst>
          </p:nvPr>
        </p:nvGraphicFramePr>
        <p:xfrm>
          <a:off x="0" y="1772816"/>
          <a:ext cx="9289032" cy="4183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a:spLocks noChangeArrowheads="1"/>
          </p:cNvSpPr>
          <p:nvPr/>
        </p:nvSpPr>
        <p:spPr bwMode="auto">
          <a:xfrm>
            <a:off x="1691679" y="5538723"/>
            <a:ext cx="106936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chemeClr val="tx1"/>
              </a:solidFill>
              <a:effectLst/>
              <a:latin typeface="Arial" panose="020B0604020202020204" pitchFamily="34" charset="0"/>
              <a:cs typeface="新細明體"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8" name="Rectangle 2"/>
          <p:cNvSpPr txBox="1">
            <a:spLocks noChangeArrowheads="1"/>
          </p:cNvSpPr>
          <p:nvPr/>
        </p:nvSpPr>
        <p:spPr bwMode="auto">
          <a:xfrm>
            <a:off x="2699792" y="6448071"/>
            <a:ext cx="5616624"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zh-TW" sz="2000" dirty="0" smtClean="0">
                <a:solidFill>
                  <a:schemeClr val="bg1"/>
                </a:solidFill>
              </a:rPr>
              <a:t>資料來源</a:t>
            </a:r>
            <a:r>
              <a:rPr lang="en-US" altLang="zh-TW" sz="2000" dirty="0" smtClean="0">
                <a:solidFill>
                  <a:schemeClr val="bg1"/>
                </a:solidFill>
              </a:rPr>
              <a:t>:</a:t>
            </a:r>
            <a:r>
              <a:rPr lang="zh-TW" altLang="zh-TW" sz="2000" dirty="0" smtClean="0">
                <a:solidFill>
                  <a:schemeClr val="bg1"/>
                </a:solidFill>
              </a:rPr>
              <a:t>由作者自行整理</a:t>
            </a:r>
            <a:endParaRPr lang="zh-TW" altLang="zh-TW" sz="2000" dirty="0">
              <a:solidFill>
                <a:schemeClr val="bg1"/>
              </a:solidFill>
            </a:endParaRPr>
          </a:p>
        </p:txBody>
      </p:sp>
      <p:pic>
        <p:nvPicPr>
          <p:cNvPr id="4" name="圖片 3"/>
          <p:cNvPicPr>
            <a:picLocks noChangeAspect="1"/>
          </p:cNvPicPr>
          <p:nvPr/>
        </p:nvPicPr>
        <p:blipFill>
          <a:blip r:embed="rId8">
            <a:extLst>
              <a:ext uri="{BEBA8EAE-BF5A-486C-A8C5-ECC9F3942E4B}">
                <a14:imgProps xmlns:a14="http://schemas.microsoft.com/office/drawing/2010/main">
                  <a14:imgLayer r:embed="rId9">
                    <a14:imgEffect>
                      <a14:backgroundRemoval t="9375" b="89286" l="3125" r="95982"/>
                    </a14:imgEffect>
                  </a14:imgLayer>
                </a14:imgProps>
              </a:ext>
              <a:ext uri="{28A0092B-C50C-407E-A947-70E740481C1C}">
                <a14:useLocalDpi xmlns:a14="http://schemas.microsoft.com/office/drawing/2010/main" val="0"/>
              </a:ext>
            </a:extLst>
          </a:blip>
          <a:stretch>
            <a:fillRect/>
          </a:stretch>
        </p:blipFill>
        <p:spPr>
          <a:xfrm>
            <a:off x="7837984" y="1988840"/>
            <a:ext cx="1306016" cy="1306016"/>
          </a:xfrm>
          <a:prstGeom prst="rect">
            <a:avLst/>
          </a:prstGeom>
        </p:spPr>
      </p:pic>
      <p:pic>
        <p:nvPicPr>
          <p:cNvPr id="7" name="圖片 6"/>
          <p:cNvPicPr>
            <a:picLocks noChangeAspect="1"/>
          </p:cNvPicPr>
          <p:nvPr/>
        </p:nvPicPr>
        <p:blipFill rotWithShape="1">
          <a:blip r:embed="rId10" cstate="print">
            <a:extLst>
              <a:ext uri="{28A0092B-C50C-407E-A947-70E740481C1C}">
                <a14:useLocalDpi xmlns:a14="http://schemas.microsoft.com/office/drawing/2010/main" val="0"/>
              </a:ext>
            </a:extLst>
          </a:blip>
          <a:srcRect l="10041" t="19760" r="10041" b="13281"/>
          <a:stretch/>
        </p:blipFill>
        <p:spPr>
          <a:xfrm>
            <a:off x="7907282" y="4797152"/>
            <a:ext cx="1004586" cy="420840"/>
          </a:xfrm>
          <a:prstGeom prst="rect">
            <a:avLst/>
          </a:prstGeom>
        </p:spPr>
      </p:pic>
      <p:pic>
        <p:nvPicPr>
          <p:cNvPr id="9" name="圖片 8"/>
          <p:cNvPicPr>
            <a:picLocks noChangeAspect="1"/>
          </p:cNvPicPr>
          <p:nvPr/>
        </p:nvPicPr>
        <p:blipFill rotWithShape="1">
          <a:blip r:embed="rId11" cstate="print">
            <a:extLst>
              <a:ext uri="{28A0092B-C50C-407E-A947-70E740481C1C}">
                <a14:useLocalDpi xmlns:a14="http://schemas.microsoft.com/office/drawing/2010/main" val="0"/>
              </a:ext>
            </a:extLst>
          </a:blip>
          <a:srcRect t="6181"/>
          <a:stretch/>
        </p:blipFill>
        <p:spPr>
          <a:xfrm>
            <a:off x="1728569" y="2851803"/>
            <a:ext cx="988784" cy="628635"/>
          </a:xfrm>
          <a:prstGeom prst="rect">
            <a:avLst/>
          </a:prstGeom>
          <a:effectLst>
            <a:softEdge rad="63500"/>
          </a:effectLst>
        </p:spPr>
      </p:pic>
      <p:pic>
        <p:nvPicPr>
          <p:cNvPr id="10" name="圖片 9"/>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5333" r="94667"/>
                    </a14:imgEffect>
                  </a14:imgLayer>
                </a14:imgProps>
              </a:ext>
              <a:ext uri="{28A0092B-C50C-407E-A947-70E740481C1C}">
                <a14:useLocalDpi xmlns:a14="http://schemas.microsoft.com/office/drawing/2010/main" val="0"/>
              </a:ext>
            </a:extLst>
          </a:blip>
          <a:stretch>
            <a:fillRect/>
          </a:stretch>
        </p:blipFill>
        <p:spPr>
          <a:xfrm>
            <a:off x="2638635" y="4958570"/>
            <a:ext cx="864096" cy="864096"/>
          </a:xfrm>
          <a:prstGeom prst="rect">
            <a:avLst/>
          </a:prstGeom>
        </p:spPr>
      </p:pic>
    </p:spTree>
    <p:extLst>
      <p:ext uri="{BB962C8B-B14F-4D97-AF65-F5344CB8AC3E}">
        <p14:creationId xmlns:p14="http://schemas.microsoft.com/office/powerpoint/2010/main" val="254774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61480" y="-12680"/>
            <a:ext cx="8851213" cy="1412776"/>
          </a:xfrm>
        </p:spPr>
        <p:txBody>
          <a:bodyPr/>
          <a:lstStyle/>
          <a:p>
            <a:r>
              <a:rPr lang="en-US" altLang="zh-TW" sz="3400" dirty="0" smtClean="0"/>
              <a:t>    </a:t>
            </a:r>
            <a:br>
              <a:rPr lang="en-US" altLang="zh-TW" sz="3400" dirty="0" smtClean="0"/>
            </a:br>
            <a:r>
              <a:rPr lang="en-US" altLang="zh-TW" sz="3400" dirty="0"/>
              <a:t> </a:t>
            </a:r>
            <a:r>
              <a:rPr lang="en-US" altLang="zh-TW" sz="3400" dirty="0" smtClean="0"/>
              <a:t>    </a:t>
            </a:r>
            <a:r>
              <a:rPr lang="zh-TW" altLang="en-US" sz="3400" dirty="0" smtClean="0"/>
              <a:t>貳</a:t>
            </a:r>
            <a:r>
              <a:rPr lang="zh-TW" altLang="zh-TW" sz="3400" dirty="0" smtClean="0"/>
              <a:t>、</a:t>
            </a:r>
            <a:r>
              <a:rPr lang="zh-TW" altLang="zh-TW" sz="3600" dirty="0"/>
              <a:t>醫療體系對於死亡之定義與回應</a:t>
            </a:r>
          </a:p>
        </p:txBody>
      </p:sp>
      <p:sp>
        <p:nvSpPr>
          <p:cNvPr id="2" name="文字方塊 1"/>
          <p:cNvSpPr txBox="1"/>
          <p:nvPr/>
        </p:nvSpPr>
        <p:spPr>
          <a:xfrm>
            <a:off x="395536" y="1700808"/>
            <a:ext cx="8280920" cy="5437386"/>
          </a:xfrm>
          <a:prstGeom prst="rect">
            <a:avLst/>
          </a:prstGeom>
          <a:noFill/>
        </p:spPr>
        <p:txBody>
          <a:bodyPr wrap="square" rtlCol="0">
            <a:spAutoFit/>
          </a:bodyPr>
          <a:lstStyle/>
          <a:p>
            <a:pPr marL="450850" indent="-450850" algn="just">
              <a:spcBef>
                <a:spcPts val="200"/>
              </a:spcBef>
              <a:spcAft>
                <a:spcPts val="200"/>
              </a:spcAft>
              <a:buFont typeface="+mj-ea"/>
              <a:buAutoNum type="ea1ChtPeriod"/>
            </a:pPr>
            <a:r>
              <a:rPr lang="zh-TW" altLang="zh-TW" sz="3200" b="1" dirty="0" smtClean="0">
                <a:solidFill>
                  <a:srgbClr val="C00000"/>
                </a:solidFill>
                <a:effectLst>
                  <a:outerShdw blurRad="38100" dist="38100" dir="2700000" algn="tl">
                    <a:srgbClr val="000000">
                      <a:alpha val="43137"/>
                    </a:srgbClr>
                  </a:outerShdw>
                </a:effectLst>
                <a:latin typeface="+mn-ea"/>
                <a:ea typeface="+mn-ea"/>
              </a:rPr>
              <a:t>醫療體系對於死亡之定義</a:t>
            </a:r>
            <a:endParaRPr lang="en-US" altLang="zh-TW" sz="3200" b="1" dirty="0" smtClean="0">
              <a:solidFill>
                <a:srgbClr val="C00000"/>
              </a:solidFill>
              <a:effectLst>
                <a:outerShdw blurRad="38100" dist="38100" dir="2700000" algn="tl">
                  <a:srgbClr val="000000">
                    <a:alpha val="43137"/>
                  </a:srgbClr>
                </a:outerShdw>
              </a:effectLst>
              <a:latin typeface="+mn-ea"/>
              <a:ea typeface="+mn-ea"/>
            </a:endParaRPr>
          </a:p>
          <a:p>
            <a:pPr marL="728662" indent="-457200" algn="just">
              <a:spcBef>
                <a:spcPts val="600"/>
              </a:spcBef>
              <a:spcAft>
                <a:spcPts val="600"/>
              </a:spcAft>
              <a:buFont typeface="+mj-lt"/>
              <a:buAutoNum type="arabicPeriod"/>
            </a:pPr>
            <a:r>
              <a:rPr lang="zh-TW" altLang="zh-TW" sz="3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心</a:t>
            </a:r>
            <a:r>
              <a:rPr lang="zh-TW" altLang="zh-TW" sz="30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肺功能喪失</a:t>
            </a:r>
            <a:r>
              <a:rPr lang="zh-TW" altLang="zh-TW" sz="3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說</a:t>
            </a:r>
            <a:endParaRPr lang="en-US" altLang="zh-TW" sz="3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71462" algn="just">
              <a:spcBef>
                <a:spcPts val="600"/>
              </a:spcBef>
              <a:spcAft>
                <a:spcPts val="600"/>
              </a:spcAft>
            </a:pPr>
            <a:r>
              <a:rPr lang="en-US" altLang="zh-TW" sz="3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2800" dirty="0" smtClean="0">
                <a:solidFill>
                  <a:schemeClr val="bg1"/>
                </a:solidFill>
                <a:latin typeface="標楷體" panose="03000509000000000000" pitchFamily="65" charset="-120"/>
                <a:ea typeface="標楷體" panose="03000509000000000000" pitchFamily="65" charset="-120"/>
              </a:rPr>
              <a:t>隨著</a:t>
            </a:r>
            <a:r>
              <a:rPr lang="zh-TW" altLang="zh-TW" sz="2800" dirty="0">
                <a:solidFill>
                  <a:schemeClr val="bg1"/>
                </a:solidFill>
                <a:latin typeface="標楷體" panose="03000509000000000000" pitchFamily="65" charset="-120"/>
                <a:ea typeface="標楷體" panose="03000509000000000000" pitchFamily="65" charset="-120"/>
              </a:rPr>
              <a:t>人工心肺機之發明與心肺復甦術</a:t>
            </a:r>
            <a:r>
              <a:rPr lang="en-US" altLang="zh-TW" sz="2800" dirty="0">
                <a:solidFill>
                  <a:schemeClr val="bg1"/>
                </a:solidFill>
                <a:latin typeface="標楷體" panose="03000509000000000000" pitchFamily="65" charset="-120"/>
                <a:ea typeface="標楷體" panose="03000509000000000000" pitchFamily="65" charset="-120"/>
              </a:rPr>
              <a:t>(CPR)</a:t>
            </a:r>
            <a:r>
              <a:rPr lang="zh-TW" altLang="zh-TW" sz="2800" dirty="0">
                <a:solidFill>
                  <a:schemeClr val="bg1"/>
                </a:solidFill>
                <a:latin typeface="標楷體" panose="03000509000000000000" pitchFamily="65" charset="-120"/>
                <a:ea typeface="標楷體" panose="03000509000000000000" pitchFamily="65" charset="-120"/>
              </a:rPr>
              <a:t>的發展日漸</a:t>
            </a:r>
            <a:r>
              <a:rPr lang="zh-TW" altLang="zh-TW" sz="2800" dirty="0" smtClean="0">
                <a:solidFill>
                  <a:schemeClr val="bg1"/>
                </a:solidFill>
                <a:latin typeface="標楷體" panose="03000509000000000000" pitchFamily="65" charset="-120"/>
                <a:ea typeface="標楷體" panose="03000509000000000000" pitchFamily="65" charset="-120"/>
              </a:rPr>
              <a:t>成熟，</a:t>
            </a:r>
            <a:r>
              <a:rPr lang="zh-TW" altLang="zh-TW" sz="2800" dirty="0">
                <a:solidFill>
                  <a:schemeClr val="bg1"/>
                </a:solidFill>
                <a:latin typeface="標楷體" panose="03000509000000000000" pitchFamily="65" charset="-120"/>
                <a:ea typeface="標楷體" panose="03000509000000000000" pitchFamily="65" charset="-120"/>
              </a:rPr>
              <a:t>呼吸與心跳停止有時變成係可逆</a:t>
            </a:r>
            <a:r>
              <a:rPr lang="zh-TW" altLang="zh-TW" sz="2800" dirty="0" smtClean="0">
                <a:solidFill>
                  <a:schemeClr val="bg1"/>
                </a:solidFill>
                <a:latin typeface="標楷體" panose="03000509000000000000" pitchFamily="65" charset="-120"/>
                <a:ea typeface="標楷體" panose="03000509000000000000" pitchFamily="65" charset="-120"/>
              </a:rPr>
              <a:t>的</a:t>
            </a:r>
            <a:r>
              <a:rPr lang="zh-TW" altLang="en-US" sz="2800" dirty="0" smtClean="0">
                <a:solidFill>
                  <a:schemeClr val="bg1"/>
                </a:solidFill>
                <a:latin typeface="標楷體" panose="03000509000000000000" pitchFamily="65" charset="-120"/>
                <a:ea typeface="標楷體" panose="03000509000000000000" pitchFamily="65" charset="-120"/>
              </a:rPr>
              <a:t>。</a:t>
            </a:r>
            <a:r>
              <a:rPr lang="zh-TW" altLang="zh-TW" sz="2800" dirty="0" smtClean="0">
                <a:solidFill>
                  <a:schemeClr val="bg1"/>
                </a:solidFill>
                <a:latin typeface="標楷體" panose="03000509000000000000" pitchFamily="65" charset="-120"/>
                <a:ea typeface="標楷體" panose="03000509000000000000" pitchFamily="65" charset="-120"/>
              </a:rPr>
              <a:t>此</a:t>
            </a:r>
            <a:r>
              <a:rPr lang="zh-TW" altLang="zh-TW" sz="2800" dirty="0">
                <a:solidFill>
                  <a:schemeClr val="bg1"/>
                </a:solidFill>
                <a:latin typeface="標楷體" panose="03000509000000000000" pitchFamily="65" charset="-120"/>
                <a:ea typeface="標楷體" panose="03000509000000000000" pitchFamily="65" charset="-120"/>
              </a:rPr>
              <a:t>狀況是否符合真正的死亡定義</a:t>
            </a:r>
            <a:r>
              <a:rPr lang="zh-TW" altLang="zh-TW" sz="2800" dirty="0" smtClean="0">
                <a:solidFill>
                  <a:schemeClr val="bg1"/>
                </a:solidFill>
                <a:latin typeface="標楷體" panose="03000509000000000000" pitchFamily="65" charset="-120"/>
                <a:ea typeface="標楷體" panose="03000509000000000000" pitchFamily="65" charset="-120"/>
              </a:rPr>
              <a:t>，是</a:t>
            </a:r>
            <a:r>
              <a:rPr lang="zh-TW" altLang="zh-TW" sz="2800" dirty="0">
                <a:solidFill>
                  <a:schemeClr val="bg1"/>
                </a:solidFill>
                <a:latin typeface="標楷體" panose="03000509000000000000" pitchFamily="65" charset="-120"/>
                <a:ea typeface="標楷體" panose="03000509000000000000" pitchFamily="65" charset="-120"/>
              </a:rPr>
              <a:t>頗值得深思與反省</a:t>
            </a:r>
            <a:r>
              <a:rPr lang="zh-TW" altLang="zh-TW" sz="2800" dirty="0" smtClean="0">
                <a:solidFill>
                  <a:schemeClr val="bg1"/>
                </a:solidFill>
                <a:latin typeface="標楷體" panose="03000509000000000000" pitchFamily="65" charset="-120"/>
                <a:ea typeface="標楷體" panose="03000509000000000000" pitchFamily="65" charset="-120"/>
              </a:rPr>
              <a:t>的</a:t>
            </a:r>
            <a:r>
              <a:rPr lang="zh-TW" altLang="en-US" sz="2800" dirty="0" smtClean="0">
                <a:solidFill>
                  <a:schemeClr val="bg1"/>
                </a:solidFill>
                <a:latin typeface="標楷體" panose="03000509000000000000" pitchFamily="65" charset="-120"/>
                <a:ea typeface="標楷體" panose="03000509000000000000" pitchFamily="65" charset="-120"/>
              </a:rPr>
              <a:t>議題，而</a:t>
            </a:r>
            <a:r>
              <a:rPr lang="zh-TW" altLang="zh-TW" sz="2800" dirty="0" smtClean="0">
                <a:solidFill>
                  <a:schemeClr val="bg1"/>
                </a:solidFill>
                <a:latin typeface="標楷體" panose="03000509000000000000" pitchFamily="65" charset="-120"/>
                <a:ea typeface="標楷體" panose="03000509000000000000" pitchFamily="65" charset="-120"/>
              </a:rPr>
              <a:t>醫</a:t>
            </a:r>
            <a:r>
              <a:rPr lang="zh-TW" altLang="zh-TW" sz="2800" dirty="0">
                <a:solidFill>
                  <a:schemeClr val="bg1"/>
                </a:solidFill>
                <a:latin typeface="標楷體" panose="03000509000000000000" pitchFamily="65" charset="-120"/>
                <a:ea typeface="標楷體" panose="03000509000000000000" pitchFamily="65" charset="-120"/>
              </a:rPr>
              <a:t>界仍舊遵循著固有學說的「心肺死亡」標準，予以判定是否已死亡</a:t>
            </a:r>
            <a:r>
              <a:rPr lang="zh-TW" altLang="zh-TW" sz="2800" dirty="0" smtClean="0">
                <a:solidFill>
                  <a:schemeClr val="bg1"/>
                </a:solidFill>
                <a:latin typeface="標楷體" panose="03000509000000000000" pitchFamily="65" charset="-120"/>
                <a:ea typeface="標楷體" panose="03000509000000000000" pitchFamily="65" charset="-120"/>
              </a:rPr>
              <a:t>。</a:t>
            </a:r>
            <a:endParaRPr lang="en-US" altLang="zh-TW" sz="2800" b="1" dirty="0" smtClean="0">
              <a:solidFill>
                <a:srgbClr val="7030A0"/>
              </a:solidFill>
              <a:effectLst>
                <a:outerShdw blurRad="38100" dist="38100" dir="2700000" algn="tl">
                  <a:srgbClr val="000000">
                    <a:alpha val="43137"/>
                  </a:srgbClr>
                </a:outerShdw>
              </a:effectLst>
              <a:latin typeface="+mn-ea"/>
              <a:ea typeface="+mn-ea"/>
            </a:endParaRPr>
          </a:p>
          <a:p>
            <a:pPr algn="just">
              <a:spcBef>
                <a:spcPts val="200"/>
              </a:spcBef>
              <a:spcAft>
                <a:spcPts val="200"/>
              </a:spcAft>
            </a:pPr>
            <a:endParaRPr lang="en-US" altLang="zh-TW" sz="3200" b="1" dirty="0" smtClean="0">
              <a:solidFill>
                <a:srgbClr val="7030A0"/>
              </a:solidFill>
              <a:effectLst>
                <a:outerShdw blurRad="38100" dist="38100" dir="2700000" algn="tl">
                  <a:srgbClr val="000000">
                    <a:alpha val="43137"/>
                  </a:srgbClr>
                </a:outerShdw>
              </a:effectLst>
              <a:latin typeface="+mn-ea"/>
              <a:ea typeface="+mn-ea"/>
            </a:endParaRPr>
          </a:p>
          <a:p>
            <a:pPr algn="just">
              <a:spcBef>
                <a:spcPts val="200"/>
              </a:spcBef>
              <a:spcAft>
                <a:spcPts val="200"/>
              </a:spcAft>
            </a:pPr>
            <a:endParaRPr lang="en-US" altLang="zh-TW" sz="3200" b="1" dirty="0">
              <a:solidFill>
                <a:srgbClr val="7030A0"/>
              </a:solidFill>
              <a:effectLst>
                <a:outerShdw blurRad="38100" dist="38100" dir="2700000" algn="tl">
                  <a:srgbClr val="000000">
                    <a:alpha val="43137"/>
                  </a:srgbClr>
                </a:outerShdw>
              </a:effectLst>
              <a:latin typeface="+mn-ea"/>
              <a:ea typeface="+mn-ea"/>
            </a:endParaRPr>
          </a:p>
          <a:p>
            <a:pPr algn="just">
              <a:spcBef>
                <a:spcPts val="200"/>
              </a:spcBef>
              <a:spcAft>
                <a:spcPts val="200"/>
              </a:spcAft>
            </a:pPr>
            <a:endParaRPr lang="zh-TW" altLang="zh-TW" dirty="0"/>
          </a:p>
          <a:p>
            <a:pPr algn="just">
              <a:spcBef>
                <a:spcPts val="200"/>
              </a:spcBef>
              <a:spcAft>
                <a:spcPts val="200"/>
              </a:spcAft>
            </a:pPr>
            <a:endParaRPr lang="zh-TW" altLang="zh-TW" b="1" dirty="0">
              <a:solidFill>
                <a:srgbClr val="002060"/>
              </a:solidFill>
              <a:latin typeface="+mn-ea"/>
              <a:ea typeface="+mn-ea"/>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4653136"/>
            <a:ext cx="1521649" cy="1521649"/>
          </a:xfrm>
          <a:prstGeom prst="rect">
            <a:avLst/>
          </a:prstGeom>
          <a:effectLst>
            <a:softEdge rad="317500"/>
          </a:effectLst>
        </p:spPr>
      </p:pic>
    </p:spTree>
    <p:extLst>
      <p:ext uri="{BB962C8B-B14F-4D97-AF65-F5344CB8AC3E}">
        <p14:creationId xmlns:p14="http://schemas.microsoft.com/office/powerpoint/2010/main" val="208166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61480" y="-12680"/>
            <a:ext cx="8851213" cy="1412776"/>
          </a:xfrm>
        </p:spPr>
        <p:txBody>
          <a:bodyPr/>
          <a:lstStyle/>
          <a:p>
            <a:r>
              <a:rPr lang="en-US" altLang="zh-TW" sz="3400" dirty="0" smtClean="0"/>
              <a:t>    </a:t>
            </a:r>
            <a:br>
              <a:rPr lang="en-US" altLang="zh-TW" sz="3400" dirty="0" smtClean="0"/>
            </a:br>
            <a:r>
              <a:rPr lang="en-US" altLang="zh-TW" sz="3400" dirty="0"/>
              <a:t> </a:t>
            </a:r>
            <a:r>
              <a:rPr lang="en-US" altLang="zh-TW" sz="3400" dirty="0" smtClean="0"/>
              <a:t>    </a:t>
            </a:r>
            <a:r>
              <a:rPr lang="zh-TW" altLang="en-US" sz="3200" dirty="0" smtClean="0"/>
              <a:t>貳</a:t>
            </a:r>
            <a:r>
              <a:rPr lang="zh-TW" altLang="zh-TW" sz="3200" dirty="0" smtClean="0"/>
              <a:t>、</a:t>
            </a:r>
            <a:r>
              <a:rPr lang="zh-TW" altLang="zh-TW" sz="3200" dirty="0"/>
              <a:t>醫療體系對於死亡之定義與</a:t>
            </a:r>
            <a:r>
              <a:rPr lang="zh-TW" altLang="zh-TW" sz="3200" dirty="0" smtClean="0"/>
              <a:t>回應</a:t>
            </a:r>
            <a:r>
              <a:rPr lang="en-US" altLang="zh-TW" sz="3200" dirty="0" smtClean="0"/>
              <a:t>-1</a:t>
            </a:r>
            <a:endParaRPr lang="zh-TW" altLang="zh-TW" sz="3200" dirty="0"/>
          </a:p>
        </p:txBody>
      </p:sp>
      <p:sp>
        <p:nvSpPr>
          <p:cNvPr id="2" name="文字方塊 1"/>
          <p:cNvSpPr txBox="1"/>
          <p:nvPr/>
        </p:nvSpPr>
        <p:spPr>
          <a:xfrm>
            <a:off x="261480" y="1700808"/>
            <a:ext cx="8486984" cy="4380686"/>
          </a:xfrm>
          <a:prstGeom prst="rect">
            <a:avLst/>
          </a:prstGeom>
          <a:noFill/>
        </p:spPr>
        <p:txBody>
          <a:bodyPr wrap="square" rtlCol="0">
            <a:spAutoFit/>
          </a:bodyPr>
          <a:lstStyle/>
          <a:p>
            <a:pPr marL="450850" indent="-450850" algn="just">
              <a:spcBef>
                <a:spcPts val="200"/>
              </a:spcBef>
              <a:spcAft>
                <a:spcPts val="200"/>
              </a:spcAft>
              <a:buFont typeface="+mj-ea"/>
              <a:buAutoNum type="ea1ChtPeriod"/>
            </a:pPr>
            <a:r>
              <a:rPr lang="zh-TW" altLang="zh-TW" sz="3200" b="1" dirty="0" smtClean="0">
                <a:solidFill>
                  <a:srgbClr val="C00000"/>
                </a:solidFill>
                <a:effectLst>
                  <a:outerShdw blurRad="38100" dist="38100" dir="2700000" algn="tl">
                    <a:srgbClr val="000000">
                      <a:alpha val="43137"/>
                    </a:srgbClr>
                  </a:outerShdw>
                </a:effectLst>
                <a:latin typeface="+mn-ea"/>
                <a:ea typeface="+mn-ea"/>
              </a:rPr>
              <a:t>醫療體系對於死亡之定義</a:t>
            </a:r>
            <a:r>
              <a:rPr lang="en-US" altLang="zh-TW" sz="3200" b="1" dirty="0" smtClean="0">
                <a:solidFill>
                  <a:srgbClr val="C00000"/>
                </a:solidFill>
                <a:effectLst>
                  <a:outerShdw blurRad="38100" dist="38100" dir="2700000" algn="tl">
                    <a:srgbClr val="000000">
                      <a:alpha val="43137"/>
                    </a:srgbClr>
                  </a:outerShdw>
                </a:effectLst>
                <a:latin typeface="+mn-ea"/>
                <a:ea typeface="+mn-ea"/>
              </a:rPr>
              <a:t>-1</a:t>
            </a:r>
            <a:endParaRPr lang="zh-TW" altLang="zh-TW" sz="3200" b="1" dirty="0">
              <a:solidFill>
                <a:srgbClr val="C00000"/>
              </a:solidFill>
              <a:effectLst>
                <a:outerShdw blurRad="38100" dist="38100" dir="2700000" algn="tl">
                  <a:srgbClr val="000000">
                    <a:alpha val="43137"/>
                  </a:srgbClr>
                </a:outerShdw>
              </a:effectLst>
              <a:latin typeface="+mn-ea"/>
              <a:ea typeface="+mn-ea"/>
            </a:endParaRPr>
          </a:p>
          <a:p>
            <a:pPr marL="728662" indent="-457200" algn="just">
              <a:spcBef>
                <a:spcPts val="200"/>
              </a:spcBef>
              <a:spcAft>
                <a:spcPts val="200"/>
              </a:spcAft>
              <a:buFont typeface="+mj-lt"/>
              <a:buAutoNum type="arabicPeriod" startAt="2"/>
            </a:pPr>
            <a:r>
              <a:rPr lang="zh-TW" altLang="zh-TW" sz="3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a:t>
            </a:r>
            <a:r>
              <a:rPr lang="zh-TW" altLang="zh-TW" sz="30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徵候綜合判斷</a:t>
            </a:r>
            <a:r>
              <a:rPr lang="zh-TW" altLang="zh-TW" sz="3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說</a:t>
            </a:r>
            <a:endParaRPr lang="en-US" altLang="zh-TW" sz="30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71462" algn="just">
              <a:spcBef>
                <a:spcPts val="200"/>
              </a:spcBef>
              <a:spcAft>
                <a:spcPts val="200"/>
              </a:spcAft>
            </a:pPr>
            <a:r>
              <a:rPr lang="en-US" altLang="zh-TW" sz="3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0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3000" dirty="0" smtClean="0">
                <a:solidFill>
                  <a:schemeClr val="bg1"/>
                </a:solidFill>
                <a:latin typeface="標楷體" panose="03000509000000000000" pitchFamily="65" charset="-120"/>
                <a:ea typeface="標楷體" panose="03000509000000000000" pitchFamily="65" charset="-120"/>
              </a:rPr>
              <a:t>死亡</a:t>
            </a:r>
            <a:r>
              <a:rPr lang="zh-TW" altLang="zh-TW" sz="3000" dirty="0">
                <a:solidFill>
                  <a:schemeClr val="bg1"/>
                </a:solidFill>
                <a:latin typeface="標楷體" panose="03000509000000000000" pitchFamily="65" charset="-120"/>
                <a:ea typeface="標楷體" panose="03000509000000000000" pitchFamily="65" charset="-120"/>
              </a:rPr>
              <a:t>之</a:t>
            </a:r>
            <a:r>
              <a:rPr lang="zh-TW" altLang="zh-TW" sz="3000" dirty="0" smtClean="0">
                <a:solidFill>
                  <a:schemeClr val="bg1"/>
                </a:solidFill>
                <a:latin typeface="標楷體" panose="03000509000000000000" pitchFamily="65" charset="-120"/>
                <a:ea typeface="標楷體" panose="03000509000000000000" pitchFamily="65" charset="-120"/>
              </a:rPr>
              <a:t>定義，</a:t>
            </a:r>
            <a:r>
              <a:rPr lang="zh-TW" altLang="zh-TW" sz="3000" dirty="0">
                <a:solidFill>
                  <a:schemeClr val="bg1"/>
                </a:solidFill>
                <a:latin typeface="標楷體" panose="03000509000000000000" pitchFamily="65" charset="-120"/>
                <a:ea typeface="標楷體" panose="03000509000000000000" pitchFamily="65" charset="-120"/>
              </a:rPr>
              <a:t>基於三項徵候之</a:t>
            </a:r>
            <a:r>
              <a:rPr lang="zh-TW" altLang="zh-TW" sz="3000" dirty="0" smtClean="0">
                <a:solidFill>
                  <a:schemeClr val="bg1"/>
                </a:solidFill>
                <a:latin typeface="標楷體" panose="03000509000000000000" pitchFamily="65" charset="-120"/>
                <a:ea typeface="標楷體" panose="03000509000000000000" pitchFamily="65" charset="-120"/>
              </a:rPr>
              <a:t>出現</a:t>
            </a:r>
            <a:r>
              <a:rPr lang="zh-TW" altLang="en-US" sz="3000" dirty="0" smtClean="0">
                <a:solidFill>
                  <a:schemeClr val="bg1"/>
                </a:solidFill>
                <a:latin typeface="標楷體" panose="03000509000000000000" pitchFamily="65" charset="-120"/>
                <a:ea typeface="標楷體" panose="03000509000000000000" pitchFamily="65" charset="-120"/>
              </a:rPr>
              <a:t>：</a:t>
            </a:r>
            <a:r>
              <a:rPr lang="zh-TW" altLang="zh-TW" sz="3000" u="sng" dirty="0" smtClean="0">
                <a:solidFill>
                  <a:schemeClr val="bg1"/>
                </a:solidFill>
                <a:latin typeface="標楷體" panose="03000509000000000000" pitchFamily="65" charset="-120"/>
                <a:ea typeface="標楷體" panose="03000509000000000000" pitchFamily="65" charset="-120"/>
              </a:rPr>
              <a:t>血液</a:t>
            </a:r>
            <a:r>
              <a:rPr lang="zh-TW" altLang="zh-TW" sz="3000" u="sng" dirty="0">
                <a:solidFill>
                  <a:schemeClr val="bg1"/>
                </a:solidFill>
                <a:latin typeface="標楷體" panose="03000509000000000000" pitchFamily="65" charset="-120"/>
                <a:ea typeface="標楷體" panose="03000509000000000000" pitchFamily="65" charset="-120"/>
              </a:rPr>
              <a:t>循環機能（心臟）</a:t>
            </a:r>
            <a:r>
              <a:rPr lang="zh-TW" altLang="zh-TW" sz="3000" dirty="0">
                <a:solidFill>
                  <a:schemeClr val="bg1"/>
                </a:solidFill>
                <a:latin typeface="標楷體" panose="03000509000000000000" pitchFamily="65" charset="-120"/>
                <a:ea typeface="標楷體" panose="03000509000000000000" pitchFamily="65" charset="-120"/>
              </a:rPr>
              <a:t>、</a:t>
            </a:r>
            <a:r>
              <a:rPr lang="zh-TW" altLang="zh-TW" sz="3000" u="sng" dirty="0">
                <a:solidFill>
                  <a:schemeClr val="bg1"/>
                </a:solidFill>
                <a:latin typeface="標楷體" panose="03000509000000000000" pitchFamily="65" charset="-120"/>
                <a:ea typeface="標楷體" panose="03000509000000000000" pitchFamily="65" charset="-120"/>
              </a:rPr>
              <a:t>呼吸循環機能（肺部）</a:t>
            </a:r>
            <a:r>
              <a:rPr lang="zh-TW" altLang="zh-TW" sz="3000" dirty="0">
                <a:solidFill>
                  <a:schemeClr val="bg1"/>
                </a:solidFill>
                <a:latin typeface="標楷體" panose="03000509000000000000" pitchFamily="65" charset="-120"/>
                <a:ea typeface="標楷體" panose="03000509000000000000" pitchFamily="65" charset="-120"/>
              </a:rPr>
              <a:t>、</a:t>
            </a:r>
            <a:r>
              <a:rPr lang="zh-TW" altLang="zh-TW" sz="3000" u="sng" dirty="0">
                <a:solidFill>
                  <a:schemeClr val="bg1"/>
                </a:solidFill>
                <a:latin typeface="標楷體" panose="03000509000000000000" pitchFamily="65" charset="-120"/>
                <a:ea typeface="標楷體" panose="03000509000000000000" pitchFamily="65" charset="-120"/>
              </a:rPr>
              <a:t>自律機能</a:t>
            </a:r>
            <a:r>
              <a:rPr lang="en-US" altLang="zh-TW" sz="3000" u="sng" dirty="0">
                <a:solidFill>
                  <a:schemeClr val="bg1"/>
                </a:solidFill>
                <a:latin typeface="標楷體" panose="03000509000000000000" pitchFamily="65" charset="-120"/>
                <a:ea typeface="標楷體" panose="03000509000000000000" pitchFamily="65" charset="-120"/>
              </a:rPr>
              <a:t>(</a:t>
            </a:r>
            <a:r>
              <a:rPr lang="zh-TW" altLang="zh-TW" sz="3000" u="sng" dirty="0">
                <a:solidFill>
                  <a:schemeClr val="bg1"/>
                </a:solidFill>
                <a:latin typeface="標楷體" panose="03000509000000000000" pitchFamily="65" charset="-120"/>
                <a:ea typeface="標楷體" panose="03000509000000000000" pitchFamily="65" charset="-120"/>
              </a:rPr>
              <a:t>腦幹之生命維持機能</a:t>
            </a:r>
            <a:r>
              <a:rPr lang="en-US" altLang="zh-TW" sz="3000" u="sng" dirty="0">
                <a:solidFill>
                  <a:schemeClr val="bg1"/>
                </a:solidFill>
                <a:latin typeface="標楷體" panose="03000509000000000000" pitchFamily="65" charset="-120"/>
                <a:ea typeface="標楷體" panose="03000509000000000000" pitchFamily="65" charset="-120"/>
              </a:rPr>
              <a:t>)</a:t>
            </a:r>
            <a:r>
              <a:rPr lang="zh-TW" altLang="zh-TW" sz="3000" dirty="0">
                <a:solidFill>
                  <a:schemeClr val="bg1"/>
                </a:solidFill>
                <a:latin typeface="標楷體" panose="03000509000000000000" pitchFamily="65" charset="-120"/>
                <a:ea typeface="標楷體" panose="03000509000000000000" pitchFamily="65" charset="-120"/>
              </a:rPr>
              <a:t>三</a:t>
            </a:r>
            <a:r>
              <a:rPr lang="zh-TW" altLang="zh-TW" sz="3000" dirty="0" smtClean="0">
                <a:solidFill>
                  <a:schemeClr val="bg1"/>
                </a:solidFill>
                <a:latin typeface="標楷體" panose="03000509000000000000" pitchFamily="65" charset="-120"/>
                <a:ea typeface="標楷體" panose="03000509000000000000" pitchFamily="65" charset="-120"/>
              </a:rPr>
              <a:t>者發生</a:t>
            </a:r>
            <a:r>
              <a:rPr lang="zh-TW" altLang="zh-TW" sz="3000" dirty="0">
                <a:solidFill>
                  <a:schemeClr val="bg1"/>
                </a:solidFill>
                <a:latin typeface="標楷體" panose="03000509000000000000" pitchFamily="65" charset="-120"/>
                <a:ea typeface="標楷體" panose="03000509000000000000" pitchFamily="65" charset="-120"/>
              </a:rPr>
              <a:t>不可逆之</a:t>
            </a:r>
            <a:r>
              <a:rPr lang="zh-TW" altLang="zh-TW" sz="3000" dirty="0" smtClean="0">
                <a:solidFill>
                  <a:schemeClr val="bg1"/>
                </a:solidFill>
                <a:latin typeface="標楷體" panose="03000509000000000000" pitchFamily="65" charset="-120"/>
                <a:ea typeface="標楷體" panose="03000509000000000000" pitchFamily="65" charset="-120"/>
              </a:rPr>
              <a:t>停止</a:t>
            </a:r>
            <a:r>
              <a:rPr lang="zh-TW" altLang="en-US" sz="3000" dirty="0" smtClean="0">
                <a:solidFill>
                  <a:schemeClr val="bg1"/>
                </a:solidFill>
                <a:latin typeface="標楷體" panose="03000509000000000000" pitchFamily="65" charset="-120"/>
                <a:ea typeface="標楷體" panose="03000509000000000000" pitchFamily="65" charset="-120"/>
              </a:rPr>
              <a:t>外</a:t>
            </a:r>
            <a:r>
              <a:rPr lang="zh-TW" altLang="zh-TW" sz="3000" dirty="0" smtClean="0">
                <a:solidFill>
                  <a:schemeClr val="bg1"/>
                </a:solidFill>
                <a:latin typeface="標楷體" panose="03000509000000000000" pitchFamily="65" charset="-120"/>
                <a:ea typeface="標楷體" panose="03000509000000000000" pitchFamily="65" charset="-120"/>
              </a:rPr>
              <a:t>，亦</a:t>
            </a:r>
            <a:r>
              <a:rPr lang="zh-TW" altLang="zh-TW" sz="3000" dirty="0">
                <a:solidFill>
                  <a:schemeClr val="bg1"/>
                </a:solidFill>
                <a:latin typeface="標楷體" panose="03000509000000000000" pitchFamily="65" charset="-120"/>
                <a:ea typeface="標楷體" panose="03000509000000000000" pitchFamily="65" charset="-120"/>
              </a:rPr>
              <a:t>包含呼吸、循環、神經等系統構成之器官停止運作</a:t>
            </a:r>
            <a:r>
              <a:rPr lang="zh-TW" altLang="en-US" sz="3000" dirty="0">
                <a:solidFill>
                  <a:schemeClr val="bg1"/>
                </a:solidFill>
                <a:latin typeface="標楷體" panose="03000509000000000000" pitchFamily="65" charset="-120"/>
                <a:ea typeface="標楷體" panose="03000509000000000000" pitchFamily="65" charset="-120"/>
              </a:rPr>
              <a:t>，</a:t>
            </a:r>
            <a:r>
              <a:rPr lang="zh-TW" altLang="zh-TW" sz="3000" dirty="0">
                <a:solidFill>
                  <a:schemeClr val="bg1"/>
                </a:solidFill>
                <a:latin typeface="標楷體" panose="03000509000000000000" pitchFamily="65" charset="-120"/>
                <a:ea typeface="標楷體" panose="03000509000000000000" pitchFamily="65" charset="-120"/>
              </a:rPr>
              <a:t>當三項徵候出現後，患者要再甦醒的可能性已趨至於零，因而以之為死亡判定的依據</a:t>
            </a:r>
            <a:r>
              <a:rPr lang="zh-TW" altLang="zh-TW" sz="3000" dirty="0" smtClean="0">
                <a:solidFill>
                  <a:schemeClr val="bg1"/>
                </a:solidFill>
                <a:latin typeface="標楷體" panose="03000509000000000000" pitchFamily="65" charset="-120"/>
                <a:ea typeface="標楷體" panose="03000509000000000000" pitchFamily="65" charset="-120"/>
              </a:rPr>
              <a:t>。</a:t>
            </a:r>
            <a:endParaRPr lang="zh-TW" altLang="zh-TW" b="1" dirty="0">
              <a:solidFill>
                <a:srgbClr val="002060"/>
              </a:solidFill>
              <a:latin typeface="+mn-ea"/>
              <a:ea typeface="+mn-ea"/>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5229200"/>
            <a:ext cx="1521649" cy="1521649"/>
          </a:xfrm>
          <a:prstGeom prst="rect">
            <a:avLst/>
          </a:prstGeom>
          <a:effectLst>
            <a:softEdge rad="317500"/>
          </a:effectLst>
        </p:spPr>
      </p:pic>
    </p:spTree>
    <p:extLst>
      <p:ext uri="{BB962C8B-B14F-4D97-AF65-F5344CB8AC3E}">
        <p14:creationId xmlns:p14="http://schemas.microsoft.com/office/powerpoint/2010/main" val="206352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6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61480" y="-12680"/>
            <a:ext cx="8851213" cy="1412776"/>
          </a:xfrm>
        </p:spPr>
        <p:txBody>
          <a:bodyPr/>
          <a:lstStyle/>
          <a:p>
            <a:r>
              <a:rPr lang="en-US" altLang="zh-TW" sz="3400" dirty="0" smtClean="0"/>
              <a:t>    </a:t>
            </a:r>
            <a:br>
              <a:rPr lang="en-US" altLang="zh-TW" sz="3400" dirty="0" smtClean="0"/>
            </a:br>
            <a:r>
              <a:rPr lang="en-US" altLang="zh-TW" sz="3400" dirty="0"/>
              <a:t> </a:t>
            </a:r>
            <a:r>
              <a:rPr lang="en-US" altLang="zh-TW" sz="3400" dirty="0" smtClean="0"/>
              <a:t>    </a:t>
            </a:r>
            <a:r>
              <a:rPr lang="zh-TW" altLang="en-US" sz="3200" dirty="0" smtClean="0"/>
              <a:t>貳</a:t>
            </a:r>
            <a:r>
              <a:rPr lang="zh-TW" altLang="zh-TW" sz="3200" dirty="0" smtClean="0"/>
              <a:t>、</a:t>
            </a:r>
            <a:r>
              <a:rPr lang="zh-TW" altLang="zh-TW" sz="3200" dirty="0"/>
              <a:t>醫療體系對於死亡之定義與</a:t>
            </a:r>
            <a:r>
              <a:rPr lang="zh-TW" altLang="zh-TW" sz="3200" dirty="0" smtClean="0"/>
              <a:t>回應</a:t>
            </a:r>
            <a:r>
              <a:rPr lang="en-US" altLang="zh-TW" sz="3200" dirty="0" smtClean="0"/>
              <a:t>-2</a:t>
            </a:r>
            <a:endParaRPr lang="zh-TW" altLang="zh-TW" sz="3200" dirty="0"/>
          </a:p>
        </p:txBody>
      </p:sp>
      <p:sp>
        <p:nvSpPr>
          <p:cNvPr id="2" name="文字方塊 1"/>
          <p:cNvSpPr txBox="1"/>
          <p:nvPr/>
        </p:nvSpPr>
        <p:spPr>
          <a:xfrm>
            <a:off x="261480" y="1700808"/>
            <a:ext cx="8126944" cy="3303468"/>
          </a:xfrm>
          <a:prstGeom prst="rect">
            <a:avLst/>
          </a:prstGeom>
          <a:noFill/>
        </p:spPr>
        <p:txBody>
          <a:bodyPr wrap="square" rtlCol="0">
            <a:spAutoFit/>
          </a:bodyPr>
          <a:lstStyle/>
          <a:p>
            <a:pPr marL="450850" indent="-450850" algn="just">
              <a:spcBef>
                <a:spcPts val="200"/>
              </a:spcBef>
              <a:spcAft>
                <a:spcPts val="200"/>
              </a:spcAft>
              <a:buFont typeface="+mj-ea"/>
              <a:buAutoNum type="ea1ChtPeriod"/>
            </a:pPr>
            <a:r>
              <a:rPr lang="zh-TW" altLang="zh-TW" sz="3000" b="1" dirty="0" smtClean="0">
                <a:solidFill>
                  <a:srgbClr val="C00000"/>
                </a:solidFill>
                <a:effectLst>
                  <a:outerShdw blurRad="38100" dist="38100" dir="2700000" algn="tl">
                    <a:srgbClr val="000000">
                      <a:alpha val="43137"/>
                    </a:srgbClr>
                  </a:outerShdw>
                </a:effectLst>
                <a:latin typeface="+mn-ea"/>
                <a:ea typeface="+mn-ea"/>
              </a:rPr>
              <a:t>醫療體系對於死亡之定義</a:t>
            </a:r>
            <a:r>
              <a:rPr lang="en-US" altLang="zh-TW" sz="3000" b="1" dirty="0" smtClean="0">
                <a:solidFill>
                  <a:srgbClr val="C00000"/>
                </a:solidFill>
                <a:effectLst>
                  <a:outerShdw blurRad="38100" dist="38100" dir="2700000" algn="tl">
                    <a:srgbClr val="000000">
                      <a:alpha val="43137"/>
                    </a:srgbClr>
                  </a:outerShdw>
                </a:effectLst>
                <a:latin typeface="+mn-ea"/>
                <a:ea typeface="+mn-ea"/>
              </a:rPr>
              <a:t>-2</a:t>
            </a:r>
            <a:endParaRPr lang="zh-TW" altLang="zh-TW" sz="3000" b="1" dirty="0">
              <a:solidFill>
                <a:srgbClr val="C00000"/>
              </a:solidFill>
              <a:effectLst>
                <a:outerShdw blurRad="38100" dist="38100" dir="2700000" algn="tl">
                  <a:srgbClr val="000000">
                    <a:alpha val="43137"/>
                  </a:srgbClr>
                </a:outerShdw>
              </a:effectLst>
              <a:latin typeface="+mn-ea"/>
              <a:ea typeface="+mn-ea"/>
            </a:endParaRPr>
          </a:p>
          <a:p>
            <a:pPr marL="785812" indent="-514350" algn="just">
              <a:spcBef>
                <a:spcPts val="200"/>
              </a:spcBef>
              <a:spcAft>
                <a:spcPts val="200"/>
              </a:spcAft>
              <a:buFont typeface="+mj-lt"/>
              <a:buAutoNum type="arabicPeriod" startAt="3"/>
            </a:pPr>
            <a:r>
              <a:rPr lang="zh-TW" altLang="zh-TW" sz="28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腦</a:t>
            </a:r>
            <a:r>
              <a:rPr lang="zh-TW" altLang="zh-TW" sz="28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死</a:t>
            </a:r>
            <a:r>
              <a:rPr lang="zh-TW" altLang="zh-TW" sz="28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說</a:t>
            </a:r>
            <a:endParaRPr lang="en-US" altLang="zh-TW" sz="28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71462" algn="just">
              <a:spcBef>
                <a:spcPts val="200"/>
              </a:spcBef>
              <a:spcAft>
                <a:spcPts val="200"/>
              </a:spcAft>
            </a:pPr>
            <a:r>
              <a:rPr lang="en-US" altLang="zh-TW" sz="32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2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2800" dirty="0" smtClean="0">
                <a:solidFill>
                  <a:schemeClr val="bg1"/>
                </a:solidFill>
                <a:latin typeface="標楷體" panose="03000509000000000000" pitchFamily="65" charset="-120"/>
                <a:ea typeface="標楷體" panose="03000509000000000000" pitchFamily="65" charset="-120"/>
              </a:rPr>
              <a:t>全</a:t>
            </a:r>
            <a:r>
              <a:rPr lang="zh-TW" altLang="zh-TW" sz="2800" dirty="0">
                <a:solidFill>
                  <a:schemeClr val="bg1"/>
                </a:solidFill>
                <a:latin typeface="標楷體" panose="03000509000000000000" pitchFamily="65" charset="-120"/>
                <a:ea typeface="標楷體" panose="03000509000000000000" pitchFamily="65" charset="-120"/>
              </a:rPr>
              <a:t>腦喪失功能說</a:t>
            </a:r>
            <a:r>
              <a:rPr lang="zh-TW" altLang="en-US" sz="2800" dirty="0">
                <a:solidFill>
                  <a:schemeClr val="bg1"/>
                </a:solidFill>
                <a:latin typeface="標楷體" panose="03000509000000000000" pitchFamily="65" charset="-120"/>
                <a:ea typeface="標楷體" panose="03000509000000000000" pitchFamily="65" charset="-120"/>
              </a:rPr>
              <a:t>及</a:t>
            </a:r>
            <a:r>
              <a:rPr lang="zh-TW" altLang="zh-TW" sz="2800" dirty="0">
                <a:solidFill>
                  <a:schemeClr val="bg1"/>
                </a:solidFill>
                <a:latin typeface="標楷體" panose="03000509000000000000" pitchFamily="65" charset="-120"/>
                <a:ea typeface="標楷體" panose="03000509000000000000" pitchFamily="65" charset="-120"/>
              </a:rPr>
              <a:t>腦幹喪失功能說</a:t>
            </a:r>
            <a:r>
              <a:rPr lang="zh-TW" altLang="en-US" sz="2800" dirty="0" smtClean="0">
                <a:solidFill>
                  <a:schemeClr val="bg1"/>
                </a:solidFill>
                <a:latin typeface="標楷體" panose="03000509000000000000" pitchFamily="65" charset="-120"/>
                <a:ea typeface="標楷體" panose="03000509000000000000" pitchFamily="65" charset="-120"/>
              </a:rPr>
              <a:t>。</a:t>
            </a:r>
            <a:r>
              <a:rPr lang="zh-TW" altLang="zh-TW" sz="2800" dirty="0">
                <a:solidFill>
                  <a:schemeClr val="bg1"/>
                </a:solidFill>
                <a:latin typeface="標楷體" panose="03000509000000000000" pitchFamily="65" charset="-120"/>
                <a:ea typeface="標楷體" panose="03000509000000000000" pitchFamily="65" charset="-120"/>
              </a:rPr>
              <a:t>器官捐贈、人體器官移植時，醫師始會改採「腦死即死」的判</a:t>
            </a:r>
            <a:r>
              <a:rPr lang="zh-TW" altLang="zh-TW" sz="2800" dirty="0" smtClean="0">
                <a:solidFill>
                  <a:schemeClr val="bg1"/>
                </a:solidFill>
                <a:latin typeface="標楷體" panose="03000509000000000000" pitchFamily="65" charset="-120"/>
                <a:ea typeface="標楷體" panose="03000509000000000000" pitchFamily="65" charset="-120"/>
              </a:rPr>
              <a:t>準</a:t>
            </a:r>
            <a:r>
              <a:rPr lang="zh-TW" altLang="en-US" sz="2800" dirty="0" smtClean="0">
                <a:solidFill>
                  <a:schemeClr val="bg1"/>
                </a:solidFill>
                <a:latin typeface="標楷體" panose="03000509000000000000" pitchFamily="65" charset="-120"/>
                <a:ea typeface="標楷體" panose="03000509000000000000" pitchFamily="65" charset="-120"/>
              </a:rPr>
              <a:t>；</a:t>
            </a:r>
            <a:r>
              <a:rPr lang="zh-TW" altLang="zh-TW" sz="2800" dirty="0" smtClean="0">
                <a:solidFill>
                  <a:schemeClr val="bg1"/>
                </a:solidFill>
                <a:latin typeface="標楷體" panose="03000509000000000000" pitchFamily="65" charset="-120"/>
                <a:ea typeface="標楷體" panose="03000509000000000000" pitchFamily="65" charset="-120"/>
              </a:rPr>
              <a:t>然而</a:t>
            </a:r>
            <a:r>
              <a:rPr lang="zh-TW" altLang="zh-TW" sz="2800" dirty="0">
                <a:solidFill>
                  <a:schemeClr val="bg1"/>
                </a:solidFill>
                <a:latin typeface="標楷體" panose="03000509000000000000" pitchFamily="65" charset="-120"/>
                <a:ea typeface="標楷體" panose="03000509000000000000" pitchFamily="65" charset="-120"/>
              </a:rPr>
              <a:t>，即便腦死說已被醫學界普遍接受，但腦死之具體判斷為何？則</a:t>
            </a:r>
            <a:r>
              <a:rPr lang="zh-TW" altLang="en-US" sz="2800" dirty="0">
                <a:solidFill>
                  <a:schemeClr val="bg1"/>
                </a:solidFill>
                <a:latin typeface="標楷體" panose="03000509000000000000" pitchFamily="65" charset="-120"/>
                <a:ea typeface="標楷體" panose="03000509000000000000" pitchFamily="65" charset="-120"/>
              </a:rPr>
              <a:t>有</a:t>
            </a:r>
            <a:r>
              <a:rPr lang="zh-TW" altLang="zh-TW" sz="2800" u="sng" dirty="0">
                <a:solidFill>
                  <a:schemeClr val="bg1"/>
                </a:solidFill>
                <a:latin typeface="標楷體" panose="03000509000000000000" pitchFamily="65" charset="-120"/>
                <a:ea typeface="標楷體" panose="03000509000000000000" pitchFamily="65" charset="-120"/>
              </a:rPr>
              <a:t>全腦喪失功能</a:t>
            </a:r>
            <a:r>
              <a:rPr lang="zh-TW" altLang="zh-TW" sz="2800" u="sng" dirty="0" smtClean="0">
                <a:solidFill>
                  <a:schemeClr val="bg1"/>
                </a:solidFill>
                <a:latin typeface="標楷體" panose="03000509000000000000" pitchFamily="65" charset="-120"/>
                <a:ea typeface="標楷體" panose="03000509000000000000" pitchFamily="65" charset="-120"/>
              </a:rPr>
              <a:t>說</a:t>
            </a:r>
            <a:r>
              <a:rPr lang="zh-TW" altLang="en-US" sz="2800" dirty="0" smtClean="0">
                <a:solidFill>
                  <a:schemeClr val="bg1"/>
                </a:solidFill>
                <a:latin typeface="標楷體" panose="03000509000000000000" pitchFamily="65" charset="-120"/>
                <a:ea typeface="標楷體" panose="03000509000000000000" pitchFamily="65" charset="-120"/>
              </a:rPr>
              <a:t>、</a:t>
            </a:r>
            <a:r>
              <a:rPr lang="zh-TW" altLang="zh-TW" sz="2800" u="sng" dirty="0">
                <a:solidFill>
                  <a:schemeClr val="bg1"/>
                </a:solidFill>
                <a:latin typeface="標楷體" panose="03000509000000000000" pitchFamily="65" charset="-120"/>
                <a:ea typeface="標楷體" panose="03000509000000000000" pitchFamily="65" charset="-120"/>
              </a:rPr>
              <a:t>腦幹喪失功能說</a:t>
            </a:r>
            <a:r>
              <a:rPr lang="zh-TW" altLang="en-US" sz="2800" dirty="0">
                <a:solidFill>
                  <a:schemeClr val="bg1"/>
                </a:solidFill>
                <a:latin typeface="標楷體" panose="03000509000000000000" pitchFamily="65" charset="-120"/>
                <a:ea typeface="標楷體" panose="03000509000000000000" pitchFamily="65" charset="-120"/>
              </a:rPr>
              <a:t>二種常見的</a:t>
            </a:r>
            <a:r>
              <a:rPr lang="zh-TW" altLang="zh-TW" sz="2800" dirty="0">
                <a:solidFill>
                  <a:schemeClr val="bg1"/>
                </a:solidFill>
                <a:latin typeface="標楷體" panose="03000509000000000000" pitchFamily="65" charset="-120"/>
                <a:ea typeface="標楷體" panose="03000509000000000000" pitchFamily="65" charset="-120"/>
              </a:rPr>
              <a:t>不同見解</a:t>
            </a:r>
            <a:r>
              <a:rPr lang="zh-TW" altLang="zh-TW" sz="2800" dirty="0" smtClean="0">
                <a:solidFill>
                  <a:schemeClr val="bg1"/>
                </a:solidFill>
                <a:latin typeface="標楷體" panose="03000509000000000000" pitchFamily="65" charset="-120"/>
                <a:ea typeface="標楷體" panose="03000509000000000000" pitchFamily="65" charset="-120"/>
              </a:rPr>
              <a:t>。</a:t>
            </a:r>
            <a:endParaRPr lang="zh-TW" altLang="zh-TW" b="1" dirty="0">
              <a:solidFill>
                <a:srgbClr val="002060"/>
              </a:solidFill>
              <a:latin typeface="+mn-ea"/>
              <a:ea typeface="+mn-ea"/>
            </a:endParaRPr>
          </a:p>
        </p:txBody>
      </p:sp>
      <p:sp>
        <p:nvSpPr>
          <p:cNvPr id="4" name="AutoShape 4" descr="當死即死失智怎麼自主死？ - 康健雜誌"/>
          <p:cNvSpPr>
            <a:spLocks noChangeAspect="1" noChangeArrowheads="1"/>
          </p:cNvSpPr>
          <p:nvPr/>
        </p:nvSpPr>
        <p:spPr bwMode="auto">
          <a:xfrm>
            <a:off x="178435" y="-144463"/>
            <a:ext cx="28194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7302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5648" y="476672"/>
            <a:ext cx="7843101" cy="936104"/>
          </a:xfrm>
        </p:spPr>
        <p:txBody>
          <a:bodyPr/>
          <a:lstStyle/>
          <a:p>
            <a:r>
              <a:rPr lang="zh-TW" altLang="en-US" sz="3400" dirty="0"/>
              <a:t>貳</a:t>
            </a:r>
            <a:r>
              <a:rPr lang="zh-TW" altLang="zh-TW" sz="3400" dirty="0" smtClean="0"/>
              <a:t>、</a:t>
            </a:r>
            <a:r>
              <a:rPr lang="zh-TW" altLang="zh-TW" sz="3400" dirty="0"/>
              <a:t>醫療體系對於死亡之定義與</a:t>
            </a:r>
            <a:r>
              <a:rPr lang="zh-TW" altLang="zh-TW" sz="3400" dirty="0" smtClean="0"/>
              <a:t>回應</a:t>
            </a:r>
            <a:r>
              <a:rPr lang="en-US" altLang="zh-TW" sz="3400" dirty="0" smtClean="0"/>
              <a:t>-3</a:t>
            </a:r>
            <a:endParaRPr lang="zh-TW" altLang="zh-TW" sz="3400" dirty="0"/>
          </a:p>
        </p:txBody>
      </p:sp>
      <p:sp>
        <p:nvSpPr>
          <p:cNvPr id="2" name="文字方塊 1"/>
          <p:cNvSpPr txBox="1"/>
          <p:nvPr/>
        </p:nvSpPr>
        <p:spPr>
          <a:xfrm>
            <a:off x="0" y="1772816"/>
            <a:ext cx="8748464" cy="4678204"/>
          </a:xfrm>
          <a:prstGeom prst="rect">
            <a:avLst/>
          </a:prstGeom>
          <a:noFill/>
        </p:spPr>
        <p:txBody>
          <a:bodyPr wrap="square" rtlCol="0">
            <a:spAutoFit/>
          </a:bodyPr>
          <a:lstStyle/>
          <a:p>
            <a:pPr marL="631825" indent="-631825" algn="just">
              <a:spcBef>
                <a:spcPts val="200"/>
              </a:spcBef>
              <a:spcAft>
                <a:spcPts val="200"/>
              </a:spcAft>
              <a:buFont typeface="+mj-ea"/>
              <a:buAutoNum type="ea1ChtPeriod" startAt="2"/>
            </a:pPr>
            <a:r>
              <a:rPr lang="zh-TW" altLang="zh-TW" sz="2800" b="1" dirty="0" smtClean="0">
                <a:solidFill>
                  <a:srgbClr val="C00000"/>
                </a:solidFill>
                <a:effectLst>
                  <a:outerShdw blurRad="38100" dist="38100" dir="2700000" algn="tl">
                    <a:srgbClr val="000000">
                      <a:alpha val="43137"/>
                    </a:srgbClr>
                  </a:outerShdw>
                </a:effectLst>
                <a:latin typeface="+mn-ea"/>
                <a:ea typeface="+mn-ea"/>
              </a:rPr>
              <a:t>醫療體系對於新冠肺炎死亡者之相應處理</a:t>
            </a:r>
            <a:r>
              <a:rPr lang="en-US" altLang="zh-TW" sz="2800" b="1" dirty="0" smtClean="0">
                <a:solidFill>
                  <a:srgbClr val="C00000"/>
                </a:solidFill>
                <a:effectLst>
                  <a:outerShdw blurRad="38100" dist="38100" dir="2700000" algn="tl">
                    <a:srgbClr val="000000">
                      <a:alpha val="43137"/>
                    </a:srgbClr>
                  </a:outerShdw>
                </a:effectLst>
                <a:latin typeface="+mn-ea"/>
                <a:ea typeface="+mn-ea"/>
              </a:rPr>
              <a:t>-3</a:t>
            </a:r>
            <a:endParaRPr lang="en-US" altLang="zh-TW" sz="2800" b="1" dirty="0">
              <a:solidFill>
                <a:srgbClr val="C00000"/>
              </a:solidFill>
              <a:effectLst>
                <a:outerShdw blurRad="38100" dist="38100" dir="2700000" algn="tl">
                  <a:srgbClr val="000000">
                    <a:alpha val="43137"/>
                  </a:srgbClr>
                </a:outerShdw>
              </a:effectLst>
              <a:latin typeface="+mn-ea"/>
              <a:ea typeface="+mn-ea"/>
            </a:endParaRPr>
          </a:p>
          <a:p>
            <a:pPr marL="631825" indent="-269875" algn="just">
              <a:spcBef>
                <a:spcPts val="200"/>
              </a:spcBef>
              <a:spcAft>
                <a:spcPts val="200"/>
              </a:spcAft>
              <a:buFont typeface="+mj-lt"/>
              <a:buAutoNum type="arabicPeriod"/>
            </a:pPr>
            <a:r>
              <a:rPr lang="zh-TW" altLang="zh-TW" sz="4000" b="1" u="sng" dirty="0">
                <a:solidFill>
                  <a:srgbClr val="7030A0"/>
                </a:solidFill>
                <a:effectLst>
                  <a:outerShdw blurRad="38100" dist="38100" dir="2700000" algn="tl">
                    <a:srgbClr val="000000">
                      <a:alpha val="43137"/>
                    </a:srgbClr>
                  </a:outerShdw>
                </a:effectLst>
                <a:latin typeface="+mn-ea"/>
                <a:ea typeface="+mn-ea"/>
              </a:rPr>
              <a:t>檢察官率同法醫進行司法相</a:t>
            </a:r>
            <a:r>
              <a:rPr lang="zh-TW" altLang="zh-TW" sz="4000" b="1" u="sng" dirty="0" smtClean="0">
                <a:solidFill>
                  <a:srgbClr val="7030A0"/>
                </a:solidFill>
                <a:effectLst>
                  <a:outerShdw blurRad="38100" dist="38100" dir="2700000" algn="tl">
                    <a:srgbClr val="000000">
                      <a:alpha val="43137"/>
                    </a:srgbClr>
                  </a:outerShdw>
                </a:effectLst>
                <a:latin typeface="+mn-ea"/>
                <a:ea typeface="+mn-ea"/>
              </a:rPr>
              <a:t>驗</a:t>
            </a:r>
            <a:endParaRPr lang="en-US" altLang="zh-TW" sz="4000" b="1" u="sng" dirty="0" smtClean="0">
              <a:solidFill>
                <a:srgbClr val="7030A0"/>
              </a:solidFill>
              <a:effectLst>
                <a:outerShdw blurRad="38100" dist="38100" dir="2700000" algn="tl">
                  <a:srgbClr val="000000">
                    <a:alpha val="43137"/>
                  </a:srgbClr>
                </a:outerShdw>
              </a:effectLst>
              <a:latin typeface="+mn-ea"/>
              <a:ea typeface="+mn-ea"/>
            </a:endParaRPr>
          </a:p>
          <a:p>
            <a:pPr marL="361950" algn="just">
              <a:spcBef>
                <a:spcPts val="200"/>
              </a:spcBef>
              <a:spcAft>
                <a:spcPts val="200"/>
              </a:spcAft>
            </a:pPr>
            <a:r>
              <a:rPr lang="en-US" altLang="zh-TW" sz="4000" b="1" dirty="0">
                <a:solidFill>
                  <a:srgbClr val="7030A0"/>
                </a:solidFill>
                <a:effectLst>
                  <a:outerShdw blurRad="38100" dist="38100" dir="2700000" algn="tl">
                    <a:srgbClr val="000000">
                      <a:alpha val="43137"/>
                    </a:srgbClr>
                  </a:outerShdw>
                </a:effectLst>
                <a:latin typeface="+mn-ea"/>
                <a:ea typeface="+mn-ea"/>
              </a:rPr>
              <a:t> </a:t>
            </a:r>
            <a:r>
              <a:rPr lang="en-US" altLang="zh-TW" sz="4000" b="1" dirty="0" smtClean="0">
                <a:solidFill>
                  <a:srgbClr val="7030A0"/>
                </a:solidFill>
                <a:effectLst>
                  <a:outerShdw blurRad="38100" dist="38100" dir="2700000" algn="tl">
                    <a:srgbClr val="000000">
                      <a:alpha val="43137"/>
                    </a:srgbClr>
                  </a:outerShdw>
                </a:effectLst>
                <a:latin typeface="+mn-ea"/>
                <a:ea typeface="+mn-ea"/>
              </a:rPr>
              <a:t>  </a:t>
            </a:r>
            <a:r>
              <a:rPr lang="zh-TW" altLang="zh-TW" sz="4000" dirty="0" smtClean="0">
                <a:solidFill>
                  <a:schemeClr val="bg1"/>
                </a:solidFill>
                <a:latin typeface="+mn-ea"/>
                <a:ea typeface="+mn-ea"/>
              </a:rPr>
              <a:t>依</a:t>
            </a:r>
            <a:r>
              <a:rPr lang="zh-TW" altLang="zh-TW" sz="4000" dirty="0">
                <a:solidFill>
                  <a:schemeClr val="bg1"/>
                </a:solidFill>
                <a:latin typeface="+mn-ea"/>
                <a:ea typeface="+mn-ea"/>
              </a:rPr>
              <a:t>我國法律，相驗遺體分為行政相驗及司法相驗，因</a:t>
            </a:r>
            <a:r>
              <a:rPr lang="zh-TW" altLang="zh-TW" sz="4000" dirty="0" smtClean="0">
                <a:solidFill>
                  <a:schemeClr val="bg1"/>
                </a:solidFill>
                <a:latin typeface="+mn-ea"/>
                <a:ea typeface="+mn-ea"/>
              </a:rPr>
              <a:t>病死亡</a:t>
            </a:r>
            <a:r>
              <a:rPr lang="zh-TW" altLang="zh-TW" sz="4000" dirty="0">
                <a:solidFill>
                  <a:schemeClr val="bg1"/>
                </a:solidFill>
                <a:latin typeface="+mn-ea"/>
                <a:ea typeface="+mn-ea"/>
              </a:rPr>
              <a:t>者應由衛生單位做行政相驗，如果是非因病死亡或死因不明，則須由檢察官率同法醫進行司法相</a:t>
            </a:r>
            <a:r>
              <a:rPr lang="zh-TW" altLang="zh-TW" sz="4000" dirty="0" smtClean="0">
                <a:solidFill>
                  <a:schemeClr val="bg1"/>
                </a:solidFill>
                <a:latin typeface="+mn-ea"/>
                <a:ea typeface="+mn-ea"/>
              </a:rPr>
              <a:t>驗</a:t>
            </a:r>
            <a:r>
              <a:rPr lang="zh-TW" altLang="en-US" sz="4000" dirty="0" smtClean="0">
                <a:solidFill>
                  <a:schemeClr val="bg1"/>
                </a:solidFill>
                <a:latin typeface="+mn-ea"/>
                <a:ea typeface="+mn-ea"/>
              </a:rPr>
              <a:t>。</a:t>
            </a:r>
            <a:endParaRPr lang="en-US" altLang="zh-TW" sz="4000" dirty="0">
              <a:solidFill>
                <a:schemeClr val="bg1"/>
              </a:solidFill>
              <a:latin typeface="+mn-ea"/>
              <a:ea typeface="+mn-ea"/>
            </a:endParaRPr>
          </a:p>
          <a:p>
            <a:pPr algn="just">
              <a:spcBef>
                <a:spcPts val="200"/>
              </a:spcBef>
              <a:spcAft>
                <a:spcPts val="200"/>
              </a:spcAft>
            </a:pPr>
            <a:endParaRPr lang="zh-TW" altLang="zh-TW" sz="2000" dirty="0">
              <a:solidFill>
                <a:srgbClr val="002060"/>
              </a:solidFill>
            </a:endParaRPr>
          </a:p>
        </p:txBody>
      </p:sp>
    </p:spTree>
    <p:extLst>
      <p:ext uri="{BB962C8B-B14F-4D97-AF65-F5344CB8AC3E}">
        <p14:creationId xmlns:p14="http://schemas.microsoft.com/office/powerpoint/2010/main" val="208963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5648" y="476672"/>
            <a:ext cx="7843101" cy="936104"/>
          </a:xfrm>
        </p:spPr>
        <p:txBody>
          <a:bodyPr/>
          <a:lstStyle/>
          <a:p>
            <a:r>
              <a:rPr lang="zh-TW" altLang="en-US" sz="3400" dirty="0"/>
              <a:t>貳</a:t>
            </a:r>
            <a:r>
              <a:rPr lang="zh-TW" altLang="zh-TW" sz="3400" dirty="0" smtClean="0"/>
              <a:t>、</a:t>
            </a:r>
            <a:r>
              <a:rPr lang="zh-TW" altLang="zh-TW" sz="3400" dirty="0"/>
              <a:t>醫療體系對於死亡之定義與</a:t>
            </a:r>
            <a:r>
              <a:rPr lang="zh-TW" altLang="zh-TW" sz="3400" dirty="0" smtClean="0"/>
              <a:t>回應</a:t>
            </a:r>
            <a:r>
              <a:rPr lang="en-US" altLang="zh-TW" sz="3400" dirty="0" smtClean="0"/>
              <a:t>-4</a:t>
            </a:r>
            <a:endParaRPr lang="zh-TW" altLang="zh-TW" sz="3400" dirty="0"/>
          </a:p>
        </p:txBody>
      </p:sp>
      <p:sp>
        <p:nvSpPr>
          <p:cNvPr id="2" name="文字方塊 1"/>
          <p:cNvSpPr txBox="1"/>
          <p:nvPr/>
        </p:nvSpPr>
        <p:spPr>
          <a:xfrm>
            <a:off x="179512" y="1700808"/>
            <a:ext cx="8496944" cy="4693593"/>
          </a:xfrm>
          <a:prstGeom prst="rect">
            <a:avLst/>
          </a:prstGeom>
          <a:noFill/>
        </p:spPr>
        <p:txBody>
          <a:bodyPr wrap="square" rtlCol="0">
            <a:spAutoFit/>
          </a:bodyPr>
          <a:lstStyle/>
          <a:p>
            <a:pPr marL="514350" indent="-514350" algn="just">
              <a:spcBef>
                <a:spcPts val="200"/>
              </a:spcBef>
              <a:spcAft>
                <a:spcPts val="200"/>
              </a:spcAft>
              <a:buFont typeface="+mj-ea"/>
              <a:buAutoNum type="ea1ChtPeriod" startAt="2"/>
            </a:pPr>
            <a:r>
              <a:rPr lang="zh-TW" altLang="zh-TW" sz="3000" b="1" dirty="0">
                <a:solidFill>
                  <a:srgbClr val="C00000"/>
                </a:solidFill>
                <a:effectLst>
                  <a:outerShdw blurRad="38100" dist="38100" dir="2700000" algn="tl">
                    <a:srgbClr val="000000">
                      <a:alpha val="43137"/>
                    </a:srgbClr>
                  </a:outerShdw>
                </a:effectLst>
                <a:latin typeface="+mn-ea"/>
                <a:ea typeface="+mn-ea"/>
              </a:rPr>
              <a:t>醫療體系對於新冠肺炎死亡者之相應</a:t>
            </a:r>
            <a:r>
              <a:rPr lang="zh-TW" altLang="zh-TW" sz="3000" b="1" dirty="0" smtClean="0">
                <a:solidFill>
                  <a:srgbClr val="C00000"/>
                </a:solidFill>
                <a:effectLst>
                  <a:outerShdw blurRad="38100" dist="38100" dir="2700000" algn="tl">
                    <a:srgbClr val="000000">
                      <a:alpha val="43137"/>
                    </a:srgbClr>
                  </a:outerShdw>
                </a:effectLst>
                <a:latin typeface="+mn-ea"/>
                <a:ea typeface="+mn-ea"/>
              </a:rPr>
              <a:t>處理</a:t>
            </a:r>
            <a:r>
              <a:rPr lang="en-US" altLang="zh-TW" sz="3000" b="1" dirty="0" smtClean="0">
                <a:solidFill>
                  <a:srgbClr val="C00000"/>
                </a:solidFill>
                <a:effectLst>
                  <a:outerShdw blurRad="38100" dist="38100" dir="2700000" algn="tl">
                    <a:srgbClr val="000000">
                      <a:alpha val="43137"/>
                    </a:srgbClr>
                  </a:outerShdw>
                </a:effectLst>
                <a:latin typeface="+mn-ea"/>
                <a:ea typeface="+mn-ea"/>
              </a:rPr>
              <a:t>-4</a:t>
            </a:r>
            <a:endParaRPr lang="en-US" altLang="zh-TW" sz="3000" b="1" dirty="0">
              <a:solidFill>
                <a:srgbClr val="C00000"/>
              </a:solidFill>
              <a:effectLst>
                <a:outerShdw blurRad="38100" dist="38100" dir="2700000" algn="tl">
                  <a:srgbClr val="000000">
                    <a:alpha val="43137"/>
                  </a:srgbClr>
                </a:outerShdw>
              </a:effectLst>
              <a:latin typeface="+mn-ea"/>
              <a:ea typeface="+mn-ea"/>
            </a:endParaRPr>
          </a:p>
          <a:p>
            <a:pPr marL="819150" indent="-457200" algn="just">
              <a:spcBef>
                <a:spcPts val="200"/>
              </a:spcBef>
              <a:spcAft>
                <a:spcPts val="200"/>
              </a:spcAft>
              <a:buFont typeface="+mj-lt"/>
              <a:buAutoNum type="arabicPeriod" startAt="2"/>
            </a:pPr>
            <a:r>
              <a:rPr lang="zh-TW" altLang="zh-TW" sz="3000" b="1" dirty="0" smtClean="0">
                <a:solidFill>
                  <a:srgbClr val="7030A0"/>
                </a:solidFill>
                <a:effectLst>
                  <a:outerShdw blurRad="38100" dist="38100" dir="2700000" algn="tl">
                    <a:srgbClr val="000000">
                      <a:alpha val="43137"/>
                    </a:srgbClr>
                  </a:outerShdw>
                </a:effectLst>
                <a:latin typeface="+mn-ea"/>
                <a:ea typeface="+mn-ea"/>
              </a:rPr>
              <a:t>訂</a:t>
            </a:r>
            <a:r>
              <a:rPr lang="zh-TW" altLang="zh-TW" sz="3000" b="1" dirty="0">
                <a:solidFill>
                  <a:srgbClr val="7030A0"/>
                </a:solidFill>
                <a:effectLst>
                  <a:outerShdw blurRad="38100" dist="38100" dir="2700000" algn="tl">
                    <a:srgbClr val="000000">
                      <a:alpha val="43137"/>
                    </a:srgbClr>
                  </a:outerShdw>
                </a:effectLst>
                <a:latin typeface="+mn-ea"/>
                <a:ea typeface="+mn-ea"/>
              </a:rPr>
              <a:t>定「法醫相驗解剖通報及處理流程</a:t>
            </a:r>
            <a:r>
              <a:rPr lang="zh-TW" altLang="zh-TW" sz="3000" b="1" dirty="0" smtClean="0">
                <a:solidFill>
                  <a:srgbClr val="7030A0"/>
                </a:solidFill>
                <a:effectLst>
                  <a:outerShdw blurRad="38100" dist="38100" dir="2700000" algn="tl">
                    <a:srgbClr val="000000">
                      <a:alpha val="43137"/>
                    </a:srgbClr>
                  </a:outerShdw>
                </a:effectLst>
                <a:latin typeface="+mn-ea"/>
                <a:ea typeface="+mn-ea"/>
              </a:rPr>
              <a:t>」</a:t>
            </a:r>
            <a:endParaRPr lang="en-US" altLang="zh-TW" sz="3000" b="1" dirty="0">
              <a:solidFill>
                <a:srgbClr val="7030A0"/>
              </a:solidFill>
              <a:latin typeface="+mn-ea"/>
              <a:ea typeface="+mn-ea"/>
            </a:endParaRPr>
          </a:p>
          <a:p>
            <a:pPr marL="800100" lvl="1" indent="-342900" algn="just">
              <a:buFont typeface="Wingdings" panose="05000000000000000000" pitchFamily="2" charset="2"/>
              <a:buChar char="Ø"/>
            </a:pPr>
            <a:r>
              <a:rPr lang="zh-TW" altLang="zh-TW" sz="2600" dirty="0" smtClean="0">
                <a:solidFill>
                  <a:schemeClr val="bg1"/>
                </a:solidFill>
                <a:latin typeface="+mn-ea"/>
                <a:ea typeface="+mn-ea"/>
              </a:rPr>
              <a:t>為</a:t>
            </a:r>
            <a:r>
              <a:rPr lang="zh-TW" altLang="zh-TW" sz="2600" dirty="0">
                <a:solidFill>
                  <a:schemeClr val="bg1"/>
                </a:solidFill>
                <a:latin typeface="+mn-ea"/>
                <a:ea typeface="+mn-ea"/>
              </a:rPr>
              <a:t>能抑制病毒蔓延及基於便民之考量</a:t>
            </a:r>
            <a:r>
              <a:rPr lang="zh-TW" altLang="zh-TW" sz="2600" dirty="0" smtClean="0">
                <a:solidFill>
                  <a:schemeClr val="bg1"/>
                </a:solidFill>
                <a:latin typeface="+mn-ea"/>
                <a:ea typeface="+mn-ea"/>
              </a:rPr>
              <a:t>，</a:t>
            </a:r>
            <a:r>
              <a:rPr lang="zh-TW" altLang="en-US" sz="2600" dirty="0" smtClean="0">
                <a:solidFill>
                  <a:schemeClr val="bg1"/>
                </a:solidFill>
                <a:latin typeface="+mn-ea"/>
                <a:ea typeface="+mn-ea"/>
              </a:rPr>
              <a:t>應</a:t>
            </a:r>
            <a:r>
              <a:rPr lang="zh-TW" altLang="zh-TW" sz="2600" dirty="0" smtClean="0">
                <a:solidFill>
                  <a:schemeClr val="bg1"/>
                </a:solidFill>
                <a:latin typeface="+mn-ea"/>
                <a:ea typeface="+mn-ea"/>
              </a:rPr>
              <a:t>訂</a:t>
            </a:r>
            <a:r>
              <a:rPr lang="zh-TW" altLang="zh-TW" sz="2600" dirty="0">
                <a:solidFill>
                  <a:schemeClr val="bg1"/>
                </a:solidFill>
                <a:latin typeface="+mn-ea"/>
                <a:ea typeface="+mn-ea"/>
              </a:rPr>
              <a:t>定「法醫相驗解剖通報及處理流程」，對死因不明者應於最短時間內做相</a:t>
            </a:r>
            <a:r>
              <a:rPr lang="zh-TW" altLang="zh-TW" sz="2600" dirty="0" smtClean="0">
                <a:solidFill>
                  <a:schemeClr val="bg1"/>
                </a:solidFill>
                <a:latin typeface="+mn-ea"/>
                <a:ea typeface="+mn-ea"/>
              </a:rPr>
              <a:t>驗</a:t>
            </a:r>
            <a:r>
              <a:rPr lang="zh-TW" altLang="en-US" sz="2600" dirty="0" smtClean="0">
                <a:solidFill>
                  <a:schemeClr val="bg1"/>
                </a:solidFill>
                <a:latin typeface="+mn-ea"/>
                <a:ea typeface="+mn-ea"/>
              </a:rPr>
              <a:t>，</a:t>
            </a:r>
            <a:r>
              <a:rPr lang="zh-TW" altLang="zh-TW" sz="2600" dirty="0" smtClean="0">
                <a:solidFill>
                  <a:schemeClr val="bg1"/>
                </a:solidFill>
                <a:latin typeface="+mn-ea"/>
                <a:ea typeface="+mn-ea"/>
              </a:rPr>
              <a:t>法醫</a:t>
            </a:r>
            <a:r>
              <a:rPr lang="zh-TW" altLang="en-US" sz="2600" dirty="0" smtClean="0">
                <a:solidFill>
                  <a:schemeClr val="bg1"/>
                </a:solidFill>
                <a:latin typeface="+mn-ea"/>
                <a:ea typeface="+mn-ea"/>
              </a:rPr>
              <a:t>於</a:t>
            </a:r>
            <a:r>
              <a:rPr lang="zh-TW" altLang="zh-TW" sz="2600" dirty="0" smtClean="0">
                <a:solidFill>
                  <a:schemeClr val="bg1"/>
                </a:solidFill>
                <a:latin typeface="+mn-ea"/>
                <a:ea typeface="+mn-ea"/>
              </a:rPr>
              <a:t>接獲</a:t>
            </a:r>
            <a:r>
              <a:rPr lang="zh-TW" altLang="zh-TW" sz="2600" dirty="0">
                <a:solidFill>
                  <a:schemeClr val="bg1"/>
                </a:solidFill>
                <a:latin typeface="+mn-ea"/>
                <a:ea typeface="+mn-ea"/>
              </a:rPr>
              <a:t>相驗通知之後即先須採取檢體，進行確認患者對傳染病檢測之陰性、陽性反應之</a:t>
            </a:r>
            <a:r>
              <a:rPr lang="zh-TW" altLang="zh-TW" sz="2600" dirty="0" smtClean="0">
                <a:solidFill>
                  <a:schemeClr val="bg1"/>
                </a:solidFill>
                <a:latin typeface="+mn-ea"/>
                <a:ea typeface="+mn-ea"/>
              </a:rPr>
              <a:t>結果</a:t>
            </a:r>
            <a:r>
              <a:rPr lang="zh-TW" altLang="en-US" sz="2600" dirty="0" smtClean="0">
                <a:solidFill>
                  <a:schemeClr val="bg1"/>
                </a:solidFill>
                <a:latin typeface="+mn-ea"/>
                <a:ea typeface="+mn-ea"/>
              </a:rPr>
              <a:t>。</a:t>
            </a:r>
            <a:endParaRPr lang="en-US" altLang="zh-TW" sz="2600" dirty="0" smtClean="0">
              <a:solidFill>
                <a:schemeClr val="bg1"/>
              </a:solidFill>
              <a:latin typeface="+mn-ea"/>
              <a:ea typeface="+mn-ea"/>
            </a:endParaRPr>
          </a:p>
          <a:p>
            <a:pPr marL="800100" lvl="1" indent="-342900" algn="just">
              <a:buFont typeface="Wingdings" panose="05000000000000000000" pitchFamily="2" charset="2"/>
              <a:buChar char="Ø"/>
            </a:pPr>
            <a:r>
              <a:rPr lang="zh-TW" altLang="en-US" sz="2600" dirty="0" smtClean="0">
                <a:solidFill>
                  <a:schemeClr val="bg1"/>
                </a:solidFill>
                <a:latin typeface="+mn-ea"/>
                <a:ea typeface="+mn-ea"/>
              </a:rPr>
              <a:t>若死者檢驗為</a:t>
            </a:r>
            <a:r>
              <a:rPr lang="zh-TW" altLang="zh-TW" sz="2600" dirty="0" smtClean="0">
                <a:solidFill>
                  <a:schemeClr val="bg1"/>
                </a:solidFill>
                <a:latin typeface="+mn-ea"/>
                <a:ea typeface="+mn-ea"/>
              </a:rPr>
              <a:t>陽性反應</a:t>
            </a:r>
            <a:r>
              <a:rPr lang="zh-TW" altLang="zh-TW" sz="2600" dirty="0">
                <a:solidFill>
                  <a:schemeClr val="bg1"/>
                </a:solidFill>
                <a:latin typeface="+mn-ea"/>
                <a:ea typeface="+mn-ea"/>
              </a:rPr>
              <a:t>，</a:t>
            </a:r>
            <a:r>
              <a:rPr lang="zh-TW" altLang="zh-TW" sz="2600" dirty="0" smtClean="0">
                <a:solidFill>
                  <a:schemeClr val="bg1"/>
                </a:solidFill>
                <a:latin typeface="+mn-ea"/>
                <a:ea typeface="+mn-ea"/>
              </a:rPr>
              <a:t>則</a:t>
            </a:r>
            <a:r>
              <a:rPr lang="zh-TW" altLang="en-US" sz="2600" dirty="0" smtClean="0">
                <a:solidFill>
                  <a:schemeClr val="bg1"/>
                </a:solidFill>
                <a:latin typeface="+mn-ea"/>
                <a:ea typeface="+mn-ea"/>
              </a:rPr>
              <a:t>可以立即</a:t>
            </a:r>
            <a:r>
              <a:rPr lang="zh-TW" altLang="zh-TW" sz="2600" dirty="0" smtClean="0">
                <a:solidFill>
                  <a:schemeClr val="bg1"/>
                </a:solidFill>
                <a:latin typeface="+mn-ea"/>
                <a:ea typeface="+mn-ea"/>
              </a:rPr>
              <a:t>依</a:t>
            </a:r>
            <a:r>
              <a:rPr lang="zh-TW" altLang="en-US" sz="2600" dirty="0" smtClean="0">
                <a:solidFill>
                  <a:schemeClr val="bg1"/>
                </a:solidFill>
                <a:latin typeface="+mn-ea"/>
                <a:ea typeface="+mn-ea"/>
              </a:rPr>
              <a:t>明確</a:t>
            </a:r>
            <a:r>
              <a:rPr lang="zh-TW" altLang="zh-TW" sz="2600" dirty="0" smtClean="0">
                <a:solidFill>
                  <a:schemeClr val="bg1"/>
                </a:solidFill>
                <a:latin typeface="+mn-ea"/>
                <a:ea typeface="+mn-ea"/>
              </a:rPr>
              <a:t>規</a:t>
            </a:r>
            <a:r>
              <a:rPr lang="zh-TW" altLang="en-US" sz="2600" dirty="0" smtClean="0">
                <a:solidFill>
                  <a:schemeClr val="bg1"/>
                </a:solidFill>
                <a:latin typeface="+mn-ea"/>
                <a:ea typeface="+mn-ea"/>
              </a:rPr>
              <a:t>定</a:t>
            </a:r>
            <a:r>
              <a:rPr lang="zh-TW" altLang="zh-TW" sz="2600" dirty="0" smtClean="0">
                <a:solidFill>
                  <a:schemeClr val="bg1"/>
                </a:solidFill>
                <a:latin typeface="+mn-ea"/>
                <a:ea typeface="+mn-ea"/>
              </a:rPr>
              <a:t>通知</a:t>
            </a:r>
            <a:r>
              <a:rPr lang="zh-TW" altLang="zh-TW" sz="2600" dirty="0">
                <a:solidFill>
                  <a:schemeClr val="bg1"/>
                </a:solidFill>
                <a:latin typeface="+mn-ea"/>
                <a:ea typeface="+mn-ea"/>
              </a:rPr>
              <a:t>衛生機關，依傳染病防治法用最快之速度處理，在</a:t>
            </a:r>
            <a:r>
              <a:rPr lang="en-US" altLang="zh-TW" sz="2600" dirty="0">
                <a:solidFill>
                  <a:schemeClr val="bg1"/>
                </a:solidFill>
                <a:latin typeface="+mn-ea"/>
                <a:ea typeface="+mn-ea"/>
              </a:rPr>
              <a:t>24</a:t>
            </a:r>
            <a:r>
              <a:rPr lang="zh-TW" altLang="zh-TW" sz="2600" dirty="0">
                <a:solidFill>
                  <a:schemeClr val="bg1"/>
                </a:solidFill>
                <a:latin typeface="+mn-ea"/>
                <a:ea typeface="+mn-ea"/>
              </a:rPr>
              <a:t>小時內火化。所採取之行動方案實為迅速、明確</a:t>
            </a:r>
            <a:r>
              <a:rPr lang="zh-TW" altLang="zh-TW" sz="2600" dirty="0" smtClean="0">
                <a:solidFill>
                  <a:schemeClr val="bg1"/>
                </a:solidFill>
                <a:latin typeface="+mn-ea"/>
                <a:ea typeface="+mn-ea"/>
              </a:rPr>
              <a:t>。</a:t>
            </a:r>
            <a:endParaRPr lang="zh-TW" altLang="zh-TW" sz="2600" dirty="0">
              <a:solidFill>
                <a:schemeClr val="bg1"/>
              </a:solidFill>
            </a:endParaRPr>
          </a:p>
        </p:txBody>
      </p:sp>
    </p:spTree>
    <p:extLst>
      <p:ext uri="{BB962C8B-B14F-4D97-AF65-F5344CB8AC3E}">
        <p14:creationId xmlns:p14="http://schemas.microsoft.com/office/powerpoint/2010/main" val="151672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5648" y="476672"/>
            <a:ext cx="7843101" cy="936104"/>
          </a:xfrm>
        </p:spPr>
        <p:txBody>
          <a:bodyPr/>
          <a:lstStyle/>
          <a:p>
            <a:r>
              <a:rPr lang="zh-TW" altLang="en-US" sz="3400" dirty="0"/>
              <a:t>貳</a:t>
            </a:r>
            <a:r>
              <a:rPr lang="zh-TW" altLang="zh-TW" sz="3400" dirty="0" smtClean="0"/>
              <a:t>、</a:t>
            </a:r>
            <a:r>
              <a:rPr lang="zh-TW" altLang="zh-TW" sz="3400" dirty="0"/>
              <a:t>醫療體系對於死亡之定義與</a:t>
            </a:r>
            <a:r>
              <a:rPr lang="zh-TW" altLang="zh-TW" sz="3400" dirty="0" smtClean="0"/>
              <a:t>回應</a:t>
            </a:r>
            <a:r>
              <a:rPr lang="en-US" altLang="zh-TW" sz="3400" dirty="0" smtClean="0"/>
              <a:t>-5</a:t>
            </a:r>
            <a:endParaRPr lang="zh-TW" altLang="zh-TW" sz="3400" dirty="0"/>
          </a:p>
        </p:txBody>
      </p:sp>
      <p:sp>
        <p:nvSpPr>
          <p:cNvPr id="2" name="文字方塊 1"/>
          <p:cNvSpPr txBox="1"/>
          <p:nvPr/>
        </p:nvSpPr>
        <p:spPr>
          <a:xfrm>
            <a:off x="0" y="1700808"/>
            <a:ext cx="8820472" cy="5047536"/>
          </a:xfrm>
          <a:prstGeom prst="rect">
            <a:avLst/>
          </a:prstGeom>
          <a:noFill/>
        </p:spPr>
        <p:txBody>
          <a:bodyPr wrap="square" rtlCol="0">
            <a:spAutoFit/>
          </a:bodyPr>
          <a:lstStyle/>
          <a:p>
            <a:pPr marL="514350" indent="-514350" algn="just">
              <a:spcBef>
                <a:spcPts val="200"/>
              </a:spcBef>
              <a:spcAft>
                <a:spcPts val="200"/>
              </a:spcAft>
              <a:buFont typeface="+mj-ea"/>
              <a:buAutoNum type="ea1ChtPeriod" startAt="2"/>
            </a:pPr>
            <a:r>
              <a:rPr lang="zh-TW" altLang="zh-TW" sz="3200" b="1" dirty="0">
                <a:solidFill>
                  <a:srgbClr val="C00000"/>
                </a:solidFill>
                <a:effectLst>
                  <a:outerShdw blurRad="38100" dist="38100" dir="2700000" algn="tl">
                    <a:srgbClr val="000000">
                      <a:alpha val="43137"/>
                    </a:srgbClr>
                  </a:outerShdw>
                </a:effectLst>
                <a:latin typeface="+mn-ea"/>
                <a:ea typeface="+mn-ea"/>
              </a:rPr>
              <a:t>醫療體系對於新冠肺炎死亡者之相應</a:t>
            </a:r>
            <a:r>
              <a:rPr lang="zh-TW" altLang="zh-TW" sz="3200" b="1" dirty="0" smtClean="0">
                <a:solidFill>
                  <a:srgbClr val="C00000"/>
                </a:solidFill>
                <a:effectLst>
                  <a:outerShdw blurRad="38100" dist="38100" dir="2700000" algn="tl">
                    <a:srgbClr val="000000">
                      <a:alpha val="43137"/>
                    </a:srgbClr>
                  </a:outerShdw>
                </a:effectLst>
                <a:latin typeface="+mn-ea"/>
                <a:ea typeface="+mn-ea"/>
              </a:rPr>
              <a:t>處理</a:t>
            </a:r>
            <a:r>
              <a:rPr lang="en-US" altLang="zh-TW" sz="3200" b="1" dirty="0" smtClean="0">
                <a:solidFill>
                  <a:srgbClr val="C00000"/>
                </a:solidFill>
                <a:effectLst>
                  <a:outerShdw blurRad="38100" dist="38100" dir="2700000" algn="tl">
                    <a:srgbClr val="000000">
                      <a:alpha val="43137"/>
                    </a:srgbClr>
                  </a:outerShdw>
                </a:effectLst>
                <a:latin typeface="+mn-ea"/>
                <a:ea typeface="+mn-ea"/>
              </a:rPr>
              <a:t>-5</a:t>
            </a:r>
            <a:endParaRPr lang="en-US" altLang="zh-TW" sz="3200" b="1" dirty="0">
              <a:solidFill>
                <a:srgbClr val="C00000"/>
              </a:solidFill>
              <a:effectLst>
                <a:outerShdw blurRad="38100" dist="38100" dir="2700000" algn="tl">
                  <a:srgbClr val="000000">
                    <a:alpha val="43137"/>
                  </a:srgbClr>
                </a:outerShdw>
              </a:effectLst>
              <a:latin typeface="+mn-ea"/>
              <a:ea typeface="+mn-ea"/>
            </a:endParaRPr>
          </a:p>
          <a:p>
            <a:pPr marL="819150" indent="-457200" algn="just">
              <a:spcBef>
                <a:spcPts val="200"/>
              </a:spcBef>
              <a:spcAft>
                <a:spcPts val="200"/>
              </a:spcAft>
              <a:buFont typeface="+mj-lt"/>
              <a:buAutoNum type="arabicPeriod" startAt="3"/>
            </a:pPr>
            <a:r>
              <a:rPr lang="zh-TW" altLang="zh-TW" sz="3000" b="1" u="sng" dirty="0" smtClean="0">
                <a:solidFill>
                  <a:srgbClr val="7030A0"/>
                </a:solidFill>
                <a:effectLst>
                  <a:outerShdw blurRad="38100" dist="38100" dir="2700000" algn="tl">
                    <a:srgbClr val="000000">
                      <a:alpha val="43137"/>
                    </a:srgbClr>
                  </a:outerShdw>
                </a:effectLst>
                <a:latin typeface="+mn-ea"/>
                <a:ea typeface="+mn-ea"/>
              </a:rPr>
              <a:t>世界人權宣言</a:t>
            </a:r>
            <a:r>
              <a:rPr lang="zh-TW" altLang="en-US" sz="3000" b="1" u="sng" dirty="0" smtClean="0">
                <a:solidFill>
                  <a:srgbClr val="7030A0"/>
                </a:solidFill>
                <a:effectLst>
                  <a:outerShdw blurRad="38100" dist="38100" dir="2700000" algn="tl">
                    <a:srgbClr val="000000">
                      <a:alpha val="43137"/>
                    </a:srgbClr>
                  </a:outerShdw>
                </a:effectLst>
                <a:latin typeface="+mn-ea"/>
                <a:ea typeface="+mn-ea"/>
              </a:rPr>
              <a:t>及我國法規</a:t>
            </a:r>
            <a:endParaRPr lang="en-US" altLang="zh-TW" sz="3000" b="1" u="sng" dirty="0" smtClean="0">
              <a:solidFill>
                <a:srgbClr val="7030A0"/>
              </a:solidFill>
              <a:effectLst>
                <a:outerShdw blurRad="38100" dist="38100" dir="2700000" algn="tl">
                  <a:srgbClr val="000000">
                    <a:alpha val="43137"/>
                  </a:srgbClr>
                </a:outerShdw>
              </a:effectLst>
              <a:latin typeface="+mn-ea"/>
              <a:ea typeface="+mn-ea"/>
            </a:endParaRPr>
          </a:p>
          <a:p>
            <a:pPr marL="361950" algn="just">
              <a:spcBef>
                <a:spcPts val="200"/>
              </a:spcBef>
              <a:spcAft>
                <a:spcPts val="200"/>
              </a:spcAft>
            </a:pPr>
            <a:r>
              <a:rPr lang="en-US" altLang="zh-TW" sz="3000" b="1" dirty="0">
                <a:solidFill>
                  <a:srgbClr val="7030A0"/>
                </a:solidFill>
                <a:effectLst>
                  <a:outerShdw blurRad="38100" dist="38100" dir="2700000" algn="tl">
                    <a:srgbClr val="000000">
                      <a:alpha val="43137"/>
                    </a:srgbClr>
                  </a:outerShdw>
                </a:effectLst>
                <a:latin typeface="+mn-ea"/>
                <a:ea typeface="+mn-ea"/>
              </a:rPr>
              <a:t> </a:t>
            </a:r>
            <a:r>
              <a:rPr lang="en-US" altLang="zh-TW" sz="3000" b="1" dirty="0" smtClean="0">
                <a:solidFill>
                  <a:srgbClr val="7030A0"/>
                </a:solidFill>
                <a:effectLst>
                  <a:outerShdw blurRad="38100" dist="38100" dir="2700000" algn="tl">
                    <a:srgbClr val="000000">
                      <a:alpha val="43137"/>
                    </a:srgbClr>
                  </a:outerShdw>
                </a:effectLst>
                <a:latin typeface="+mn-ea"/>
                <a:ea typeface="+mn-ea"/>
              </a:rPr>
              <a:t>   </a:t>
            </a:r>
            <a:r>
              <a:rPr lang="zh-TW" altLang="zh-TW" sz="2600" dirty="0" smtClean="0">
                <a:solidFill>
                  <a:schemeClr val="bg1"/>
                </a:solidFill>
                <a:latin typeface="+mn-ea"/>
                <a:ea typeface="+mn-ea"/>
              </a:rPr>
              <a:t>世界</a:t>
            </a:r>
            <a:r>
              <a:rPr lang="zh-TW" altLang="zh-TW" sz="2600" dirty="0">
                <a:solidFill>
                  <a:schemeClr val="bg1"/>
                </a:solidFill>
                <a:latin typeface="+mn-ea"/>
                <a:ea typeface="+mn-ea"/>
              </a:rPr>
              <a:t>人權宣言第</a:t>
            </a:r>
            <a:r>
              <a:rPr lang="en-US" altLang="zh-TW" sz="2600" dirty="0">
                <a:solidFill>
                  <a:schemeClr val="bg1"/>
                </a:solidFill>
                <a:latin typeface="+mn-ea"/>
                <a:ea typeface="+mn-ea"/>
              </a:rPr>
              <a:t>25</a:t>
            </a:r>
            <a:r>
              <a:rPr lang="zh-TW" altLang="zh-TW" sz="2600" dirty="0">
                <a:solidFill>
                  <a:schemeClr val="bg1"/>
                </a:solidFill>
                <a:latin typeface="+mn-ea"/>
                <a:ea typeface="+mn-ea"/>
              </a:rPr>
              <a:t>條第</a:t>
            </a:r>
            <a:r>
              <a:rPr lang="en-US" altLang="zh-TW" sz="2600" dirty="0">
                <a:solidFill>
                  <a:schemeClr val="bg1"/>
                </a:solidFill>
                <a:latin typeface="+mn-ea"/>
                <a:ea typeface="+mn-ea"/>
              </a:rPr>
              <a:t>1</a:t>
            </a:r>
            <a:r>
              <a:rPr lang="zh-TW" altLang="zh-TW" sz="2600" dirty="0">
                <a:solidFill>
                  <a:schemeClr val="bg1"/>
                </a:solidFill>
                <a:latin typeface="+mn-ea"/>
                <a:ea typeface="+mn-ea"/>
              </a:rPr>
              <a:t>項規定</a:t>
            </a:r>
            <a:r>
              <a:rPr lang="en-US" altLang="zh-TW" sz="2600" dirty="0">
                <a:solidFill>
                  <a:schemeClr val="bg1"/>
                </a:solidFill>
                <a:latin typeface="+mn-ea"/>
                <a:ea typeface="+mn-ea"/>
              </a:rPr>
              <a:t>:</a:t>
            </a:r>
            <a:r>
              <a:rPr lang="zh-TW" altLang="zh-TW" sz="2600" dirty="0">
                <a:solidFill>
                  <a:schemeClr val="bg1"/>
                </a:solidFill>
                <a:latin typeface="+mn-ea"/>
                <a:ea typeface="+mn-ea"/>
              </a:rPr>
              <a:t>「人人有權享受其本人及其家屬之健康及福利所需之生活程度</a:t>
            </a:r>
            <a:r>
              <a:rPr lang="zh-TW" altLang="zh-TW" sz="2600" dirty="0" smtClean="0">
                <a:solidFill>
                  <a:schemeClr val="bg1"/>
                </a:solidFill>
                <a:latin typeface="+mn-ea"/>
                <a:ea typeface="+mn-ea"/>
              </a:rPr>
              <a:t>，</a:t>
            </a:r>
            <a:r>
              <a:rPr lang="en-US" altLang="zh-TW" sz="2600" dirty="0" smtClean="0">
                <a:solidFill>
                  <a:schemeClr val="bg1"/>
                </a:solidFill>
                <a:latin typeface="+mn-ea"/>
                <a:ea typeface="+mn-ea"/>
              </a:rPr>
              <a:t>…</a:t>
            </a:r>
            <a:r>
              <a:rPr lang="zh-TW" altLang="zh-TW" sz="2600" dirty="0" smtClean="0">
                <a:solidFill>
                  <a:schemeClr val="bg1"/>
                </a:solidFill>
                <a:latin typeface="+mn-ea"/>
                <a:ea typeface="+mn-ea"/>
              </a:rPr>
              <a:t>有</a:t>
            </a:r>
            <a:r>
              <a:rPr lang="zh-TW" altLang="zh-TW" sz="2600" dirty="0">
                <a:solidFill>
                  <a:schemeClr val="bg1"/>
                </a:solidFill>
                <a:latin typeface="+mn-ea"/>
                <a:ea typeface="+mn-ea"/>
              </a:rPr>
              <a:t>權享受保障。</a:t>
            </a:r>
            <a:r>
              <a:rPr lang="zh-TW" altLang="zh-TW" sz="2600" dirty="0" smtClean="0">
                <a:solidFill>
                  <a:schemeClr val="bg1"/>
                </a:solidFill>
                <a:latin typeface="+mn-ea"/>
                <a:ea typeface="+mn-ea"/>
              </a:rPr>
              <a:t>」。</a:t>
            </a:r>
            <a:r>
              <a:rPr lang="zh-TW" altLang="zh-TW" sz="2600" dirty="0">
                <a:solidFill>
                  <a:schemeClr val="bg1"/>
                </a:solidFill>
                <a:latin typeface="+mn-ea"/>
                <a:ea typeface="+mn-ea"/>
              </a:rPr>
              <a:t>我國醫師法第</a:t>
            </a:r>
            <a:r>
              <a:rPr lang="en-US" altLang="zh-TW" sz="2600" dirty="0">
                <a:solidFill>
                  <a:schemeClr val="bg1"/>
                </a:solidFill>
                <a:latin typeface="+mn-ea"/>
                <a:ea typeface="+mn-ea"/>
              </a:rPr>
              <a:t>21</a:t>
            </a:r>
            <a:r>
              <a:rPr lang="zh-TW" altLang="zh-TW" sz="2600" dirty="0">
                <a:solidFill>
                  <a:schemeClr val="bg1"/>
                </a:solidFill>
                <a:latin typeface="+mn-ea"/>
                <a:ea typeface="+mn-ea"/>
              </a:rPr>
              <a:t>條之規定，醫師負有急救之</a:t>
            </a:r>
            <a:r>
              <a:rPr lang="zh-TW" altLang="zh-TW" sz="2600" dirty="0" smtClean="0">
                <a:solidFill>
                  <a:schemeClr val="bg1"/>
                </a:solidFill>
                <a:latin typeface="+mn-ea"/>
                <a:ea typeface="+mn-ea"/>
              </a:rPr>
              <a:t>義務</a:t>
            </a:r>
            <a:r>
              <a:rPr lang="en-US" altLang="zh-TW" sz="2600" dirty="0" smtClean="0">
                <a:solidFill>
                  <a:schemeClr val="bg1"/>
                </a:solidFill>
                <a:latin typeface="+mn-ea"/>
                <a:ea typeface="+mn-ea"/>
              </a:rPr>
              <a:t>…</a:t>
            </a:r>
            <a:r>
              <a:rPr lang="zh-TW" altLang="zh-TW" sz="2600" dirty="0" smtClean="0">
                <a:solidFill>
                  <a:schemeClr val="bg1"/>
                </a:solidFill>
                <a:latin typeface="+mn-ea"/>
                <a:ea typeface="+mn-ea"/>
              </a:rPr>
              <a:t>。</a:t>
            </a:r>
            <a:r>
              <a:rPr lang="zh-TW" altLang="zh-TW" sz="2600" dirty="0">
                <a:solidFill>
                  <a:schemeClr val="bg1"/>
                </a:solidFill>
                <a:latin typeface="+mn-ea"/>
                <a:ea typeface="+mn-ea"/>
              </a:rPr>
              <a:t>當部分國家將尚未真正死亡之</a:t>
            </a:r>
            <a:r>
              <a:rPr lang="en-US" altLang="zh-TW" sz="2600" dirty="0">
                <a:solidFill>
                  <a:schemeClr val="bg1"/>
                </a:solidFill>
                <a:latin typeface="+mn-ea"/>
                <a:ea typeface="+mn-ea"/>
              </a:rPr>
              <a:t>COVID-19</a:t>
            </a:r>
            <a:r>
              <a:rPr lang="zh-TW" altLang="zh-TW" sz="2600" dirty="0">
                <a:solidFill>
                  <a:schemeClr val="bg1"/>
                </a:solidFill>
                <a:latin typeface="+mn-ea"/>
                <a:ea typeface="+mn-ea"/>
              </a:rPr>
              <a:t>確診者立即火化，涉及故意殺人罪嫌，將徹底衝擊醫護倫理、人類深層之良知、正義。</a:t>
            </a:r>
          </a:p>
          <a:p>
            <a:pPr marL="631825" indent="-269875" algn="just">
              <a:spcBef>
                <a:spcPts val="200"/>
              </a:spcBef>
              <a:spcAft>
                <a:spcPts val="200"/>
              </a:spcAft>
              <a:buFont typeface="Wingdings" panose="05000000000000000000" pitchFamily="2" charset="2"/>
              <a:buChar char="Ø"/>
            </a:pPr>
            <a:endParaRPr lang="zh-TW" altLang="zh-TW" sz="2000" dirty="0">
              <a:solidFill>
                <a:srgbClr val="002060"/>
              </a:solidFill>
            </a:endParaRPr>
          </a:p>
          <a:p>
            <a:pPr marL="342900" indent="198438" algn="just">
              <a:spcBef>
                <a:spcPts val="200"/>
              </a:spcBef>
              <a:spcAft>
                <a:spcPts val="200"/>
              </a:spcAft>
              <a:buFont typeface="Wingdings" panose="05000000000000000000" pitchFamily="2" charset="2"/>
              <a:buChar char="Ø"/>
            </a:pPr>
            <a:endParaRPr lang="en-US" altLang="zh-TW" sz="2000" dirty="0">
              <a:solidFill>
                <a:srgbClr val="002060"/>
              </a:solidFill>
            </a:endParaRPr>
          </a:p>
          <a:p>
            <a:pPr marL="342900" indent="19050" algn="just">
              <a:spcBef>
                <a:spcPts val="200"/>
              </a:spcBef>
              <a:spcAft>
                <a:spcPts val="200"/>
              </a:spcAft>
              <a:buFont typeface="Wingdings" panose="05000000000000000000" pitchFamily="2" charset="2"/>
              <a:buChar char="Ø"/>
            </a:pPr>
            <a:endParaRPr lang="en-US" altLang="zh-TW" sz="2000" dirty="0">
              <a:solidFill>
                <a:srgbClr val="002060"/>
              </a:solidFill>
            </a:endParaRPr>
          </a:p>
          <a:p>
            <a:pPr algn="just">
              <a:spcBef>
                <a:spcPts val="200"/>
              </a:spcBef>
              <a:spcAft>
                <a:spcPts val="200"/>
              </a:spcAft>
            </a:pPr>
            <a:endParaRPr lang="zh-TW" altLang="zh-TW" sz="2000" dirty="0">
              <a:solidFill>
                <a:srgbClr val="002060"/>
              </a:solidFill>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764" y="5517232"/>
            <a:ext cx="1521649" cy="1058676"/>
          </a:xfrm>
          <a:prstGeom prst="rect">
            <a:avLst/>
          </a:prstGeom>
          <a:effectLst>
            <a:softEdge rad="317500"/>
          </a:effectLst>
        </p:spPr>
      </p:pic>
    </p:spTree>
    <p:extLst>
      <p:ext uri="{BB962C8B-B14F-4D97-AF65-F5344CB8AC3E}">
        <p14:creationId xmlns:p14="http://schemas.microsoft.com/office/powerpoint/2010/main" val="398809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163" y="1003300"/>
            <a:ext cx="7843837" cy="935038"/>
          </a:xfrm>
        </p:spPr>
        <p:txBody>
          <a:bodyPr/>
          <a:lstStyle/>
          <a:p>
            <a:r>
              <a:rPr lang="zh-TW" altLang="en-US" sz="3200" dirty="0" smtClean="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生死問題之困境</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23528" y="1628800"/>
            <a:ext cx="8640960" cy="4678204"/>
          </a:xfrm>
          <a:prstGeom prst="rect">
            <a:avLst/>
          </a:prstGeom>
          <a:noFill/>
        </p:spPr>
        <p:txBody>
          <a:bodyPr wrap="square" rtlCol="0">
            <a:spAutoFit/>
          </a:bodyPr>
          <a:lstStyle/>
          <a:p>
            <a:pPr marL="631825" indent="-631825">
              <a:buFont typeface="+mj-ea"/>
              <a:buAutoNum type="ea1ChtPeriod"/>
            </a:pPr>
            <a:r>
              <a:rPr lang="zh-TW" altLang="zh-TW" sz="3200" b="1" dirty="0" smtClean="0">
                <a:solidFill>
                  <a:srgbClr val="7030A0"/>
                </a:solidFill>
                <a:latin typeface="+mn-ea"/>
                <a:ea typeface="+mn-ea"/>
              </a:rPr>
              <a:t>全球化</a:t>
            </a:r>
            <a:r>
              <a:rPr lang="zh-TW" altLang="zh-TW" sz="3200" b="1" dirty="0">
                <a:solidFill>
                  <a:srgbClr val="7030A0"/>
                </a:solidFill>
                <a:latin typeface="+mn-ea"/>
                <a:ea typeface="+mn-ea"/>
              </a:rPr>
              <a:t>下</a:t>
            </a:r>
            <a:r>
              <a:rPr lang="en-US" altLang="zh-TW" sz="3200" b="1" dirty="0">
                <a:solidFill>
                  <a:srgbClr val="7030A0"/>
                </a:solidFill>
                <a:latin typeface="+mn-ea"/>
                <a:ea typeface="+mn-ea"/>
              </a:rPr>
              <a:t>COVID-19</a:t>
            </a:r>
            <a:r>
              <a:rPr lang="zh-TW" altLang="zh-TW" sz="3200" b="1" dirty="0">
                <a:solidFill>
                  <a:srgbClr val="7030A0"/>
                </a:solidFill>
                <a:latin typeface="+mn-ea"/>
                <a:ea typeface="+mn-ea"/>
              </a:rPr>
              <a:t>疫情擴散非常快速，確診者、死亡者人數持續迅速攀</a:t>
            </a:r>
            <a:r>
              <a:rPr lang="zh-TW" altLang="zh-TW" sz="3200" b="1" dirty="0" smtClean="0">
                <a:solidFill>
                  <a:srgbClr val="7030A0"/>
                </a:solidFill>
                <a:latin typeface="+mn-ea"/>
                <a:ea typeface="+mn-ea"/>
              </a:rPr>
              <a:t>升</a:t>
            </a:r>
            <a:endParaRPr lang="en-US" altLang="zh-TW" sz="3200" b="1" dirty="0" smtClean="0">
              <a:solidFill>
                <a:srgbClr val="7030A0"/>
              </a:solidFill>
              <a:latin typeface="+mn-ea"/>
              <a:ea typeface="+mn-ea"/>
            </a:endParaRPr>
          </a:p>
          <a:p>
            <a:pPr marL="914400" lvl="1" indent="-457200">
              <a:buFont typeface="Wingdings" panose="05000000000000000000" pitchFamily="2" charset="2"/>
              <a:buChar char="Ø"/>
            </a:pPr>
            <a:r>
              <a:rPr lang="zh-TW" altLang="zh-TW" sz="2600" dirty="0" smtClean="0">
                <a:solidFill>
                  <a:srgbClr val="002060"/>
                </a:solidFill>
                <a:latin typeface="Times New Roman" panose="02020603050405020304" pitchFamily="18" charset="0"/>
                <a:ea typeface="+mn-ea"/>
                <a:cs typeface="Times New Roman" panose="02020603050405020304" pitchFamily="18" charset="0"/>
              </a:rPr>
              <a:t>新型</a:t>
            </a:r>
            <a:r>
              <a:rPr lang="zh-TW" altLang="zh-TW" sz="2600" dirty="0">
                <a:solidFill>
                  <a:srgbClr val="002060"/>
                </a:solidFill>
                <a:latin typeface="Times New Roman" panose="02020603050405020304" pitchFamily="18" charset="0"/>
                <a:ea typeface="+mn-ea"/>
                <a:cs typeface="Times New Roman" panose="02020603050405020304" pitchFamily="18" charset="0"/>
              </a:rPr>
              <a:t>冠狀病毒</a:t>
            </a:r>
            <a:r>
              <a:rPr lang="en-US" altLang="zh-TW" sz="2600" dirty="0">
                <a:solidFill>
                  <a:srgbClr val="002060"/>
                </a:solidFill>
                <a:latin typeface="Times New Roman" panose="02020603050405020304" pitchFamily="18" charset="0"/>
                <a:ea typeface="+mn-ea"/>
                <a:cs typeface="Times New Roman" panose="02020603050405020304" pitchFamily="18" charset="0"/>
              </a:rPr>
              <a:t>(COVID-19)</a:t>
            </a:r>
            <a:r>
              <a:rPr lang="zh-TW" altLang="zh-TW" sz="2600" dirty="0">
                <a:solidFill>
                  <a:srgbClr val="002060"/>
                </a:solidFill>
                <a:latin typeface="Times New Roman" panose="02020603050405020304" pitchFamily="18" charset="0"/>
                <a:ea typeface="+mn-ea"/>
                <a:cs typeface="Times New Roman" panose="02020603050405020304" pitchFamily="18" charset="0"/>
              </a:rPr>
              <a:t>從</a:t>
            </a:r>
            <a:r>
              <a:rPr lang="en-US" altLang="zh-TW" sz="2600" dirty="0">
                <a:solidFill>
                  <a:srgbClr val="002060"/>
                </a:solidFill>
                <a:latin typeface="Times New Roman" panose="02020603050405020304" pitchFamily="18" charset="0"/>
                <a:ea typeface="+mn-ea"/>
                <a:cs typeface="Times New Roman" panose="02020603050405020304" pitchFamily="18" charset="0"/>
              </a:rPr>
              <a:t>2019</a:t>
            </a:r>
            <a:r>
              <a:rPr lang="zh-TW" altLang="zh-TW" sz="2600" dirty="0">
                <a:solidFill>
                  <a:srgbClr val="002060"/>
                </a:solidFill>
                <a:latin typeface="Times New Roman" panose="02020603050405020304" pitchFamily="18" charset="0"/>
                <a:ea typeface="+mn-ea"/>
                <a:cs typeface="Times New Roman" panose="02020603050405020304" pitchFamily="18" charset="0"/>
              </a:rPr>
              <a:t>年</a:t>
            </a:r>
            <a:r>
              <a:rPr lang="en-US" altLang="zh-TW" sz="2600" dirty="0">
                <a:solidFill>
                  <a:srgbClr val="002060"/>
                </a:solidFill>
                <a:latin typeface="Times New Roman" panose="02020603050405020304" pitchFamily="18" charset="0"/>
                <a:ea typeface="+mn-ea"/>
                <a:cs typeface="Times New Roman" panose="02020603050405020304" pitchFamily="18" charset="0"/>
              </a:rPr>
              <a:t>12</a:t>
            </a:r>
            <a:r>
              <a:rPr lang="zh-TW" altLang="zh-TW" sz="2600" dirty="0">
                <a:solidFill>
                  <a:srgbClr val="002060"/>
                </a:solidFill>
                <a:latin typeface="Times New Roman" panose="02020603050405020304" pitchFamily="18" charset="0"/>
                <a:ea typeface="+mn-ea"/>
                <a:cs typeface="Times New Roman" panose="02020603050405020304" pitchFamily="18" charset="0"/>
              </a:rPr>
              <a:t>月在中國武漢省被發現，直至</a:t>
            </a:r>
            <a:r>
              <a:rPr lang="en-US" altLang="zh-TW" sz="2600" dirty="0">
                <a:solidFill>
                  <a:srgbClr val="002060"/>
                </a:solidFill>
                <a:latin typeface="Times New Roman" panose="02020603050405020304" pitchFamily="18" charset="0"/>
                <a:ea typeface="+mn-ea"/>
                <a:cs typeface="Times New Roman" panose="02020603050405020304" pitchFamily="18" charset="0"/>
              </a:rPr>
              <a:t>2020</a:t>
            </a:r>
            <a:r>
              <a:rPr lang="zh-TW" altLang="zh-TW" sz="2600" dirty="0">
                <a:solidFill>
                  <a:srgbClr val="002060"/>
                </a:solidFill>
                <a:latin typeface="Times New Roman" panose="02020603050405020304" pitchFamily="18" charset="0"/>
                <a:ea typeface="+mn-ea"/>
                <a:cs typeface="Times New Roman" panose="02020603050405020304" pitchFamily="18" charset="0"/>
              </a:rPr>
              <a:t>年底病毒蔓延及傳染的十分快速且疫情嚴重，</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短</a:t>
            </a:r>
            <a:r>
              <a:rPr lang="zh-TW" altLang="en-US" sz="2600" dirty="0" smtClean="0">
                <a:solidFill>
                  <a:srgbClr val="002060"/>
                </a:solidFill>
                <a:latin typeface="Times New Roman" panose="02020603050405020304" pitchFamily="18" charset="0"/>
                <a:ea typeface="+mn-ea"/>
                <a:cs typeface="Times New Roman" panose="02020603050405020304" pitchFamily="18" charset="0"/>
              </a:rPr>
              <a:t>期間</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就</a:t>
            </a:r>
            <a:r>
              <a:rPr lang="zh-TW" altLang="zh-TW" sz="2600" dirty="0">
                <a:solidFill>
                  <a:srgbClr val="002060"/>
                </a:solidFill>
                <a:latin typeface="Times New Roman" panose="02020603050405020304" pitchFamily="18" charset="0"/>
                <a:ea typeface="+mn-ea"/>
                <a:cs typeface="Times New Roman" panose="02020603050405020304" pitchFamily="18" charset="0"/>
              </a:rPr>
              <a:t>從中國開始擴散到亞州、歐洲、美洲到全世界各國，不但傳播的範圍廣大且確診的死亡率也極高</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a:t>
            </a:r>
            <a:endParaRPr lang="en-US" altLang="zh-TW" sz="2600" dirty="0" smtClean="0">
              <a:solidFill>
                <a:srgbClr val="002060"/>
              </a:solidFill>
              <a:latin typeface="Times New Roman" panose="02020603050405020304" pitchFamily="18" charset="0"/>
              <a:ea typeface="+mn-ea"/>
              <a:cs typeface="Times New Roman" panose="02020603050405020304" pitchFamily="18" charset="0"/>
            </a:endParaRPr>
          </a:p>
          <a:p>
            <a:pPr marL="914400" lvl="1" indent="-457200">
              <a:buFont typeface="Wingdings" panose="05000000000000000000" pitchFamily="2" charset="2"/>
              <a:buChar char="Ø"/>
            </a:pPr>
            <a:r>
              <a:rPr lang="en-US" altLang="zh-TW" sz="2600" dirty="0">
                <a:solidFill>
                  <a:srgbClr val="002060"/>
                </a:solidFill>
                <a:latin typeface="Times New Roman" panose="02020603050405020304" pitchFamily="18" charset="0"/>
                <a:ea typeface="+mn-ea"/>
                <a:cs typeface="Times New Roman" panose="02020603050405020304" pitchFamily="18" charset="0"/>
              </a:rPr>
              <a:t> </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依據</a:t>
            </a:r>
            <a:r>
              <a:rPr lang="zh-TW" altLang="zh-TW" sz="2600" dirty="0">
                <a:solidFill>
                  <a:srgbClr val="002060"/>
                </a:solidFill>
                <a:latin typeface="Times New Roman" panose="02020603050405020304" pitchFamily="18" charset="0"/>
                <a:ea typeface="+mn-ea"/>
                <a:cs typeface="Times New Roman" panose="02020603050405020304" pitchFamily="18" charset="0"/>
              </a:rPr>
              <a:t>世界衛生組織</a:t>
            </a:r>
            <a:r>
              <a:rPr lang="en-US" altLang="zh-TW" sz="2600" dirty="0">
                <a:solidFill>
                  <a:srgbClr val="002060"/>
                </a:solidFill>
                <a:latin typeface="Times New Roman" panose="02020603050405020304" pitchFamily="18" charset="0"/>
                <a:ea typeface="+mn-ea"/>
                <a:cs typeface="Times New Roman" panose="02020603050405020304" pitchFamily="18" charset="0"/>
              </a:rPr>
              <a:t>(World Health Organization, WHO)</a:t>
            </a:r>
            <a:r>
              <a:rPr lang="zh-TW" altLang="zh-TW" sz="2600" dirty="0">
                <a:solidFill>
                  <a:srgbClr val="002060"/>
                </a:solidFill>
                <a:latin typeface="Times New Roman" panose="02020603050405020304" pitchFamily="18" charset="0"/>
                <a:ea typeface="+mn-ea"/>
                <a:cs typeface="Times New Roman" panose="02020603050405020304" pitchFamily="18" charset="0"/>
              </a:rPr>
              <a:t>數據統計截至</a:t>
            </a:r>
            <a:r>
              <a:rPr lang="en-US" altLang="zh-TW" sz="2600" dirty="0">
                <a:solidFill>
                  <a:srgbClr val="002060"/>
                </a:solidFill>
                <a:latin typeface="Times New Roman" panose="02020603050405020304" pitchFamily="18" charset="0"/>
                <a:ea typeface="+mn-ea"/>
                <a:cs typeface="Times New Roman" panose="02020603050405020304" pitchFamily="18" charset="0"/>
              </a:rPr>
              <a:t>2021</a:t>
            </a:r>
            <a:r>
              <a:rPr lang="zh-TW" altLang="zh-TW" sz="2600" dirty="0">
                <a:solidFill>
                  <a:srgbClr val="002060"/>
                </a:solidFill>
                <a:latin typeface="Times New Roman" panose="02020603050405020304" pitchFamily="18" charset="0"/>
                <a:ea typeface="+mn-ea"/>
                <a:cs typeface="Times New Roman" panose="02020603050405020304" pitchFamily="18" charset="0"/>
              </a:rPr>
              <a:t>年</a:t>
            </a:r>
            <a:r>
              <a:rPr lang="en-US" altLang="zh-TW" sz="2600" dirty="0" smtClean="0">
                <a:solidFill>
                  <a:srgbClr val="002060"/>
                </a:solidFill>
                <a:latin typeface="Times New Roman" panose="02020603050405020304" pitchFamily="18" charset="0"/>
                <a:ea typeface="+mn-ea"/>
                <a:cs typeface="Times New Roman" panose="02020603050405020304" pitchFamily="18" charset="0"/>
              </a:rPr>
              <a:t>06</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月</a:t>
            </a:r>
            <a:r>
              <a:rPr lang="en-US" altLang="zh-TW" sz="2600" dirty="0" smtClean="0">
                <a:solidFill>
                  <a:srgbClr val="002060"/>
                </a:solidFill>
                <a:latin typeface="Times New Roman" panose="02020603050405020304" pitchFamily="18" charset="0"/>
                <a:ea typeface="+mn-ea"/>
                <a:cs typeface="Times New Roman" panose="02020603050405020304" pitchFamily="18" charset="0"/>
              </a:rPr>
              <a:t>08</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日</a:t>
            </a:r>
            <a:r>
              <a:rPr lang="zh-TW" altLang="zh-TW" sz="2600" dirty="0">
                <a:solidFill>
                  <a:srgbClr val="002060"/>
                </a:solidFill>
                <a:latin typeface="Times New Roman" panose="02020603050405020304" pitchFamily="18" charset="0"/>
                <a:ea typeface="+mn-ea"/>
                <a:cs typeface="Times New Roman" panose="02020603050405020304" pitchFamily="18" charset="0"/>
              </a:rPr>
              <a:t>為止，全球目前感染人數</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為</a:t>
            </a:r>
            <a:r>
              <a:rPr lang="en-US" altLang="zh-TW" sz="2600" dirty="0" smtClean="0">
                <a:solidFill>
                  <a:srgbClr val="002060"/>
                </a:solidFill>
                <a:latin typeface="Times New Roman" panose="02020603050405020304" pitchFamily="18" charset="0"/>
                <a:ea typeface="+mn-ea"/>
                <a:cs typeface="Times New Roman" panose="02020603050405020304" pitchFamily="18" charset="0"/>
              </a:rPr>
              <a:t>173,631,515</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人</a:t>
            </a:r>
            <a:r>
              <a:rPr lang="zh-TW" altLang="zh-TW" sz="2600" dirty="0">
                <a:solidFill>
                  <a:srgbClr val="002060"/>
                </a:solidFill>
                <a:latin typeface="Times New Roman" panose="02020603050405020304" pitchFamily="18" charset="0"/>
                <a:ea typeface="+mn-ea"/>
                <a:cs typeface="Times New Roman" panose="02020603050405020304" pitchFamily="18" charset="0"/>
              </a:rPr>
              <a:t>、死亡人數</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為</a:t>
            </a:r>
            <a:r>
              <a:rPr lang="en-US" altLang="zh-TW" sz="2600" dirty="0" smtClean="0">
                <a:solidFill>
                  <a:srgbClr val="002060"/>
                </a:solidFill>
                <a:latin typeface="Times New Roman" panose="02020603050405020304" pitchFamily="18" charset="0"/>
                <a:ea typeface="+mn-ea"/>
                <a:cs typeface="Times New Roman" panose="02020603050405020304" pitchFamily="18" charset="0"/>
              </a:rPr>
              <a:t>3</a:t>
            </a:r>
            <a:r>
              <a:rPr lang="en-US" altLang="zh-TW" sz="2600" dirty="0">
                <a:solidFill>
                  <a:srgbClr val="002060"/>
                </a:solidFill>
                <a:latin typeface="Times New Roman" panose="02020603050405020304" pitchFamily="18" charset="0"/>
                <a:ea typeface="+mn-ea"/>
                <a:cs typeface="Times New Roman" panose="02020603050405020304" pitchFamily="18" charset="0"/>
              </a:rPr>
              <a:t>,</a:t>
            </a:r>
            <a:r>
              <a:rPr lang="en-US" altLang="zh-TW" sz="2600" dirty="0" smtClean="0">
                <a:solidFill>
                  <a:srgbClr val="002060"/>
                </a:solidFill>
                <a:latin typeface="Times New Roman" panose="02020603050405020304" pitchFamily="18" charset="0"/>
                <a:ea typeface="+mn-ea"/>
                <a:cs typeface="Times New Roman" panose="02020603050405020304" pitchFamily="18" charset="0"/>
              </a:rPr>
              <a:t>736,982</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人</a:t>
            </a:r>
            <a:r>
              <a:rPr lang="zh-TW" altLang="zh-TW" sz="2600" dirty="0">
                <a:solidFill>
                  <a:srgbClr val="002060"/>
                </a:solidFill>
                <a:latin typeface="Times New Roman" panose="02020603050405020304" pitchFamily="18" charset="0"/>
                <a:ea typeface="+mn-ea"/>
                <a:cs typeface="Times New Roman" panose="02020603050405020304" pitchFamily="18" charset="0"/>
              </a:rPr>
              <a:t>，而實際之數據仍持續增加中， 世界衛生組織</a:t>
            </a:r>
            <a:r>
              <a:rPr lang="en-US" altLang="zh-TW" sz="2600" dirty="0">
                <a:solidFill>
                  <a:srgbClr val="002060"/>
                </a:solidFill>
                <a:latin typeface="Times New Roman" panose="02020603050405020304" pitchFamily="18" charset="0"/>
                <a:ea typeface="+mn-ea"/>
                <a:cs typeface="Times New Roman" panose="02020603050405020304" pitchFamily="18" charset="0"/>
              </a:rPr>
              <a:t>(2020)</a:t>
            </a:r>
            <a:r>
              <a:rPr lang="zh-TW" altLang="zh-TW" sz="2600" dirty="0" smtClean="0">
                <a:solidFill>
                  <a:srgbClr val="002060"/>
                </a:solidFill>
                <a:latin typeface="Times New Roman" panose="02020603050405020304" pitchFamily="18" charset="0"/>
                <a:ea typeface="+mn-ea"/>
                <a:cs typeface="Times New Roman" panose="02020603050405020304" pitchFamily="18" charset="0"/>
              </a:rPr>
              <a:t>。</a:t>
            </a:r>
            <a:endParaRPr lang="zh-TW" altLang="zh-TW" sz="2600" dirty="0">
              <a:solidFill>
                <a:srgbClr val="002060"/>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5842839"/>
            <a:ext cx="1305625" cy="1003671"/>
          </a:xfrm>
          <a:prstGeom prst="rect">
            <a:avLst/>
          </a:prstGeom>
          <a:effectLst>
            <a:softEdge rad="317500"/>
          </a:effectLst>
        </p:spPr>
      </p:pic>
    </p:spTree>
    <p:extLst>
      <p:ext uri="{BB962C8B-B14F-4D97-AF65-F5344CB8AC3E}">
        <p14:creationId xmlns:p14="http://schemas.microsoft.com/office/powerpoint/2010/main" val="2601129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163" y="1003300"/>
            <a:ext cx="7843837" cy="935038"/>
          </a:xfrm>
        </p:spPr>
        <p:txBody>
          <a:bodyPr/>
          <a:lstStyle/>
          <a:p>
            <a:r>
              <a:rPr lang="zh-TW" altLang="en-US" sz="3200" dirty="0">
                <a:effectLst>
                  <a:outerShdw blurRad="38100" dist="38100" dir="2700000" algn="tl">
                    <a:srgbClr val="000000">
                      <a:alpha val="43137"/>
                    </a:srgbClr>
                  </a:outerShdw>
                </a:effectLst>
              </a:rPr>
              <a:t>美國</a:t>
            </a:r>
            <a:r>
              <a:rPr lang="en-US" altLang="zh-TW" sz="3200" dirty="0">
                <a:effectLst>
                  <a:outerShdw blurRad="38100" dist="38100" dir="2700000" algn="tl">
                    <a:srgbClr val="000000">
                      <a:alpha val="43137"/>
                    </a:srgbClr>
                  </a:outerShdw>
                </a:effectLst>
              </a:rPr>
              <a:t>26</a:t>
            </a:r>
            <a:r>
              <a:rPr lang="zh-TW" altLang="en-US" sz="3200" dirty="0">
                <a:effectLst>
                  <a:outerShdw blurRad="38100" dist="38100" dir="2700000" algn="tl">
                    <a:srgbClr val="000000">
                      <a:alpha val="43137"/>
                    </a:srgbClr>
                  </a:outerShdw>
                </a:effectLst>
              </a:rPr>
              <a:t>州染疫人數上升，新冠肺炎疫情再拉警報！</a:t>
            </a:r>
            <a:br>
              <a:rPr lang="zh-TW" altLang="en-US" sz="3200" dirty="0">
                <a:effectLst>
                  <a:outerShdw blurRad="38100" dist="38100" dir="2700000" algn="tl">
                    <a:srgbClr val="000000">
                      <a:alpha val="43137"/>
                    </a:srgbClr>
                  </a:outerShdw>
                </a:effectLst>
              </a:rPr>
            </a:br>
            <a:r>
              <a:rPr lang="zh-TW" altLang="zh-TW" sz="3200" dirty="0">
                <a:effectLst>
                  <a:outerShdw blurRad="38100" dist="38100" dir="2700000" algn="tl">
                    <a:srgbClr val="000000">
                      <a:alpha val="43137"/>
                    </a:srgbClr>
                  </a:outerShdw>
                </a:effectLst>
              </a:rPr>
              <a:t/>
            </a:r>
            <a:br>
              <a:rPr lang="zh-TW" altLang="zh-TW" sz="3200" dirty="0">
                <a:effectLst>
                  <a:outerShdw blurRad="38100" dist="38100" dir="2700000" algn="tl">
                    <a:srgbClr val="000000">
                      <a:alpha val="43137"/>
                    </a:srgbClr>
                  </a:outerShdw>
                </a:effectLst>
              </a:rPr>
            </a:br>
            <a:endParaRPr lang="zh-TW" altLang="zh-TW" sz="3200" dirty="0">
              <a:effectLst>
                <a:outerShdw blurRad="38100" dist="38100" dir="2700000" algn="tl">
                  <a:srgbClr val="000000">
                    <a:alpha val="43137"/>
                  </a:srgbClr>
                </a:outerShdw>
              </a:effectLst>
            </a:endParaRPr>
          </a:p>
        </p:txBody>
      </p:sp>
      <p:sp>
        <p:nvSpPr>
          <p:cNvPr id="2" name="文字方塊 1"/>
          <p:cNvSpPr txBox="1"/>
          <p:nvPr/>
        </p:nvSpPr>
        <p:spPr>
          <a:xfrm>
            <a:off x="1444446" y="5744047"/>
            <a:ext cx="19640975" cy="430887"/>
          </a:xfrm>
          <a:prstGeom prst="rect">
            <a:avLst/>
          </a:prstGeom>
          <a:noFill/>
        </p:spPr>
        <p:txBody>
          <a:bodyPr wrap="square" rtlCol="0">
            <a:spAutoFit/>
          </a:bodyPr>
          <a:lstStyle/>
          <a:p>
            <a:pPr marL="631825" indent="-631825">
              <a:buFont typeface="+mj-ea"/>
              <a:buAutoNum type="ea1ChtPeriod"/>
            </a:pPr>
            <a:endParaRPr lang="zh-TW" altLang="zh-TW" sz="2200" dirty="0">
              <a:solidFill>
                <a:srgbClr val="002060"/>
              </a:solidFill>
              <a:latin typeface="標楷體" panose="03000509000000000000" pitchFamily="65" charset="-120"/>
              <a:ea typeface="標楷體" panose="03000509000000000000" pitchFamily="65" charset="-120"/>
            </a:endParaRPr>
          </a:p>
        </p:txBody>
      </p:sp>
      <p:pic>
        <p:nvPicPr>
          <p:cNvPr id="8194" name="Picture 2" descr="美國26州染疫人數上升，新冠肺炎疫情再拉警報！最新研究：全美示威不是病例激增主因-風傳媒"/>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24945"/>
            <a:ext cx="9036496" cy="4689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61205" y="6414204"/>
            <a:ext cx="8408711"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en-US" sz="1200" dirty="0" smtClean="0">
                <a:solidFill>
                  <a:schemeClr val="bg1"/>
                </a:solidFill>
              </a:rPr>
              <a:t>圖片</a:t>
            </a:r>
            <a:r>
              <a:rPr lang="zh-TW" altLang="zh-TW" sz="1200" dirty="0" smtClean="0">
                <a:solidFill>
                  <a:schemeClr val="bg1"/>
                </a:solidFill>
              </a:rPr>
              <a:t>資料來源</a:t>
            </a:r>
            <a:r>
              <a:rPr lang="en-US" altLang="zh-TW" sz="1200" dirty="0">
                <a:solidFill>
                  <a:schemeClr val="bg1"/>
                </a:solidFill>
              </a:rPr>
              <a:t>: https://www.storm.mg/article/2796180?page=1</a:t>
            </a:r>
            <a:endParaRPr lang="zh-TW" altLang="zh-TW" sz="1200" dirty="0">
              <a:solidFill>
                <a:schemeClr val="bg1"/>
              </a:solidFill>
            </a:endParaRPr>
          </a:p>
        </p:txBody>
      </p:sp>
    </p:spTree>
    <p:extLst>
      <p:ext uri="{BB962C8B-B14F-4D97-AF65-F5344CB8AC3E}">
        <p14:creationId xmlns:p14="http://schemas.microsoft.com/office/powerpoint/2010/main" val="2730653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163" y="1003300"/>
            <a:ext cx="7843837" cy="935038"/>
          </a:xfrm>
        </p:spPr>
        <p:txBody>
          <a:bodyPr/>
          <a:lstStyle/>
          <a:p>
            <a:r>
              <a:rPr lang="zh-TW" altLang="en-US" sz="3200" dirty="0" smtClean="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-1</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503942"/>
            <a:ext cx="8712968" cy="4493538"/>
          </a:xfrm>
          <a:prstGeom prst="rect">
            <a:avLst/>
          </a:prstGeom>
          <a:noFill/>
        </p:spPr>
        <p:txBody>
          <a:bodyPr wrap="square" rtlCol="0">
            <a:spAutoFit/>
          </a:bodyPr>
          <a:lstStyle/>
          <a:p>
            <a:endParaRPr lang="zh-TW" altLang="zh-TW" sz="2200" dirty="0">
              <a:solidFill>
                <a:srgbClr val="002060"/>
              </a:solidFill>
              <a:latin typeface="標楷體" panose="03000509000000000000" pitchFamily="65" charset="-120"/>
              <a:ea typeface="標楷體" panose="03000509000000000000" pitchFamily="65" charset="-120"/>
            </a:endParaRPr>
          </a:p>
          <a:p>
            <a:pPr marL="631825" indent="-631825">
              <a:buFont typeface="+mj-ea"/>
              <a:buAutoNum type="ea1ChtPeriod" startAt="2"/>
            </a:pPr>
            <a:r>
              <a:rPr lang="zh-TW" altLang="zh-TW" sz="2800" b="1" dirty="0">
                <a:solidFill>
                  <a:srgbClr val="7030A0"/>
                </a:solidFill>
                <a:latin typeface="+mn-ea"/>
                <a:ea typeface="+mn-ea"/>
              </a:rPr>
              <a:t>世界衛生組織（</a:t>
            </a:r>
            <a:r>
              <a:rPr lang="en-US" altLang="zh-TW" sz="2800" b="1" dirty="0">
                <a:solidFill>
                  <a:srgbClr val="7030A0"/>
                </a:solidFill>
                <a:latin typeface="+mn-ea"/>
                <a:ea typeface="+mn-ea"/>
              </a:rPr>
              <a:t>WHO</a:t>
            </a:r>
            <a:r>
              <a:rPr lang="zh-TW" altLang="zh-TW" sz="2800" b="1" dirty="0">
                <a:solidFill>
                  <a:srgbClr val="7030A0"/>
                </a:solidFill>
                <a:latin typeface="+mn-ea"/>
                <a:ea typeface="+mn-ea"/>
              </a:rPr>
              <a:t>）悍拒台灣入會，嚴重地侵犯台灣地區民眾之生命權、健康權與人性</a:t>
            </a:r>
            <a:r>
              <a:rPr lang="zh-TW" altLang="zh-TW" sz="2800" b="1" dirty="0" smtClean="0">
                <a:solidFill>
                  <a:srgbClr val="7030A0"/>
                </a:solidFill>
                <a:latin typeface="+mn-ea"/>
                <a:ea typeface="+mn-ea"/>
              </a:rPr>
              <a:t>尊嚴</a:t>
            </a:r>
            <a:endParaRPr lang="en-US" altLang="zh-TW" sz="2800" b="1" dirty="0">
              <a:solidFill>
                <a:srgbClr val="7030A0"/>
              </a:solidFill>
              <a:latin typeface="+mn-ea"/>
              <a:ea typeface="+mn-ea"/>
            </a:endParaRPr>
          </a:p>
          <a:p>
            <a:pPr marL="914400" lvl="1" indent="-457200" algn="just">
              <a:buFont typeface="Wingdings" panose="05000000000000000000" pitchFamily="2" charset="2"/>
              <a:buChar char="Ø"/>
            </a:pPr>
            <a:r>
              <a:rPr lang="zh-TW" altLang="zh-TW"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我國</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1971</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月最後一次以會員國的身分參加此會之後，同年聯合國大會因為受到政治與經濟壓迫，卻通過第</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2758</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號決議案</a:t>
            </a:r>
            <a:r>
              <a:rPr lang="zh-TW" altLang="zh-TW"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，自此</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我國退出</a:t>
            </a:r>
            <a:r>
              <a:rPr lang="zh-TW" altLang="zh-TW"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聯合國</a:t>
            </a:r>
            <a:r>
              <a:rPr lang="zh-TW" altLang="en-US"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buFont typeface="Wingdings" panose="05000000000000000000" pitchFamily="2" charset="2"/>
              <a:buChar char="Ø"/>
            </a:pP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年第</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73</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屆之世界衛生組織大會</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(WHO)</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COVID-19</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肆虐全球</a:t>
            </a:r>
            <a:r>
              <a:rPr lang="zh-TW" altLang="zh-TW"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，然而</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在會中秘書長譚賽德</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err="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Dr</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err="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Tedros</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err="1">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Adhanom</a:t>
            </a:r>
            <a:r>
              <a:rPr lang="en-US"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Ghebreyesus)</a:t>
            </a:r>
            <a:r>
              <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卻因為政治上親近中國，以「一中」之原則，仍然禁止我國參加，嚴重的侵犯了我台灣地區民眾之生存權與健康</a:t>
            </a:r>
            <a:r>
              <a:rPr lang="zh-TW" altLang="zh-TW"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權利</a:t>
            </a:r>
            <a:r>
              <a:rPr lang="zh-TW" altLang="en-US" sz="26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00622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619672" y="548680"/>
            <a:ext cx="8229600" cy="857250"/>
          </a:xfrm>
        </p:spPr>
        <p:txBody>
          <a:bodyPr>
            <a:normAutofit/>
          </a:bodyPr>
          <a:lstStyle/>
          <a:p>
            <a:r>
              <a:rPr lang="zh-TW" altLang="en-US" sz="48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謝誌</a:t>
            </a:r>
          </a:p>
        </p:txBody>
      </p:sp>
      <p:sp>
        <p:nvSpPr>
          <p:cNvPr id="4" name="內容版面配置區 3"/>
          <p:cNvSpPr txBox="1">
            <a:spLocks noGrp="1"/>
          </p:cNvSpPr>
          <p:nvPr>
            <p:ph idx="1"/>
          </p:nvPr>
        </p:nvSpPr>
        <p:spPr>
          <a:xfrm>
            <a:off x="640290" y="1866856"/>
            <a:ext cx="8108173" cy="4057521"/>
          </a:xfrm>
          <a:prstGeom prst="rect">
            <a:avLst/>
          </a:prstGeom>
          <a:noFill/>
        </p:spPr>
        <p:txBody>
          <a:bodyPr wrap="square" rtlCol="0">
            <a:spAutoFit/>
          </a:bodyPr>
          <a:lstStyle/>
          <a:p>
            <a:pPr marL="0" indent="0">
              <a:spcBef>
                <a:spcPts val="75"/>
              </a:spcBef>
              <a:spcAft>
                <a:spcPts val="75"/>
              </a:spcAft>
              <a:buNone/>
              <a:defRPr/>
            </a:pPr>
            <a:r>
              <a:rPr lang="zh-TW" altLang="en-US" b="1" dirty="0">
                <a:solidFill>
                  <a:schemeClr val="tx1"/>
                </a:solidFill>
                <a:latin typeface="標楷體" panose="03000509000000000000" pitchFamily="65" charset="-120"/>
                <a:ea typeface="標楷體" panose="03000509000000000000" pitchFamily="65" charset="-120"/>
              </a:rPr>
              <a:t>各位尊敬的佳賓大家好：</a:t>
            </a:r>
            <a:endParaRPr lang="en-US" altLang="zh-TW" b="1" dirty="0">
              <a:solidFill>
                <a:schemeClr val="tx1"/>
              </a:solidFill>
              <a:latin typeface="標楷體" panose="03000509000000000000" pitchFamily="65" charset="-120"/>
              <a:ea typeface="標楷體" panose="03000509000000000000" pitchFamily="65" charset="-120"/>
            </a:endParaRPr>
          </a:p>
          <a:p>
            <a:pPr marL="0" indent="0">
              <a:spcBef>
                <a:spcPts val="75"/>
              </a:spcBef>
              <a:spcAft>
                <a:spcPts val="75"/>
              </a:spcAft>
              <a:buNone/>
              <a:defRPr/>
            </a:pPr>
            <a:r>
              <a:rPr lang="en-US" altLang="zh-TW" b="1" dirty="0">
                <a:solidFill>
                  <a:schemeClr val="tx1"/>
                </a:solidFill>
                <a:latin typeface="標楷體" panose="03000509000000000000" pitchFamily="65" charset="-120"/>
                <a:ea typeface="標楷體" panose="03000509000000000000" pitchFamily="65" charset="-120"/>
              </a:rPr>
              <a:t>    </a:t>
            </a:r>
            <a:r>
              <a:rPr lang="zh-TW" altLang="en-US" b="1" dirty="0">
                <a:solidFill>
                  <a:schemeClr val="tx1"/>
                </a:solidFill>
                <a:latin typeface="標楷體" panose="03000509000000000000" pitchFamily="65" charset="-120"/>
                <a:ea typeface="標楷體" panose="03000509000000000000" pitchFamily="65" charset="-120"/>
              </a:rPr>
              <a:t>首先，非常感謝主辦單位給我們這個機會向在座各位尊敬的佳賓，作本次的專題報告</a:t>
            </a:r>
            <a:r>
              <a:rPr lang="en-US" altLang="zh-TW" b="1" dirty="0">
                <a:solidFill>
                  <a:schemeClr val="tx1"/>
                </a:solidFill>
                <a:latin typeface="標楷體" panose="03000509000000000000" pitchFamily="65" charset="-120"/>
                <a:ea typeface="標楷體" panose="03000509000000000000" pitchFamily="65" charset="-120"/>
              </a:rPr>
              <a:t>---</a:t>
            </a:r>
            <a:r>
              <a:rPr lang="zh-TW" altLang="zh-TW"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「全球新型冠狀病毒</a:t>
            </a:r>
            <a:r>
              <a:rPr lang="en-US" altLang="zh-TW"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(COVID-19)</a:t>
            </a:r>
            <a:r>
              <a:rPr lang="zh-TW" altLang="zh-TW"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疫情處理生死問題的困境與可行對策」</a:t>
            </a:r>
            <a:r>
              <a:rPr lang="zh-TW" altLang="en-US"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經由本次的資料蒐尋、閱讀與製作專題報告，讓我們在此議題上，更加地成長與深入了解，也感謝各位佳賓您的聆聽，謝謝。</a:t>
            </a:r>
          </a:p>
        </p:txBody>
      </p:sp>
    </p:spTree>
    <p:extLst>
      <p:ext uri="{BB962C8B-B14F-4D97-AF65-F5344CB8AC3E}">
        <p14:creationId xmlns:p14="http://schemas.microsoft.com/office/powerpoint/2010/main" val="41258615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18068" y="1009901"/>
            <a:ext cx="7843837" cy="935038"/>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-2</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179512" y="1772816"/>
            <a:ext cx="8784976" cy="4278094"/>
          </a:xfrm>
          <a:prstGeom prst="rect">
            <a:avLst/>
          </a:prstGeom>
          <a:noFill/>
        </p:spPr>
        <p:txBody>
          <a:bodyPr wrap="square" rtlCol="0">
            <a:spAutoFit/>
          </a:bodyPr>
          <a:lstStyle/>
          <a:p>
            <a:pPr marL="631825" indent="-631825">
              <a:buFont typeface="+mj-ea"/>
              <a:buAutoNum type="ea1ChtPeriod" startAt="3"/>
            </a:pPr>
            <a:r>
              <a:rPr lang="zh-TW" altLang="zh-TW" sz="2800" b="1" dirty="0" smtClean="0">
                <a:solidFill>
                  <a:srgbClr val="7030A0"/>
                </a:solidFill>
                <a:latin typeface="+mn-ea"/>
                <a:ea typeface="+mn-ea"/>
              </a:rPr>
              <a:t>部分</a:t>
            </a:r>
            <a:r>
              <a:rPr lang="zh-TW" altLang="zh-TW" sz="2800" b="1" dirty="0">
                <a:solidFill>
                  <a:srgbClr val="7030A0"/>
                </a:solidFill>
                <a:latin typeface="+mn-ea"/>
                <a:ea typeface="+mn-ea"/>
              </a:rPr>
              <a:t>國家醫療體系崩潰，</a:t>
            </a:r>
            <a:r>
              <a:rPr lang="en-US" altLang="zh-TW" sz="2800" b="1" dirty="0">
                <a:solidFill>
                  <a:srgbClr val="7030A0"/>
                </a:solidFill>
                <a:latin typeface="+mn-ea"/>
                <a:ea typeface="+mn-ea"/>
              </a:rPr>
              <a:t>COVID-19</a:t>
            </a:r>
            <a:r>
              <a:rPr lang="zh-TW" altLang="zh-TW" sz="2800" b="1" dirty="0">
                <a:solidFill>
                  <a:srgbClr val="7030A0"/>
                </a:solidFill>
                <a:latin typeface="+mn-ea"/>
                <a:ea typeface="+mn-ea"/>
              </a:rPr>
              <a:t>確診者無法獲得妥善之醫療照</a:t>
            </a:r>
            <a:r>
              <a:rPr lang="zh-TW" altLang="zh-TW" sz="2800" b="1" dirty="0" smtClean="0">
                <a:solidFill>
                  <a:srgbClr val="7030A0"/>
                </a:solidFill>
                <a:latin typeface="+mn-ea"/>
                <a:ea typeface="+mn-ea"/>
              </a:rPr>
              <a:t>護及</a:t>
            </a:r>
            <a:r>
              <a:rPr lang="zh-TW" altLang="zh-TW" sz="2800" b="1" dirty="0">
                <a:solidFill>
                  <a:srgbClr val="7030A0"/>
                </a:solidFill>
                <a:latin typeface="+mn-ea"/>
                <a:ea typeface="+mn-ea"/>
              </a:rPr>
              <a:t>緩和</a:t>
            </a:r>
            <a:r>
              <a:rPr lang="zh-TW" altLang="zh-TW" sz="2800" b="1" dirty="0" smtClean="0">
                <a:solidFill>
                  <a:srgbClr val="7030A0"/>
                </a:solidFill>
                <a:latin typeface="+mn-ea"/>
                <a:ea typeface="+mn-ea"/>
              </a:rPr>
              <a:t>治療</a:t>
            </a:r>
            <a:endParaRPr lang="en-US" altLang="zh-TW" sz="2800" b="1" dirty="0" smtClean="0">
              <a:solidFill>
                <a:srgbClr val="7030A0"/>
              </a:solidFill>
              <a:latin typeface="+mn-ea"/>
              <a:ea typeface="+mn-ea"/>
            </a:endParaRPr>
          </a:p>
          <a:p>
            <a:pPr marL="914400" lvl="1" indent="-457200" algn="just">
              <a:buFont typeface="Wingdings" panose="05000000000000000000" pitchFamily="2" charset="2"/>
              <a:buChar char="Ø"/>
            </a:pP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許多特定的族群也未受到妥適的</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照顧</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婦女</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老年人</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青少年</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殘疾人</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土著居民</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難民</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移民</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和少數</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民</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族的社會經濟邊緣化程度最高，而這群弱勢者會在緊急情況下</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變得</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更加脆弱，這也是造成醫療破口的原因</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buFont typeface="Wingdings" panose="05000000000000000000" pitchFamily="2" charset="2"/>
              <a:buChar char="Ø"/>
            </a:pP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部分國家防制</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COVID-19</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醫療資源匱乏，如亞洲之印尼、歐洲之義大利等國，防制</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COVID-19</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醫療能量已逼近極限，大規模之確診病患，亦讓醫院隔離病床不足、防制</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COVID-19</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醫療人力十分吃緊，救治之醫療照護有限 中央社記者</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5589240"/>
            <a:ext cx="1521649" cy="1052736"/>
          </a:xfrm>
          <a:prstGeom prst="rect">
            <a:avLst/>
          </a:prstGeom>
          <a:effectLst>
            <a:softEdge rad="317500"/>
          </a:effectLst>
        </p:spPr>
      </p:pic>
    </p:spTree>
    <p:extLst>
      <p:ext uri="{BB962C8B-B14F-4D97-AF65-F5344CB8AC3E}">
        <p14:creationId xmlns:p14="http://schemas.microsoft.com/office/powerpoint/2010/main" val="3801761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163" y="476672"/>
            <a:ext cx="7448301" cy="935038"/>
          </a:xfrm>
        </p:spPr>
        <p:txBody>
          <a:bodyPr/>
          <a:lstStyle/>
          <a:p>
            <a:r>
              <a:rPr lang="zh-TW" altLang="en-US" dirty="0" smtClean="0"/>
              <a:t>印度疫情失控，儼然人間煉獄</a:t>
            </a:r>
            <a:r>
              <a:rPr lang="en-US" altLang="zh-TW" dirty="0" smtClean="0"/>
              <a:t>!</a:t>
            </a:r>
            <a:endParaRPr lang="zh-TW" altLang="zh-TW" dirty="0"/>
          </a:p>
        </p:txBody>
      </p:sp>
      <p:pic>
        <p:nvPicPr>
          <p:cNvPr id="6148" name="Picture 4" descr="全球「搶救印度」大作戰：每日34萬染疫的斷氣窒息浩劫| 過去24小時| 轉角國際udn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700808"/>
            <a:ext cx="9036496" cy="43458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461205" y="6414204"/>
            <a:ext cx="8408711"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en-US" sz="1200" dirty="0" smtClean="0">
                <a:solidFill>
                  <a:schemeClr val="bg1"/>
                </a:solidFill>
              </a:rPr>
              <a:t>圖片</a:t>
            </a:r>
            <a:r>
              <a:rPr lang="zh-TW" altLang="zh-TW" sz="1200" dirty="0" smtClean="0">
                <a:solidFill>
                  <a:schemeClr val="bg1"/>
                </a:solidFill>
              </a:rPr>
              <a:t>資料來源</a:t>
            </a:r>
            <a:r>
              <a:rPr lang="en-US" altLang="zh-TW" sz="1200" dirty="0">
                <a:solidFill>
                  <a:schemeClr val="bg1"/>
                </a:solidFill>
              </a:rPr>
              <a:t>: https://global.udn.com/global_vision/story/8662/5413995</a:t>
            </a:r>
            <a:endParaRPr lang="zh-TW" altLang="zh-TW" sz="1200" dirty="0">
              <a:solidFill>
                <a:schemeClr val="bg1"/>
              </a:solidFill>
            </a:endParaRPr>
          </a:p>
        </p:txBody>
      </p:sp>
    </p:spTree>
    <p:extLst>
      <p:ext uri="{BB962C8B-B14F-4D97-AF65-F5344CB8AC3E}">
        <p14:creationId xmlns:p14="http://schemas.microsoft.com/office/powerpoint/2010/main" val="4066955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163" y="1003300"/>
            <a:ext cx="7843837" cy="935038"/>
          </a:xfrm>
        </p:spPr>
        <p:txBody>
          <a:bodyPr/>
          <a:lstStyle/>
          <a:p>
            <a:r>
              <a:rPr lang="zh-TW" altLang="en-US" sz="3200" dirty="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-3</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179512" y="1944939"/>
            <a:ext cx="8712968" cy="5693866"/>
          </a:xfrm>
          <a:prstGeom prst="rect">
            <a:avLst/>
          </a:prstGeom>
          <a:noFill/>
        </p:spPr>
        <p:txBody>
          <a:bodyPr wrap="square" rtlCol="0">
            <a:spAutoFit/>
          </a:bodyPr>
          <a:lstStyle/>
          <a:p>
            <a:pPr marL="631825" indent="-631825">
              <a:buFont typeface="+mj-ea"/>
              <a:buAutoNum type="ea1ChtPeriod" startAt="4"/>
            </a:pPr>
            <a:r>
              <a:rPr lang="zh-TW" altLang="zh-TW" sz="2800" b="1" dirty="0" smtClean="0">
                <a:solidFill>
                  <a:srgbClr val="7030A0"/>
                </a:solidFill>
                <a:latin typeface="+mn-ea"/>
                <a:ea typeface="+mn-ea"/>
              </a:rPr>
              <a:t>部分</a:t>
            </a:r>
            <a:r>
              <a:rPr lang="zh-TW" altLang="zh-TW" sz="2800" b="1" dirty="0">
                <a:solidFill>
                  <a:srgbClr val="7030A0"/>
                </a:solidFill>
                <a:latin typeface="+mn-ea"/>
                <a:ea typeface="+mn-ea"/>
              </a:rPr>
              <a:t>國家口罩生產數額不足，或未鼓勵民眾配戴口罩，導致</a:t>
            </a:r>
            <a:r>
              <a:rPr lang="en-US" altLang="zh-TW" sz="2800" b="1" dirty="0" smtClean="0">
                <a:solidFill>
                  <a:srgbClr val="7030A0"/>
                </a:solidFill>
                <a:latin typeface="+mn-ea"/>
                <a:ea typeface="+mn-ea"/>
              </a:rPr>
              <a:t>COVID-19</a:t>
            </a:r>
            <a:r>
              <a:rPr lang="zh-TW" altLang="zh-TW" sz="2800" b="1" dirty="0">
                <a:solidFill>
                  <a:srgbClr val="7030A0"/>
                </a:solidFill>
                <a:latin typeface="+mn-ea"/>
                <a:ea typeface="+mn-ea"/>
              </a:rPr>
              <a:t>疫情在其國內、國外四處</a:t>
            </a:r>
            <a:r>
              <a:rPr lang="zh-TW" altLang="zh-TW" sz="2800" b="1" dirty="0" smtClean="0">
                <a:solidFill>
                  <a:srgbClr val="7030A0"/>
                </a:solidFill>
                <a:latin typeface="+mn-ea"/>
                <a:ea typeface="+mn-ea"/>
              </a:rPr>
              <a:t>擴散</a:t>
            </a:r>
            <a:endParaRPr lang="en-US" altLang="zh-TW" sz="2800" b="1" dirty="0">
              <a:solidFill>
                <a:srgbClr val="7030A0"/>
              </a:solidFill>
              <a:latin typeface="+mn-ea"/>
              <a:ea typeface="+mn-ea"/>
            </a:endParaRPr>
          </a:p>
          <a:p>
            <a:pPr marL="914400" lvl="1" indent="-457200" algn="just">
              <a:buFont typeface="Wingdings" panose="05000000000000000000" pitchFamily="2" charset="2"/>
              <a:buChar char="Ø"/>
            </a:pP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歐美</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等西方國家更是沒有帶口罩之習慣，西方人之傳統觀念認為生病、感冒不需要帶口罩</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直到</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COVID-19</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疫情大規模爆發，在</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COVID-19</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失控之情形下，許多國家開始出現搶購口罩、防護衣等防疫</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物資</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情形。</a:t>
            </a:r>
            <a:endPar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buFont typeface="Wingdings" panose="05000000000000000000" pitchFamily="2" charset="2"/>
              <a:buChar char="Ø"/>
            </a:pP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在國際方面，關於醫療物資聯合國工作小組建立一個全新之緊急供應鏈系統</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(EGSCS)</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，為各國提供需要之抗疫</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物資，</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完成物資之補給，並對全球、跨區及國家層面之防疫物資，諸如：疫苗、裝備、口罩、療法等需求，進行動態之</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監控</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buFont typeface="Wingdings" panose="05000000000000000000" pitchFamily="2" charset="2"/>
              <a:buChar char="Ø"/>
            </a:pP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buFont typeface="Wingdings" panose="05000000000000000000" pitchFamily="2" charset="2"/>
              <a:buChar char="Ø"/>
            </a:pPr>
            <a:endPar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200" dirty="0" smtClean="0">
              <a:solidFill>
                <a:srgbClr val="002060"/>
              </a:solidFill>
              <a:latin typeface="標楷體" panose="03000509000000000000" pitchFamily="65" charset="-120"/>
              <a:ea typeface="標楷體" panose="03000509000000000000" pitchFamily="65" charset="-120"/>
            </a:endParaRPr>
          </a:p>
          <a:p>
            <a:endParaRPr lang="zh-TW" altLang="zh-TW" sz="2200" dirty="0">
              <a:solidFill>
                <a:srgbClr val="002060"/>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5696391"/>
            <a:ext cx="1521649" cy="1161609"/>
          </a:xfrm>
          <a:prstGeom prst="rect">
            <a:avLst/>
          </a:prstGeom>
          <a:effectLst>
            <a:softEdge rad="317500"/>
          </a:effectLst>
        </p:spPr>
      </p:pic>
    </p:spTree>
    <p:extLst>
      <p:ext uri="{BB962C8B-B14F-4D97-AF65-F5344CB8AC3E}">
        <p14:creationId xmlns:p14="http://schemas.microsoft.com/office/powerpoint/2010/main" val="25199336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403648" y="404664"/>
            <a:ext cx="7843837" cy="935038"/>
          </a:xfrm>
        </p:spPr>
        <p:txBody>
          <a:bodyPr/>
          <a:lstStyle/>
          <a:p>
            <a:r>
              <a:rPr lang="en-US" altLang="zh-TW" sz="3400" dirty="0" smtClean="0"/>
              <a:t>Taiwan can Help--</a:t>
            </a:r>
            <a:r>
              <a:rPr lang="zh-TW" altLang="zh-TW" sz="3400" dirty="0" smtClean="0"/>
              <a:t>全球</a:t>
            </a:r>
            <a:r>
              <a:rPr lang="zh-TW" altLang="en-US" sz="3400" dirty="0" smtClean="0"/>
              <a:t>口罩救援</a:t>
            </a:r>
            <a:r>
              <a:rPr lang="en-US" altLang="zh-TW" sz="3400" dirty="0" smtClean="0"/>
              <a:t>!!</a:t>
            </a:r>
            <a:endParaRPr lang="zh-TW" altLang="zh-TW" sz="3400" dirty="0"/>
          </a:p>
        </p:txBody>
      </p:sp>
      <p:sp>
        <p:nvSpPr>
          <p:cNvPr id="2" name="文字方塊 1"/>
          <p:cNvSpPr txBox="1"/>
          <p:nvPr/>
        </p:nvSpPr>
        <p:spPr>
          <a:xfrm>
            <a:off x="179512" y="1944939"/>
            <a:ext cx="8712968" cy="1508105"/>
          </a:xfrm>
          <a:prstGeom prst="rect">
            <a:avLst/>
          </a:prstGeom>
          <a:noFill/>
        </p:spPr>
        <p:txBody>
          <a:bodyPr wrap="square" rtlCol="0">
            <a:spAutoFit/>
          </a:bodyPr>
          <a:lstStyle/>
          <a:p>
            <a:pPr marL="914400" lvl="1" indent="-457200" algn="just">
              <a:buFont typeface="Wingdings" panose="05000000000000000000" pitchFamily="2" charset="2"/>
              <a:buChar char="Ø"/>
            </a:pP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buFont typeface="Wingdings" panose="05000000000000000000" pitchFamily="2" charset="2"/>
              <a:buChar char="Ø"/>
            </a:pPr>
            <a:endPar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200" dirty="0" smtClean="0">
              <a:solidFill>
                <a:srgbClr val="002060"/>
              </a:solidFill>
              <a:latin typeface="標楷體" panose="03000509000000000000" pitchFamily="65" charset="-120"/>
              <a:ea typeface="標楷體" panose="03000509000000000000" pitchFamily="65" charset="-120"/>
            </a:endParaRPr>
          </a:p>
          <a:p>
            <a:endParaRPr lang="zh-TW" altLang="zh-TW" sz="2200" dirty="0">
              <a:solidFill>
                <a:srgbClr val="002060"/>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4"/>
          <a:stretch>
            <a:fillRect/>
          </a:stretch>
        </p:blipFill>
        <p:spPr>
          <a:xfrm>
            <a:off x="0" y="1628801"/>
            <a:ext cx="9144000" cy="4464496"/>
          </a:xfrm>
          <a:prstGeom prst="rect">
            <a:avLst/>
          </a:prstGeom>
        </p:spPr>
      </p:pic>
      <p:sp>
        <p:nvSpPr>
          <p:cNvPr id="5" name="Rectangle 2"/>
          <p:cNvSpPr txBox="1">
            <a:spLocks noChangeArrowheads="1"/>
          </p:cNvSpPr>
          <p:nvPr/>
        </p:nvSpPr>
        <p:spPr bwMode="auto">
          <a:xfrm>
            <a:off x="461205" y="6414204"/>
            <a:ext cx="8408711"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en-US" sz="1200" dirty="0" smtClean="0">
                <a:solidFill>
                  <a:schemeClr val="bg1"/>
                </a:solidFill>
              </a:rPr>
              <a:t>圖片</a:t>
            </a:r>
            <a:r>
              <a:rPr lang="zh-TW" altLang="zh-TW" sz="1200" dirty="0" smtClean="0">
                <a:solidFill>
                  <a:schemeClr val="bg1"/>
                </a:solidFill>
              </a:rPr>
              <a:t>資料來源</a:t>
            </a:r>
            <a:r>
              <a:rPr lang="zh-TW" altLang="en-US" sz="1200" dirty="0" smtClean="0">
                <a:solidFill>
                  <a:schemeClr val="bg1"/>
                </a:solidFill>
              </a:rPr>
              <a:t>：</a:t>
            </a:r>
            <a:r>
              <a:rPr lang="en-US" altLang="zh-TW" sz="1200" dirty="0" smtClean="0">
                <a:solidFill>
                  <a:schemeClr val="bg1"/>
                </a:solidFill>
              </a:rPr>
              <a:t>http</a:t>
            </a:r>
            <a:r>
              <a:rPr lang="en-US" altLang="zh-TW" sz="1200" dirty="0">
                <a:solidFill>
                  <a:schemeClr val="bg1"/>
                </a:solidFill>
              </a:rPr>
              <a:t>://www.starfocus.news/post09158911103288</a:t>
            </a:r>
            <a:endParaRPr lang="zh-TW" altLang="zh-TW" sz="1200" dirty="0">
              <a:solidFill>
                <a:schemeClr val="bg1"/>
              </a:solidFill>
            </a:endParaRPr>
          </a:p>
        </p:txBody>
      </p:sp>
    </p:spTree>
    <p:extLst>
      <p:ext uri="{BB962C8B-B14F-4D97-AF65-F5344CB8AC3E}">
        <p14:creationId xmlns:p14="http://schemas.microsoft.com/office/powerpoint/2010/main" val="42427999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-4</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23528" y="1772816"/>
            <a:ext cx="8352928" cy="4216539"/>
          </a:xfrm>
          <a:prstGeom prst="rect">
            <a:avLst/>
          </a:prstGeom>
          <a:noFill/>
        </p:spPr>
        <p:txBody>
          <a:bodyPr wrap="square" rtlCol="0">
            <a:spAutoFit/>
          </a:bodyPr>
          <a:lstStyle>
            <a:defPPr>
              <a:defRPr lang="en-US"/>
            </a:defPPr>
            <a:lvl1pPr>
              <a:defRPr sz="2000" b="1"/>
            </a:lvl1pPr>
          </a:lstStyle>
          <a:p>
            <a:r>
              <a:rPr lang="en-US" altLang="zh-TW" dirty="0"/>
              <a:t> </a:t>
            </a:r>
            <a:r>
              <a:rPr lang="zh-TW" altLang="en-US" sz="2800" dirty="0" smtClean="0">
                <a:solidFill>
                  <a:srgbClr val="7030A0"/>
                </a:solidFill>
                <a:latin typeface="+mn-ea"/>
                <a:ea typeface="+mn-ea"/>
              </a:rPr>
              <a:t>五</a:t>
            </a:r>
            <a:r>
              <a:rPr lang="en-US" altLang="zh-TW" sz="2800" dirty="0">
                <a:solidFill>
                  <a:srgbClr val="7030A0"/>
                </a:solidFill>
                <a:latin typeface="+mn-ea"/>
                <a:ea typeface="+mn-ea"/>
              </a:rPr>
              <a:t>.COVID-19</a:t>
            </a:r>
            <a:r>
              <a:rPr lang="zh-TW" altLang="zh-TW" sz="2800" dirty="0">
                <a:solidFill>
                  <a:srgbClr val="7030A0"/>
                </a:solidFill>
                <a:latin typeface="+mn-ea"/>
                <a:ea typeface="+mn-ea"/>
              </a:rPr>
              <a:t>疫苗之研發緩不濟急，過於</a:t>
            </a:r>
            <a:r>
              <a:rPr lang="zh-TW" altLang="zh-TW" sz="2800" dirty="0" smtClean="0">
                <a:solidFill>
                  <a:srgbClr val="7030A0"/>
                </a:solidFill>
                <a:latin typeface="+mn-ea"/>
                <a:ea typeface="+mn-ea"/>
              </a:rPr>
              <a:t>緩慢</a:t>
            </a:r>
            <a:endParaRPr lang="en-US" altLang="zh-TW" sz="2800" dirty="0" smtClean="0">
              <a:solidFill>
                <a:srgbClr val="7030A0"/>
              </a:solidFill>
              <a:latin typeface="+mn-ea"/>
              <a:ea typeface="+mn-ea"/>
            </a:endParaRPr>
          </a:p>
          <a:p>
            <a:pPr marL="914400" lvl="1" indent="-457200" algn="just">
              <a:buFont typeface="Wingdings" panose="05000000000000000000" pitchFamily="2" charset="2"/>
              <a:buChar char="Ø"/>
              <a:tabLst>
                <a:tab pos="801688" algn="l"/>
              </a:tabLst>
            </a:pP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新型冠狀病毒自從</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年底傳播至今，各國面臨這場人類史上的大浩劫</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，全世界各國開始</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著手疫苗的研發，然而疫苗的研發卻是緩不濟急，對於疫情的控制尚未能出現有效的助益。</a:t>
            </a: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buFont typeface="Wingdings" panose="05000000000000000000" pitchFamily="2" charset="2"/>
              <a:buChar char="Ø"/>
              <a:tabLst>
                <a:tab pos="801688" algn="l"/>
              </a:tabLst>
            </a:pP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我國</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在疫苗研發方面尚未有新之進展，衛生福利部食品藥物管理署核准針對疫苗研發之</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家生技公司，「聯亞生技開發股份有限公司」、「國光生物科技股份有限公司」與「高端生技股份有限公司</a:t>
            </a:r>
            <a:r>
              <a:rPr lang="zh-TW"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，而我國疫情目前產生變化，只有積極讓全民均能施打疫苗，才能有效控制疫情。</a:t>
            </a:r>
            <a:endPar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454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620688"/>
            <a:ext cx="7843101" cy="936104"/>
          </a:xfrm>
        </p:spPr>
        <p:txBody>
          <a:bodyPr/>
          <a:lstStyle/>
          <a:p>
            <a:r>
              <a:rPr lang="zh-TW" altLang="en-US" dirty="0" smtClean="0"/>
              <a:t>我國</a:t>
            </a:r>
            <a:r>
              <a:rPr lang="zh-TW" altLang="zh-TW" dirty="0" smtClean="0"/>
              <a:t>疫苗</a:t>
            </a:r>
            <a:r>
              <a:rPr lang="zh-TW" altLang="zh-TW" dirty="0"/>
              <a:t>臨床試驗三階段</a:t>
            </a:r>
            <a:br>
              <a:rPr lang="zh-TW" altLang="zh-TW" dirty="0"/>
            </a:br>
            <a:endParaRPr lang="zh-TW" altLang="zh-TW" dirty="0"/>
          </a:p>
        </p:txBody>
      </p:sp>
      <p:graphicFrame>
        <p:nvGraphicFramePr>
          <p:cNvPr id="5" name="資料庫圖表 4"/>
          <p:cNvGraphicFramePr/>
          <p:nvPr>
            <p:extLst>
              <p:ext uri="{D42A27DB-BD31-4B8C-83A1-F6EECF244321}">
                <p14:modId xmlns:p14="http://schemas.microsoft.com/office/powerpoint/2010/main" val="4019469742"/>
              </p:ext>
            </p:extLst>
          </p:nvPr>
        </p:nvGraphicFramePr>
        <p:xfrm>
          <a:off x="395536" y="1868640"/>
          <a:ext cx="835292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群組 5"/>
          <p:cNvGrpSpPr/>
          <p:nvPr/>
        </p:nvGrpSpPr>
        <p:grpSpPr>
          <a:xfrm>
            <a:off x="899592" y="2300688"/>
            <a:ext cx="576064" cy="3600400"/>
            <a:chOff x="0" y="0"/>
            <a:chExt cx="415925" cy="1631950"/>
          </a:xfrm>
        </p:grpSpPr>
        <p:pic>
          <p:nvPicPr>
            <p:cNvPr id="7" name="圖片 6"/>
            <p:cNvPicPr>
              <a:picLocks noChangeAspect="1"/>
            </p:cNvPicPr>
            <p:nvPr/>
          </p:nvPicPr>
          <p:blipFill rotWithShape="1">
            <a:blip r:embed="rId8" cstate="print">
              <a:extLst>
                <a:ext uri="{28A0092B-C50C-407E-A947-70E740481C1C}">
                  <a14:useLocalDpi xmlns:a14="http://schemas.microsoft.com/office/drawing/2010/main" val="0"/>
                </a:ext>
              </a:extLst>
            </a:blip>
            <a:srcRect l="17400" r="61799" b="51409"/>
            <a:stretch/>
          </p:blipFill>
          <p:spPr bwMode="auto">
            <a:xfrm>
              <a:off x="180975" y="685800"/>
              <a:ext cx="234950" cy="311785"/>
            </a:xfrm>
            <a:prstGeom prst="rect">
              <a:avLst/>
            </a:prstGeom>
            <a:ln>
              <a:noFill/>
            </a:ln>
            <a:extLst>
              <a:ext uri="{53640926-AAD7-44D8-BBD7-CCE9431645EC}">
                <a14:shadowObscured xmlns:a14="http://schemas.microsoft.com/office/drawing/2010/main"/>
              </a:ext>
            </a:extLst>
          </p:spPr>
        </p:pic>
        <p:pic>
          <p:nvPicPr>
            <p:cNvPr id="8" name="圖片 7"/>
            <p:cNvPicPr>
              <a:picLocks noChangeAspect="1"/>
            </p:cNvPicPr>
            <p:nvPr/>
          </p:nvPicPr>
          <p:blipFill rotWithShape="1">
            <a:blip r:embed="rId8" cstate="print">
              <a:extLst>
                <a:ext uri="{28A0092B-C50C-407E-A947-70E740481C1C}">
                  <a14:useLocalDpi xmlns:a14="http://schemas.microsoft.com/office/drawing/2010/main" val="0"/>
                </a:ext>
              </a:extLst>
            </a:blip>
            <a:srcRect l="2200" r="81600" b="47535"/>
            <a:stretch/>
          </p:blipFill>
          <p:spPr bwMode="auto">
            <a:xfrm>
              <a:off x="95250" y="0"/>
              <a:ext cx="206375" cy="379730"/>
            </a:xfrm>
            <a:prstGeom prst="rect">
              <a:avLst/>
            </a:prstGeom>
            <a:ln>
              <a:noFill/>
            </a:ln>
            <a:extLst>
              <a:ext uri="{53640926-AAD7-44D8-BBD7-CCE9431645EC}">
                <a14:shadowObscured xmlns:a14="http://schemas.microsoft.com/office/drawing/2010/main"/>
              </a:ext>
            </a:extLst>
          </p:spPr>
        </p:pic>
        <p:pic>
          <p:nvPicPr>
            <p:cNvPr id="9" name="圖片 8"/>
            <p:cNvPicPr>
              <a:picLocks noChangeAspect="1"/>
            </p:cNvPicPr>
            <p:nvPr/>
          </p:nvPicPr>
          <p:blipFill rotWithShape="1">
            <a:blip r:embed="rId8" cstate="print">
              <a:extLst>
                <a:ext uri="{28A0092B-C50C-407E-A947-70E740481C1C}">
                  <a14:useLocalDpi xmlns:a14="http://schemas.microsoft.com/office/drawing/2010/main" val="0"/>
                </a:ext>
              </a:extLst>
            </a:blip>
            <a:srcRect l="38200" t="2817" r="40200" b="51056"/>
            <a:stretch/>
          </p:blipFill>
          <p:spPr bwMode="auto">
            <a:xfrm>
              <a:off x="0" y="1266825"/>
              <a:ext cx="301625" cy="365125"/>
            </a:xfrm>
            <a:prstGeom prst="rect">
              <a:avLst/>
            </a:prstGeom>
            <a:ln>
              <a:noFill/>
            </a:ln>
            <a:extLst>
              <a:ext uri="{53640926-AAD7-44D8-BBD7-CCE9431645EC}">
                <a14:shadowObscured xmlns:a14="http://schemas.microsoft.com/office/drawing/2010/main"/>
              </a:ext>
            </a:extLst>
          </p:spPr>
        </p:pic>
      </p:grpSp>
      <p:sp>
        <p:nvSpPr>
          <p:cNvPr id="10" name="Rectangle 2"/>
          <p:cNvSpPr txBox="1">
            <a:spLocks noChangeArrowheads="1"/>
          </p:cNvSpPr>
          <p:nvPr/>
        </p:nvSpPr>
        <p:spPr bwMode="auto">
          <a:xfrm>
            <a:off x="2483768" y="6395225"/>
            <a:ext cx="5616624"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zh-TW" sz="2000" dirty="0" smtClean="0">
                <a:solidFill>
                  <a:schemeClr val="bg1"/>
                </a:solidFill>
              </a:rPr>
              <a:t>資料來源</a:t>
            </a:r>
            <a:r>
              <a:rPr lang="en-US" altLang="zh-TW" sz="2000" dirty="0" smtClean="0">
                <a:solidFill>
                  <a:schemeClr val="bg1"/>
                </a:solidFill>
              </a:rPr>
              <a:t>:</a:t>
            </a:r>
            <a:r>
              <a:rPr lang="zh-TW" altLang="zh-TW" sz="2000" dirty="0">
                <a:solidFill>
                  <a:schemeClr val="bg1"/>
                </a:solidFill>
              </a:rPr>
              <a:t>食品藥物管理</a:t>
            </a:r>
            <a:r>
              <a:rPr lang="zh-TW" altLang="zh-TW" sz="2000" dirty="0" smtClean="0">
                <a:solidFill>
                  <a:schemeClr val="bg1"/>
                </a:solidFill>
              </a:rPr>
              <a:t>署</a:t>
            </a:r>
            <a:r>
              <a:rPr lang="zh-TW" altLang="en-US" sz="2000" dirty="0" smtClean="0">
                <a:solidFill>
                  <a:schemeClr val="bg1"/>
                </a:solidFill>
              </a:rPr>
              <a:t>及研究者整理。</a:t>
            </a:r>
            <a:endParaRPr lang="zh-TW" altLang="zh-TW" sz="2000" dirty="0">
              <a:solidFill>
                <a:schemeClr val="bg1"/>
              </a:solidFill>
            </a:endParaRPr>
          </a:p>
        </p:txBody>
      </p:sp>
    </p:spTree>
    <p:extLst>
      <p:ext uri="{BB962C8B-B14F-4D97-AF65-F5344CB8AC3E}">
        <p14:creationId xmlns:p14="http://schemas.microsoft.com/office/powerpoint/2010/main" val="229963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3820" y="374467"/>
            <a:ext cx="7432676" cy="963725"/>
          </a:xfrm>
          <a:prstGeom prst="rect">
            <a:avLst/>
          </a:prstGeom>
        </p:spPr>
        <p:txBody>
          <a:bodyPr vert="horz" wrap="square" lIns="0" tIns="9525" rIns="0" bIns="0" numCol="1" rtlCol="0" anchor="ctr" anchorCtr="0" compatLnSpc="1">
            <a:prstTxWarp prst="textNoShape">
              <a:avLst/>
            </a:prstTxWarp>
            <a:spAutoFit/>
          </a:bodyPr>
          <a:lstStyle/>
          <a:p>
            <a:pPr marL="9525">
              <a:spcBef>
                <a:spcPts val="75"/>
              </a:spcBef>
            </a:pPr>
            <a:r>
              <a:rPr lang="zh-TW" altLang="en-US" sz="3200" dirty="0" smtClean="0"/>
              <a:t>我國疫情自</a:t>
            </a:r>
            <a:r>
              <a:rPr lang="en-US" altLang="zh-TW" sz="3200" dirty="0" smtClean="0"/>
              <a:t>110</a:t>
            </a:r>
            <a:r>
              <a:rPr lang="zh-TW" altLang="en-US" sz="3200" dirty="0" smtClean="0"/>
              <a:t>年</a:t>
            </a:r>
            <a:r>
              <a:rPr lang="en-US" altLang="zh-TW" sz="3200" dirty="0" smtClean="0"/>
              <a:t>5</a:t>
            </a:r>
            <a:r>
              <a:rPr lang="zh-TW" altLang="en-US" sz="3200" dirty="0" smtClean="0"/>
              <a:t>月下旬轉變為上升趨勢 </a:t>
            </a:r>
            <a:r>
              <a:rPr lang="en-US" altLang="zh-TW" sz="3200" dirty="0"/>
              <a:t/>
            </a:r>
            <a:br>
              <a:rPr lang="en-US" altLang="zh-TW" sz="3200" dirty="0"/>
            </a:br>
            <a:endParaRPr sz="3000" dirty="0"/>
          </a:p>
        </p:txBody>
      </p:sp>
      <p:sp>
        <p:nvSpPr>
          <p:cNvPr id="7" name="object 7"/>
          <p:cNvSpPr txBox="1"/>
          <p:nvPr/>
        </p:nvSpPr>
        <p:spPr>
          <a:xfrm>
            <a:off x="323528" y="1844824"/>
            <a:ext cx="8275737" cy="4072269"/>
          </a:xfrm>
          <a:prstGeom prst="rect">
            <a:avLst/>
          </a:prstGeom>
        </p:spPr>
        <p:txBody>
          <a:bodyPr vert="horz" wrap="square" lIns="0" tIns="9525" rIns="0" bIns="0" rtlCol="0">
            <a:spAutoFit/>
          </a:bodyPr>
          <a:lstStyle/>
          <a:p>
            <a:pPr marL="0" lvl="1" defTabSz="633413">
              <a:spcAft>
                <a:spcPts val="450"/>
              </a:spcAft>
            </a:pPr>
            <a:r>
              <a:rPr lang="zh-TW" altLang="en-US" sz="19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95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4400" b="1" dirty="0" smtClean="0">
                <a:solidFill>
                  <a:prstClr val="black"/>
                </a:solidFill>
                <a:latin typeface="標楷體"/>
                <a:ea typeface="標楷體"/>
              </a:rPr>
              <a:t>我國</a:t>
            </a:r>
            <a:r>
              <a:rPr lang="zh-TW" altLang="en-US" sz="4400" b="1" dirty="0">
                <a:solidFill>
                  <a:prstClr val="black"/>
                </a:solidFill>
                <a:latin typeface="標楷體"/>
                <a:ea typeface="標楷體"/>
              </a:rPr>
              <a:t>疫情至</a:t>
            </a:r>
            <a:r>
              <a:rPr lang="en-US" altLang="zh-TW" sz="4400" b="1" dirty="0">
                <a:solidFill>
                  <a:prstClr val="black"/>
                </a:solidFill>
                <a:latin typeface="標楷體"/>
                <a:ea typeface="標楷體"/>
              </a:rPr>
              <a:t>2021</a:t>
            </a:r>
            <a:r>
              <a:rPr lang="zh-TW" altLang="en-US" sz="4400" b="1" dirty="0">
                <a:solidFill>
                  <a:prstClr val="black"/>
                </a:solidFill>
                <a:latin typeface="標楷體"/>
                <a:ea typeface="標楷體"/>
              </a:rPr>
              <a:t>年</a:t>
            </a:r>
            <a:r>
              <a:rPr lang="en-US" altLang="zh-TW" sz="4400" b="1" dirty="0">
                <a:solidFill>
                  <a:prstClr val="black"/>
                </a:solidFill>
                <a:latin typeface="標楷體"/>
                <a:ea typeface="標楷體"/>
              </a:rPr>
              <a:t>5</a:t>
            </a:r>
            <a:r>
              <a:rPr lang="zh-TW" altLang="en-US" sz="4400" b="1" dirty="0">
                <a:solidFill>
                  <a:prstClr val="black"/>
                </a:solidFill>
                <a:latin typeface="標楷體"/>
                <a:ea typeface="標楷體"/>
              </a:rPr>
              <a:t>月中旬產生轉變，近來新增染疫及死亡</a:t>
            </a:r>
            <a:r>
              <a:rPr lang="zh-TW" altLang="en-US" sz="4400" b="1" dirty="0" smtClean="0">
                <a:solidFill>
                  <a:prstClr val="black"/>
                </a:solidFill>
                <a:latin typeface="標楷體"/>
                <a:ea typeface="標楷體"/>
              </a:rPr>
              <a:t>人數不斷增加，尤其以台北及新北市二處為重災區，未來</a:t>
            </a:r>
            <a:r>
              <a:rPr lang="zh-TW" altLang="en-US" sz="4400" b="1" dirty="0">
                <a:solidFill>
                  <a:prstClr val="black"/>
                </a:solidFill>
                <a:latin typeface="標楷體"/>
                <a:ea typeface="標楷體"/>
              </a:rPr>
              <a:t>在抗疫之路仍然艱辛，但仍需全民繼續堅持奮戰到底。</a:t>
            </a:r>
            <a:endParaRPr lang="en-US" altLang="zh-TW" sz="40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720" y="5038343"/>
            <a:ext cx="1521649" cy="1521649"/>
          </a:xfrm>
          <a:prstGeom prst="rect">
            <a:avLst/>
          </a:prstGeom>
          <a:effectLst>
            <a:softEdge rad="317500"/>
          </a:effectLst>
        </p:spPr>
      </p:pic>
      <p:sp>
        <p:nvSpPr>
          <p:cNvPr id="6" name="向右箭號 5"/>
          <p:cNvSpPr/>
          <p:nvPr/>
        </p:nvSpPr>
        <p:spPr>
          <a:xfrm rot="19078027">
            <a:off x="6894860" y="1833101"/>
            <a:ext cx="6756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194808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475656" y="1196752"/>
            <a:ext cx="7843101" cy="72008"/>
          </a:xfrm>
        </p:spPr>
        <p:txBody>
          <a:bodyPr/>
          <a:lstStyle/>
          <a:p>
            <a:r>
              <a:rPr lang="zh-TW" altLang="en-US" dirty="0" smtClean="0"/>
              <a:t>我國最新疫情轉變統計分佈圖 </a:t>
            </a:r>
            <a:r>
              <a:rPr lang="en-US" altLang="zh-TW" dirty="0" smtClean="0"/>
              <a:t/>
            </a:r>
            <a:br>
              <a:rPr lang="en-US" altLang="zh-TW" dirty="0" smtClean="0"/>
            </a:br>
            <a:r>
              <a:rPr lang="en-US" altLang="zh-TW" dirty="0"/>
              <a:t> </a:t>
            </a:r>
            <a:r>
              <a:rPr lang="en-US" altLang="zh-TW" dirty="0" smtClean="0"/>
              <a:t>                 </a:t>
            </a:r>
            <a:r>
              <a:rPr lang="zh-TW" altLang="en-US" sz="1400" dirty="0" smtClean="0"/>
              <a:t>統計時間：</a:t>
            </a:r>
            <a:r>
              <a:rPr lang="en-US" altLang="zh-TW" sz="1400" dirty="0" smtClean="0"/>
              <a:t>110</a:t>
            </a:r>
            <a:r>
              <a:rPr lang="zh-TW" altLang="en-US" sz="1400" dirty="0" smtClean="0"/>
              <a:t>年</a:t>
            </a:r>
            <a:r>
              <a:rPr lang="en-US" altLang="zh-TW" sz="1400" dirty="0" smtClean="0"/>
              <a:t>06</a:t>
            </a:r>
            <a:r>
              <a:rPr lang="zh-TW" altLang="en-US" sz="1400" dirty="0" smtClean="0"/>
              <a:t>月</a:t>
            </a:r>
            <a:r>
              <a:rPr lang="en-US" altLang="zh-TW" sz="1400" dirty="0" smtClean="0"/>
              <a:t>07</a:t>
            </a:r>
            <a:r>
              <a:rPr lang="zh-TW" altLang="en-US" sz="1400" dirty="0" smtClean="0"/>
              <a:t>日</a:t>
            </a:r>
            <a:r>
              <a:rPr lang="zh-TW" altLang="zh-TW" sz="1400" dirty="0"/>
              <a:t/>
            </a:r>
            <a:br>
              <a:rPr lang="zh-TW" altLang="zh-TW" sz="1400" dirty="0"/>
            </a:br>
            <a:r>
              <a:rPr lang="zh-TW" altLang="zh-TW" sz="1400" dirty="0"/>
              <a:t/>
            </a:r>
            <a:br>
              <a:rPr lang="zh-TW" altLang="zh-TW" sz="1400" dirty="0"/>
            </a:br>
            <a:endParaRPr lang="zh-TW" altLang="zh-TW" sz="1400" dirty="0"/>
          </a:p>
        </p:txBody>
      </p:sp>
      <p:sp>
        <p:nvSpPr>
          <p:cNvPr id="2" name="文字方塊 1"/>
          <p:cNvSpPr txBox="1"/>
          <p:nvPr/>
        </p:nvSpPr>
        <p:spPr>
          <a:xfrm>
            <a:off x="251520" y="1458450"/>
            <a:ext cx="8640960" cy="707886"/>
          </a:xfrm>
          <a:prstGeom prst="rect">
            <a:avLst/>
          </a:prstGeom>
          <a:noFill/>
        </p:spPr>
        <p:txBody>
          <a:bodyPr wrap="square" rtlCol="0">
            <a:spAutoFit/>
          </a:bodyPr>
          <a:lstStyle>
            <a:defPPr>
              <a:defRPr lang="en-US"/>
            </a:defPPr>
            <a:lvl1pPr>
              <a:defRPr sz="2000" b="1"/>
            </a:lvl1pPr>
          </a:lstStyle>
          <a:p>
            <a:r>
              <a:rPr lang="en-US" altLang="zh-TW" dirty="0"/>
              <a:t> </a:t>
            </a:r>
            <a:endParaRPr lang="zh-TW" altLang="zh-TW" dirty="0"/>
          </a:p>
          <a:p>
            <a:endParaRPr lang="zh-TW"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170" name="Picture 2" descr="全台染疫分布！本土單日新增人數創3週新低苗栗排第四- 生活- 自由時報電子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9" y="1628801"/>
            <a:ext cx="9144000" cy="47854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61205" y="6414204"/>
            <a:ext cx="8408711"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en-US" sz="1200" dirty="0" smtClean="0">
                <a:solidFill>
                  <a:schemeClr val="bg1"/>
                </a:solidFill>
              </a:rPr>
              <a:t>圖片</a:t>
            </a:r>
            <a:r>
              <a:rPr lang="zh-TW" altLang="zh-TW" sz="1200" dirty="0" smtClean="0">
                <a:solidFill>
                  <a:schemeClr val="bg1"/>
                </a:solidFill>
              </a:rPr>
              <a:t>資料來源</a:t>
            </a:r>
            <a:r>
              <a:rPr lang="en-US" altLang="zh-TW" sz="1200" dirty="0">
                <a:solidFill>
                  <a:schemeClr val="bg1"/>
                </a:solidFill>
              </a:rPr>
              <a:t>: https://news.ltn.com.tw/news/life/breakingnews/3561107</a:t>
            </a:r>
            <a:endParaRPr lang="zh-TW" altLang="zh-TW" sz="1200" dirty="0">
              <a:solidFill>
                <a:schemeClr val="bg1"/>
              </a:solidFill>
            </a:endParaRPr>
          </a:p>
        </p:txBody>
      </p:sp>
    </p:spTree>
    <p:extLst>
      <p:ext uri="{BB962C8B-B14F-4D97-AF65-F5344CB8AC3E}">
        <p14:creationId xmlns:p14="http://schemas.microsoft.com/office/powerpoint/2010/main" val="250760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-5</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107504" y="1556792"/>
            <a:ext cx="8712968" cy="5047536"/>
          </a:xfrm>
          <a:prstGeom prst="rect">
            <a:avLst/>
          </a:prstGeom>
          <a:noFill/>
        </p:spPr>
        <p:txBody>
          <a:bodyPr wrap="square" rtlCol="0">
            <a:spAutoFit/>
          </a:bodyPr>
          <a:lstStyle>
            <a:defPPr>
              <a:defRPr lang="en-US"/>
            </a:defPPr>
            <a:lvl1pPr>
              <a:defRPr sz="2000" b="1"/>
            </a:lvl1pPr>
          </a:lstStyle>
          <a:p>
            <a:r>
              <a:rPr lang="en-US" altLang="zh-TW" dirty="0"/>
              <a:t> </a:t>
            </a:r>
            <a:r>
              <a:rPr lang="zh-TW" altLang="en-US" sz="2800" dirty="0" smtClean="0">
                <a:solidFill>
                  <a:srgbClr val="7030A0"/>
                </a:solidFill>
                <a:latin typeface="+mn-ea"/>
                <a:ea typeface="+mn-ea"/>
              </a:rPr>
              <a:t>六</a:t>
            </a:r>
            <a:r>
              <a:rPr lang="en-US" altLang="zh-TW" sz="2800" dirty="0">
                <a:solidFill>
                  <a:srgbClr val="7030A0"/>
                </a:solidFill>
                <a:latin typeface="+mn-ea"/>
                <a:ea typeface="+mn-ea"/>
              </a:rPr>
              <a:t>.</a:t>
            </a:r>
            <a:r>
              <a:rPr lang="zh-TW" altLang="zh-TW" sz="2600" dirty="0">
                <a:solidFill>
                  <a:srgbClr val="7030A0"/>
                </a:solidFill>
                <a:latin typeface="+mn-ea"/>
                <a:ea typeface="+mn-ea"/>
              </a:rPr>
              <a:t>部分國家醫療體系尚未到位，誤診為</a:t>
            </a:r>
            <a:r>
              <a:rPr lang="en-US" altLang="zh-TW" sz="2600" dirty="0">
                <a:solidFill>
                  <a:srgbClr val="7030A0"/>
                </a:solidFill>
                <a:latin typeface="+mn-ea"/>
                <a:ea typeface="+mn-ea"/>
              </a:rPr>
              <a:t>COVID-19</a:t>
            </a:r>
            <a:r>
              <a:rPr lang="zh-TW" altLang="zh-TW" sz="2600" dirty="0" smtClean="0">
                <a:solidFill>
                  <a:srgbClr val="7030A0"/>
                </a:solidFill>
                <a:latin typeface="+mn-ea"/>
                <a:ea typeface="+mn-ea"/>
              </a:rPr>
              <a:t>或非</a:t>
            </a:r>
            <a:r>
              <a:rPr lang="en-US" altLang="zh-TW" sz="2600" dirty="0" smtClean="0">
                <a:solidFill>
                  <a:srgbClr val="7030A0"/>
                </a:solidFill>
                <a:latin typeface="+mn-ea"/>
                <a:ea typeface="+mn-ea"/>
              </a:rPr>
              <a:t>  </a:t>
            </a:r>
          </a:p>
          <a:p>
            <a:r>
              <a:rPr lang="en-US" altLang="zh-TW" sz="2600" dirty="0" smtClean="0">
                <a:solidFill>
                  <a:srgbClr val="7030A0"/>
                </a:solidFill>
                <a:latin typeface="+mn-ea"/>
                <a:ea typeface="+mn-ea"/>
              </a:rPr>
              <a:t>   COVID-19</a:t>
            </a:r>
            <a:r>
              <a:rPr lang="zh-TW" altLang="zh-TW" sz="2600" dirty="0" smtClean="0">
                <a:solidFill>
                  <a:srgbClr val="7030A0"/>
                </a:solidFill>
                <a:latin typeface="+mn-ea"/>
                <a:ea typeface="+mn-ea"/>
              </a:rPr>
              <a:t>之案例，層出不窮，嚴重地侵犯民眾之生命</a:t>
            </a:r>
            <a:r>
              <a:rPr lang="en-US" altLang="zh-TW" sz="2600" dirty="0" smtClean="0">
                <a:solidFill>
                  <a:srgbClr val="7030A0"/>
                </a:solidFill>
                <a:latin typeface="+mn-ea"/>
                <a:ea typeface="+mn-ea"/>
              </a:rPr>
              <a:t>  </a:t>
            </a:r>
          </a:p>
          <a:p>
            <a:r>
              <a:rPr lang="en-US" altLang="zh-TW" sz="2600" dirty="0" smtClean="0">
                <a:solidFill>
                  <a:srgbClr val="7030A0"/>
                </a:solidFill>
                <a:latin typeface="+mn-ea"/>
                <a:ea typeface="+mn-ea"/>
              </a:rPr>
              <a:t>   </a:t>
            </a:r>
            <a:r>
              <a:rPr lang="zh-TW" altLang="zh-TW" sz="2600" dirty="0" smtClean="0">
                <a:solidFill>
                  <a:srgbClr val="7030A0"/>
                </a:solidFill>
                <a:latin typeface="+mn-ea"/>
                <a:ea typeface="+mn-ea"/>
              </a:rPr>
              <a:t>權</a:t>
            </a:r>
            <a:r>
              <a:rPr lang="zh-TW" altLang="zh-TW" sz="2600" dirty="0">
                <a:solidFill>
                  <a:srgbClr val="7030A0"/>
                </a:solidFill>
                <a:latin typeface="+mn-ea"/>
                <a:ea typeface="+mn-ea"/>
              </a:rPr>
              <a:t>、健康</a:t>
            </a:r>
            <a:r>
              <a:rPr lang="zh-TW" altLang="zh-TW" sz="2600" dirty="0" smtClean="0">
                <a:solidFill>
                  <a:srgbClr val="7030A0"/>
                </a:solidFill>
                <a:latin typeface="+mn-ea"/>
                <a:ea typeface="+mn-ea"/>
              </a:rPr>
              <a:t>權</a:t>
            </a:r>
            <a:endParaRPr lang="en-US" altLang="zh-TW" sz="2600" dirty="0" smtClean="0">
              <a:solidFill>
                <a:srgbClr val="7030A0"/>
              </a:solidFill>
              <a:latin typeface="+mn-ea"/>
              <a:ea typeface="+mn-ea"/>
            </a:endParaRPr>
          </a:p>
          <a:p>
            <a:pPr marL="914400" lvl="1" indent="-457200" algn="just">
              <a:buFont typeface="Wingdings" panose="05000000000000000000" pitchFamily="2" charset="2"/>
              <a:buChar char="Ø"/>
              <a:tabLst>
                <a:tab pos="801688" algn="l"/>
              </a:tabLst>
            </a:pPr>
            <a:r>
              <a:rPr lang="zh-TW" altLang="zh-TW" sz="22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22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COVID-19</a:t>
            </a:r>
            <a:r>
              <a:rPr lang="zh-TW" altLang="zh-TW" sz="22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開始</a:t>
            </a:r>
            <a:r>
              <a:rPr lang="zh-TW" altLang="zh-TW" sz="22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傳播之際</a:t>
            </a:r>
            <a:r>
              <a:rPr lang="zh-TW" altLang="zh-TW" sz="22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，許多國家對於新型冠狀病毒的傳染原因、途徑及傳染源等都</a:t>
            </a:r>
            <a:r>
              <a:rPr lang="zh-TW" altLang="zh-TW" sz="22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不甚</a:t>
            </a:r>
            <a:r>
              <a:rPr lang="zh-TW" altLang="zh-TW" sz="22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了解，因此許多國家在黃金醫療救護的時間出現誤診、或是篩檢</a:t>
            </a:r>
            <a:r>
              <a:rPr lang="zh-TW" altLang="zh-TW" sz="22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不確實</a:t>
            </a:r>
            <a:r>
              <a:rPr lang="zh-TW" altLang="zh-TW" sz="22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造成錯誤判斷，醫療體系尚未到位也侵犯了民眾的生命權及</a:t>
            </a:r>
            <a:r>
              <a:rPr lang="zh-TW" altLang="zh-TW" sz="22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健康權</a:t>
            </a:r>
            <a:r>
              <a:rPr lang="zh-TW" altLang="en-US" sz="22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buFont typeface="Wingdings" panose="05000000000000000000" pitchFamily="2" charset="2"/>
              <a:buChar char="Ø"/>
              <a:tabLst>
                <a:tab pos="801688" algn="l"/>
              </a:tabLst>
            </a:pPr>
            <a:r>
              <a:rPr lang="zh-TW" altLang="zh-TW" sz="2200" dirty="0">
                <a:solidFill>
                  <a:srgbClr val="002060"/>
                </a:solidFill>
                <a:latin typeface="+mn-ea"/>
                <a:ea typeface="+mn-ea"/>
                <a:cs typeface="Times New Roman" panose="02020603050405020304" pitchFamily="18" charset="0"/>
              </a:rPr>
              <a:t>另外在檢驗是否確診之醫療產品與技術亦是一大考驗，瑞典採用中國製之檢驗試劑，結果竟然亦發現有誤判之情形發生，瑞典公共</a:t>
            </a:r>
            <a:r>
              <a:rPr lang="zh-TW" altLang="zh-TW" sz="2200" dirty="0" smtClean="0">
                <a:solidFill>
                  <a:srgbClr val="002060"/>
                </a:solidFill>
                <a:latin typeface="+mn-ea"/>
                <a:ea typeface="+mn-ea"/>
                <a:cs typeface="Times New Roman" panose="02020603050405020304" pitchFamily="18" charset="0"/>
              </a:rPr>
              <a:t>衛生署採用</a:t>
            </a:r>
            <a:r>
              <a:rPr lang="zh-TW" altLang="zh-TW" sz="2200" dirty="0">
                <a:solidFill>
                  <a:srgbClr val="002060"/>
                </a:solidFill>
                <a:latin typeface="+mn-ea"/>
                <a:ea typeface="+mn-ea"/>
                <a:cs typeface="Times New Roman" panose="02020603050405020304" pitchFamily="18" charset="0"/>
              </a:rPr>
              <a:t>了來自中國「華大基因」（</a:t>
            </a:r>
            <a:r>
              <a:rPr lang="en-US" altLang="zh-TW" sz="2200" dirty="0">
                <a:solidFill>
                  <a:srgbClr val="002060"/>
                </a:solidFill>
                <a:latin typeface="+mn-ea"/>
                <a:ea typeface="+mn-ea"/>
                <a:cs typeface="Times New Roman" panose="02020603050405020304" pitchFamily="18" charset="0"/>
              </a:rPr>
              <a:t>BGI Genomics</a:t>
            </a:r>
            <a:r>
              <a:rPr lang="zh-TW" altLang="zh-TW" sz="2200" dirty="0">
                <a:solidFill>
                  <a:srgbClr val="002060"/>
                </a:solidFill>
                <a:latin typeface="+mn-ea"/>
                <a:ea typeface="+mn-ea"/>
                <a:cs typeface="Times New Roman" panose="02020603050405020304" pitchFamily="18" charset="0"/>
              </a:rPr>
              <a:t>）之</a:t>
            </a:r>
            <a:r>
              <a:rPr lang="en-US" altLang="zh-TW" sz="2200" dirty="0">
                <a:solidFill>
                  <a:srgbClr val="002060"/>
                </a:solidFill>
                <a:latin typeface="+mn-ea"/>
                <a:ea typeface="+mn-ea"/>
                <a:cs typeface="Times New Roman" panose="02020603050405020304" pitchFamily="18" charset="0"/>
              </a:rPr>
              <a:t>COVID-19</a:t>
            </a:r>
            <a:r>
              <a:rPr lang="zh-TW" altLang="zh-TW" sz="2200" dirty="0">
                <a:solidFill>
                  <a:srgbClr val="002060"/>
                </a:solidFill>
                <a:latin typeface="+mn-ea"/>
                <a:ea typeface="+mn-ea"/>
                <a:cs typeface="Times New Roman" panose="02020603050405020304" pitchFamily="18" charset="0"/>
              </a:rPr>
              <a:t>肺炎核酸檢驗試劑進行採驗，結果造成多達</a:t>
            </a:r>
            <a:r>
              <a:rPr lang="en-US" altLang="zh-TW" sz="2200" dirty="0">
                <a:solidFill>
                  <a:srgbClr val="002060"/>
                </a:solidFill>
                <a:latin typeface="+mn-ea"/>
                <a:ea typeface="+mn-ea"/>
                <a:cs typeface="Times New Roman" panose="02020603050405020304" pitchFamily="18" charset="0"/>
              </a:rPr>
              <a:t>3700</a:t>
            </a:r>
            <a:r>
              <a:rPr lang="zh-TW" altLang="zh-TW" sz="2200" dirty="0">
                <a:solidFill>
                  <a:srgbClr val="002060"/>
                </a:solidFill>
                <a:latin typeface="+mn-ea"/>
                <a:ea typeface="+mn-ea"/>
                <a:cs typeface="Times New Roman" panose="02020603050405020304" pitchFamily="18" charset="0"/>
              </a:rPr>
              <a:t>人遭到誤判確診，劣質之篩檢試劑不但影響檢測之正確性，亦罔顧全人類之生命權、健康</a:t>
            </a:r>
            <a:r>
              <a:rPr lang="zh-TW" altLang="zh-TW" sz="2200" dirty="0" smtClean="0">
                <a:solidFill>
                  <a:srgbClr val="002060"/>
                </a:solidFill>
                <a:latin typeface="+mn-ea"/>
                <a:ea typeface="+mn-ea"/>
                <a:cs typeface="Times New Roman" panose="02020603050405020304" pitchFamily="18" charset="0"/>
              </a:rPr>
              <a:t>權</a:t>
            </a:r>
            <a:r>
              <a:rPr lang="zh-TW" altLang="en-US" sz="2200" dirty="0" smtClean="0">
                <a:solidFill>
                  <a:srgbClr val="002060"/>
                </a:solidFill>
                <a:latin typeface="+mn-ea"/>
                <a:ea typeface="+mn-ea"/>
                <a:cs typeface="Times New Roman" panose="02020603050405020304" pitchFamily="18" charset="0"/>
              </a:rPr>
              <a:t>。</a:t>
            </a:r>
            <a:endParaRPr lang="en-US" altLang="zh-TW" sz="2200" dirty="0">
              <a:solidFill>
                <a:srgbClr val="002060"/>
              </a:solidFill>
              <a:latin typeface="+mn-ea"/>
              <a:ea typeface="+mn-ea"/>
              <a:cs typeface="Times New Roman" panose="02020603050405020304" pitchFamily="18" charset="0"/>
            </a:endParaRPr>
          </a:p>
          <a:p>
            <a:pPr marL="914400" lvl="1" indent="-457200" algn="just">
              <a:buFont typeface="Wingdings" panose="05000000000000000000" pitchFamily="2" charset="2"/>
              <a:buChar char="Ø"/>
              <a:tabLst>
                <a:tab pos="801688" algn="l"/>
              </a:tabLst>
            </a:pPr>
            <a:endParaRPr lang="zh-TW" altLang="zh-TW" sz="22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7866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-6</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179512" y="1700808"/>
            <a:ext cx="8568953" cy="4093428"/>
          </a:xfrm>
          <a:prstGeom prst="rect">
            <a:avLst/>
          </a:prstGeom>
          <a:noFill/>
        </p:spPr>
        <p:txBody>
          <a:bodyPr wrap="square" rtlCol="0">
            <a:spAutoFit/>
          </a:bodyPr>
          <a:lstStyle/>
          <a:p>
            <a:pPr marL="457200" indent="-457200">
              <a:buFont typeface="+mj-ea"/>
              <a:buAutoNum type="ea1ChtPeriod" startAt="7"/>
            </a:pPr>
            <a:r>
              <a:rPr lang="zh-TW" altLang="zh-TW" sz="2600" b="1" dirty="0" smtClean="0">
                <a:solidFill>
                  <a:srgbClr val="7030A0"/>
                </a:solidFill>
                <a:effectLst>
                  <a:outerShdw blurRad="38100" dist="38100" dir="2700000" algn="tl">
                    <a:srgbClr val="000000">
                      <a:alpha val="43137"/>
                    </a:srgbClr>
                  </a:outerShdw>
                </a:effectLst>
                <a:latin typeface="+mn-ea"/>
                <a:ea typeface="+mn-ea"/>
              </a:rPr>
              <a:t>部分</a:t>
            </a:r>
            <a:r>
              <a:rPr lang="zh-TW" altLang="zh-TW" sz="2600" b="1" dirty="0">
                <a:solidFill>
                  <a:srgbClr val="7030A0"/>
                </a:solidFill>
                <a:effectLst>
                  <a:outerShdw blurRad="38100" dist="38100" dir="2700000" algn="tl">
                    <a:srgbClr val="000000">
                      <a:alpha val="43137"/>
                    </a:srgbClr>
                  </a:outerShdw>
                </a:effectLst>
                <a:latin typeface="+mn-ea"/>
                <a:ea typeface="+mn-ea"/>
              </a:rPr>
              <a:t>國家將尚未真正死亡之</a:t>
            </a:r>
            <a:r>
              <a:rPr lang="en-US" altLang="zh-TW" sz="2600" b="1" dirty="0">
                <a:solidFill>
                  <a:srgbClr val="7030A0"/>
                </a:solidFill>
                <a:effectLst>
                  <a:outerShdw blurRad="38100" dist="38100" dir="2700000" algn="tl">
                    <a:srgbClr val="000000">
                      <a:alpha val="43137"/>
                    </a:srgbClr>
                  </a:outerShdw>
                </a:effectLst>
                <a:latin typeface="+mn-ea"/>
                <a:ea typeface="+mn-ea"/>
              </a:rPr>
              <a:t>COVID-19</a:t>
            </a:r>
            <a:r>
              <a:rPr lang="zh-TW" altLang="zh-TW" sz="2600" b="1" dirty="0">
                <a:solidFill>
                  <a:srgbClr val="7030A0"/>
                </a:solidFill>
                <a:effectLst>
                  <a:outerShdw blurRad="38100" dist="38100" dir="2700000" algn="tl">
                    <a:srgbClr val="000000">
                      <a:alpha val="43137"/>
                    </a:srgbClr>
                  </a:outerShdw>
                </a:effectLst>
                <a:latin typeface="+mn-ea"/>
                <a:ea typeface="+mn-ea"/>
              </a:rPr>
              <a:t>確診者立即火化，涉及故意殺人罪嫌，且澈底衝擊醫護倫理、人類深層之良知、</a:t>
            </a:r>
            <a:r>
              <a:rPr lang="zh-TW" altLang="zh-TW" sz="2600" b="1" dirty="0" smtClean="0">
                <a:solidFill>
                  <a:srgbClr val="7030A0"/>
                </a:solidFill>
                <a:effectLst>
                  <a:outerShdw blurRad="38100" dist="38100" dir="2700000" algn="tl">
                    <a:srgbClr val="000000">
                      <a:alpha val="43137"/>
                    </a:srgbClr>
                  </a:outerShdw>
                </a:effectLst>
                <a:latin typeface="+mn-ea"/>
                <a:ea typeface="+mn-ea"/>
              </a:rPr>
              <a:t>正義</a:t>
            </a:r>
            <a:endParaRPr lang="en-US" altLang="zh-TW" sz="2600" b="1" dirty="0" smtClean="0">
              <a:solidFill>
                <a:srgbClr val="7030A0"/>
              </a:solidFill>
              <a:effectLst>
                <a:outerShdw blurRad="38100" dist="38100" dir="2700000" algn="tl">
                  <a:srgbClr val="000000">
                    <a:alpha val="43137"/>
                  </a:srgbClr>
                </a:outerShdw>
              </a:effectLst>
              <a:latin typeface="+mn-ea"/>
              <a:ea typeface="+mn-ea"/>
            </a:endParaRPr>
          </a:p>
          <a:p>
            <a:pPr marL="914400" lvl="1" indent="-457200">
              <a:buFont typeface="Wingdings" panose="05000000000000000000" pitchFamily="2" charset="2"/>
              <a:buChar char="Ø"/>
            </a:pPr>
            <a:r>
              <a:rPr lang="zh-TW" altLang="zh-TW" sz="2200" dirty="0" smtClean="0">
                <a:solidFill>
                  <a:srgbClr val="002060"/>
                </a:solidFill>
                <a:latin typeface="標楷體" panose="03000509000000000000" pitchFamily="65" charset="-120"/>
                <a:ea typeface="標楷體" panose="03000509000000000000" pitchFamily="65" charset="-120"/>
              </a:rPr>
              <a:t>中國大陸</a:t>
            </a:r>
            <a:r>
              <a:rPr lang="zh-TW" altLang="zh-TW" sz="2200" dirty="0">
                <a:solidFill>
                  <a:srgbClr val="002060"/>
                </a:solidFill>
                <a:latin typeface="標楷體" panose="03000509000000000000" pitchFamily="65" charset="-120"/>
                <a:ea typeface="標楷體" panose="03000509000000000000" pitchFamily="65" charset="-120"/>
              </a:rPr>
              <a:t>對於疫情實際的確診人數及死亡人數都與官方公布的數據，令人質疑落差太大，中國官方一開始隱匿疫情的消息</a:t>
            </a:r>
            <a:r>
              <a:rPr lang="zh-TW" altLang="en-US" sz="2200" dirty="0">
                <a:solidFill>
                  <a:srgbClr val="002060"/>
                </a:solidFill>
                <a:latin typeface="標楷體" panose="03000509000000000000" pitchFamily="65" charset="-120"/>
                <a:ea typeface="標楷體" panose="03000509000000000000" pitchFamily="65" charset="-120"/>
              </a:rPr>
              <a:t>，</a:t>
            </a:r>
            <a:r>
              <a:rPr lang="zh-TW" altLang="zh-TW" sz="2200" dirty="0">
                <a:solidFill>
                  <a:srgbClr val="002060"/>
                </a:solidFill>
                <a:latin typeface="標楷體" panose="03000509000000000000" pitchFamily="65" charset="-120"/>
                <a:ea typeface="標楷體" panose="03000509000000000000" pitchFamily="65" charset="-120"/>
              </a:rPr>
              <a:t>甚至有武漢民眾提到醫院草菅人命的行為，除了遺體快速火化外，尚未死亡的老人還沒離世就裝進屍袋急著推出去火化</a:t>
            </a:r>
            <a:r>
              <a:rPr lang="zh-TW" altLang="en-US" sz="2200" dirty="0" smtClean="0">
                <a:solidFill>
                  <a:srgbClr val="002060"/>
                </a:solidFill>
                <a:latin typeface="標楷體" panose="03000509000000000000" pitchFamily="65" charset="-120"/>
                <a:ea typeface="標楷體" panose="03000509000000000000" pitchFamily="65" charset="-120"/>
              </a:rPr>
              <a:t>。</a:t>
            </a:r>
            <a:endParaRPr lang="en-US" altLang="zh-TW" sz="2200" dirty="0" smtClean="0">
              <a:solidFill>
                <a:srgbClr val="002060"/>
              </a:solidFill>
              <a:latin typeface="標楷體" panose="03000509000000000000" pitchFamily="65" charset="-120"/>
              <a:ea typeface="標楷體" panose="03000509000000000000" pitchFamily="65" charset="-120"/>
            </a:endParaRPr>
          </a:p>
          <a:p>
            <a:pPr marL="914400" lvl="1" indent="-457200">
              <a:buFont typeface="Wingdings" panose="05000000000000000000" pitchFamily="2" charset="2"/>
              <a:buChar char="Ø"/>
            </a:pPr>
            <a:r>
              <a:rPr lang="zh-TW" altLang="zh-TW" dirty="0" smtClean="0">
                <a:solidFill>
                  <a:srgbClr val="002060"/>
                </a:solidFill>
                <a:latin typeface="標楷體" panose="03000509000000000000" pitchFamily="65" charset="-120"/>
                <a:ea typeface="標楷體" panose="03000509000000000000" pitchFamily="65" charset="-120"/>
              </a:rPr>
              <a:t>筆者</a:t>
            </a:r>
            <a:r>
              <a:rPr lang="zh-TW" altLang="zh-TW" dirty="0">
                <a:solidFill>
                  <a:srgbClr val="002060"/>
                </a:solidFill>
                <a:latin typeface="標楷體" panose="03000509000000000000" pitchFamily="65" charset="-120"/>
                <a:ea typeface="標楷體" panose="03000509000000000000" pitchFamily="65" charset="-120"/>
              </a:rPr>
              <a:t>認為各國不能以醫療能量不足為一把利刀，透過疫情下的掩護而任意決定人命的任意消失與死亡</a:t>
            </a:r>
            <a:r>
              <a:rPr lang="zh-TW" altLang="zh-TW" dirty="0" smtClean="0">
                <a:solidFill>
                  <a:srgbClr val="002060"/>
                </a:solidFill>
                <a:latin typeface="標楷體" panose="03000509000000000000" pitchFamily="65" charset="-120"/>
                <a:ea typeface="標楷體" panose="03000509000000000000" pitchFamily="65" charset="-120"/>
              </a:rPr>
              <a:t>。</a:t>
            </a:r>
            <a:endParaRPr lang="zh-TW" altLang="zh-TW" dirty="0">
              <a:solidFill>
                <a:srgbClr val="002060"/>
              </a:solidFill>
              <a:latin typeface="標楷體" panose="03000509000000000000" pitchFamily="65" charset="-120"/>
              <a:ea typeface="標楷體" panose="03000509000000000000" pitchFamily="65" charset="-120"/>
            </a:endParaRPr>
          </a:p>
          <a:p>
            <a:endParaRPr lang="zh-TW" altLang="zh-TW" b="1" dirty="0">
              <a:solidFill>
                <a:srgbClr val="7030A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407379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511300" y="115888"/>
            <a:ext cx="7632700" cy="1444625"/>
          </a:xfrm>
        </p:spPr>
        <p:txBody>
          <a:bodyPr/>
          <a:lstStyle/>
          <a:p>
            <a:r>
              <a:rPr lang="zh-TW" altLang="en-US" sz="4800" dirty="0"/>
              <a:t>作者</a:t>
            </a:r>
            <a:r>
              <a:rPr lang="zh-TW" altLang="en-US" sz="4800" dirty="0" smtClean="0"/>
              <a:t>簡介</a:t>
            </a:r>
            <a:endParaRPr lang="zh-TW" altLang="zh-TW" sz="4800" dirty="0"/>
          </a:p>
        </p:txBody>
      </p:sp>
      <p:sp>
        <p:nvSpPr>
          <p:cNvPr id="2" name="文字方塊 1"/>
          <p:cNvSpPr txBox="1"/>
          <p:nvPr/>
        </p:nvSpPr>
        <p:spPr>
          <a:xfrm>
            <a:off x="107504" y="1752002"/>
            <a:ext cx="8852437" cy="3290644"/>
          </a:xfrm>
          <a:prstGeom prst="rect">
            <a:avLst/>
          </a:prstGeom>
          <a:noFill/>
        </p:spPr>
        <p:txBody>
          <a:bodyPr wrap="square" rtlCol="0">
            <a:spAutoFit/>
          </a:bodyPr>
          <a:lstStyle/>
          <a:p>
            <a:pPr marL="457200" indent="-457200" algn="just">
              <a:spcBef>
                <a:spcPts val="100"/>
              </a:spcBef>
              <a:spcAft>
                <a:spcPts val="100"/>
              </a:spcAft>
              <a:buFont typeface="Wingdings" panose="05000000000000000000" pitchFamily="2" charset="2"/>
              <a:buChar char="Ø"/>
            </a:pPr>
            <a:r>
              <a:rPr lang="zh-TW" altLang="en-US" sz="3200" b="1" dirty="0" smtClean="0">
                <a:solidFill>
                  <a:srgbClr val="7030A0"/>
                </a:solidFill>
                <a:effectLst>
                  <a:outerShdw blurRad="38100" dist="38100" dir="2700000" algn="tl">
                    <a:srgbClr val="000000">
                      <a:alpha val="43137"/>
                    </a:srgbClr>
                  </a:outerShdw>
                </a:effectLst>
                <a:latin typeface="+mn-ea"/>
                <a:ea typeface="+mn-ea"/>
              </a:rPr>
              <a:t>本文作者</a:t>
            </a:r>
            <a:endParaRPr lang="zh-TW" altLang="zh-TW" sz="3200" b="1" dirty="0" smtClean="0">
              <a:solidFill>
                <a:srgbClr val="7030A0"/>
              </a:solidFill>
              <a:effectLst>
                <a:outerShdw blurRad="38100" dist="38100" dir="2700000" algn="tl">
                  <a:srgbClr val="000000">
                    <a:alpha val="43137"/>
                  </a:srgbClr>
                </a:outerShdw>
              </a:effectLst>
              <a:latin typeface="+mn-ea"/>
              <a:ea typeface="+mn-ea"/>
            </a:endParaRPr>
          </a:p>
          <a:p>
            <a:pPr marL="538163" indent="-184150" algn="just">
              <a:spcBef>
                <a:spcPts val="600"/>
              </a:spcBef>
              <a:spcAft>
                <a:spcPts val="600"/>
              </a:spcAft>
              <a:buFont typeface="Arial" panose="020B0604020202020204" pitchFamily="34" charset="0"/>
              <a:buChar char="•"/>
            </a:pPr>
            <a:r>
              <a:rPr lang="zh-TW" altLang="zh-TW" sz="2800" b="1" dirty="0">
                <a:solidFill>
                  <a:srgbClr val="002060"/>
                </a:solidFill>
                <a:latin typeface="+mn-ea"/>
                <a:ea typeface="+mn-ea"/>
              </a:rPr>
              <a:t>柯雨瑞</a:t>
            </a:r>
            <a:r>
              <a:rPr lang="en-US" altLang="zh-TW" sz="2800" b="1" dirty="0">
                <a:solidFill>
                  <a:srgbClr val="002060"/>
                </a:solidFill>
                <a:latin typeface="+mn-ea"/>
                <a:ea typeface="+mn-ea"/>
              </a:rPr>
              <a:t> </a:t>
            </a:r>
            <a:r>
              <a:rPr lang="zh-TW" altLang="zh-TW" sz="2800" b="1" dirty="0" smtClean="0">
                <a:solidFill>
                  <a:srgbClr val="002060"/>
                </a:solidFill>
                <a:latin typeface="+mn-ea"/>
                <a:ea typeface="+mn-ea"/>
              </a:rPr>
              <a:t>中央</a:t>
            </a:r>
            <a:r>
              <a:rPr lang="zh-TW" altLang="zh-TW" sz="2800" b="1" dirty="0">
                <a:solidFill>
                  <a:srgbClr val="002060"/>
                </a:solidFill>
                <a:latin typeface="+mn-ea"/>
                <a:ea typeface="+mn-ea"/>
              </a:rPr>
              <a:t>警察大學國境警察學系</a:t>
            </a:r>
            <a:r>
              <a:rPr lang="zh-TW" altLang="en-US" sz="2800" b="1" dirty="0">
                <a:solidFill>
                  <a:srgbClr val="002060"/>
                </a:solidFill>
                <a:latin typeface="+mn-ea"/>
                <a:ea typeface="+mn-ea"/>
              </a:rPr>
              <a:t>教授</a:t>
            </a:r>
            <a:r>
              <a:rPr lang="en-US" altLang="zh-TW" sz="2800" b="1" dirty="0">
                <a:solidFill>
                  <a:srgbClr val="002060"/>
                </a:solidFill>
                <a:latin typeface="+mn-ea"/>
                <a:ea typeface="+mn-ea"/>
              </a:rPr>
              <a:t>(</a:t>
            </a:r>
            <a:r>
              <a:rPr lang="zh-TW" altLang="en-US" sz="2800" b="1" dirty="0">
                <a:solidFill>
                  <a:srgbClr val="002060"/>
                </a:solidFill>
                <a:latin typeface="+mn-ea"/>
                <a:ea typeface="+mn-ea"/>
              </a:rPr>
              <a:t>報告人</a:t>
            </a:r>
            <a:r>
              <a:rPr lang="en-US" altLang="zh-TW" sz="2800" b="1" dirty="0">
                <a:solidFill>
                  <a:srgbClr val="002060"/>
                </a:solidFill>
                <a:latin typeface="+mn-ea"/>
                <a:ea typeface="+mn-ea"/>
              </a:rPr>
              <a:t>)</a:t>
            </a:r>
            <a:r>
              <a:rPr lang="zh-TW" altLang="en-US" sz="2800" b="1" dirty="0">
                <a:solidFill>
                  <a:srgbClr val="002060"/>
                </a:solidFill>
                <a:latin typeface="+mn-ea"/>
                <a:ea typeface="+mn-ea"/>
              </a:rPr>
              <a:t>。</a:t>
            </a:r>
            <a:endParaRPr lang="en-US" altLang="zh-TW" sz="2800" b="1" dirty="0">
              <a:solidFill>
                <a:srgbClr val="002060"/>
              </a:solidFill>
              <a:latin typeface="+mn-ea"/>
              <a:ea typeface="+mn-ea"/>
            </a:endParaRPr>
          </a:p>
          <a:p>
            <a:pPr marL="538163" indent="-184150" algn="just">
              <a:spcBef>
                <a:spcPts val="600"/>
              </a:spcBef>
              <a:spcAft>
                <a:spcPts val="600"/>
              </a:spcAft>
              <a:buFont typeface="Arial" panose="020B0604020202020204" pitchFamily="34" charset="0"/>
              <a:buChar char="•"/>
            </a:pPr>
            <a:r>
              <a:rPr lang="zh-TW" altLang="en-US" sz="2800" b="1" dirty="0">
                <a:solidFill>
                  <a:srgbClr val="002060"/>
                </a:solidFill>
                <a:latin typeface="+mn-ea"/>
                <a:ea typeface="+mn-ea"/>
              </a:rPr>
              <a:t>曾麗文 </a:t>
            </a:r>
            <a:r>
              <a:rPr lang="zh-TW" altLang="zh-TW" sz="2800" b="1" dirty="0">
                <a:solidFill>
                  <a:srgbClr val="002060"/>
                </a:solidFill>
                <a:latin typeface="+mn-ea"/>
                <a:ea typeface="+mn-ea"/>
              </a:rPr>
              <a:t>中央警察大學</a:t>
            </a:r>
            <a:r>
              <a:rPr lang="zh-TW" altLang="en-US" sz="2800" b="1" dirty="0">
                <a:solidFill>
                  <a:srgbClr val="002060"/>
                </a:solidFill>
                <a:latin typeface="+mn-ea"/>
                <a:ea typeface="+mn-ea"/>
              </a:rPr>
              <a:t>犯罪防治研究所博士生（通訊</a:t>
            </a:r>
            <a:r>
              <a:rPr lang="zh-TW" altLang="en-US" sz="2800" b="1" dirty="0" smtClean="0">
                <a:solidFill>
                  <a:srgbClr val="002060"/>
                </a:solidFill>
                <a:latin typeface="+mn-ea"/>
                <a:ea typeface="+mn-ea"/>
              </a:rPr>
              <a:t>作者）。</a:t>
            </a:r>
            <a:endParaRPr lang="en-US" altLang="zh-TW" sz="2800" b="1" dirty="0">
              <a:solidFill>
                <a:srgbClr val="002060"/>
              </a:solidFill>
              <a:latin typeface="+mn-ea"/>
              <a:ea typeface="+mn-ea"/>
            </a:endParaRPr>
          </a:p>
          <a:p>
            <a:pPr marL="538163" indent="-184150" algn="just">
              <a:spcBef>
                <a:spcPts val="600"/>
              </a:spcBef>
              <a:spcAft>
                <a:spcPts val="600"/>
              </a:spcAft>
              <a:buFont typeface="Arial" panose="020B0604020202020204" pitchFamily="34" charset="0"/>
              <a:buChar char="•"/>
            </a:pPr>
            <a:r>
              <a:rPr lang="zh-TW" altLang="zh-TW" sz="2800" b="1" dirty="0">
                <a:solidFill>
                  <a:srgbClr val="002060"/>
                </a:solidFill>
                <a:latin typeface="+mn-ea"/>
                <a:ea typeface="+mn-ea"/>
              </a:rPr>
              <a:t>張育芝</a:t>
            </a:r>
            <a:r>
              <a:rPr lang="en-US" altLang="zh-TW" sz="2800" b="1" dirty="0">
                <a:solidFill>
                  <a:srgbClr val="002060"/>
                </a:solidFill>
                <a:latin typeface="+mn-ea"/>
                <a:ea typeface="+mn-ea"/>
              </a:rPr>
              <a:t> </a:t>
            </a:r>
            <a:r>
              <a:rPr lang="zh-TW" altLang="zh-TW" sz="2800" b="1" dirty="0">
                <a:solidFill>
                  <a:srgbClr val="002060"/>
                </a:solidFill>
                <a:latin typeface="+mn-ea"/>
                <a:ea typeface="+mn-ea"/>
              </a:rPr>
              <a:t>中央警察大學國境警察研究所法學碩士。</a:t>
            </a:r>
            <a:endParaRPr lang="en-US" altLang="zh-TW" sz="2800" b="1" dirty="0">
              <a:solidFill>
                <a:srgbClr val="002060"/>
              </a:solidFill>
              <a:latin typeface="+mn-ea"/>
              <a:ea typeface="+mn-ea"/>
            </a:endParaRPr>
          </a:p>
          <a:p>
            <a:pPr marL="538163" indent="-184150" algn="just">
              <a:spcBef>
                <a:spcPts val="600"/>
              </a:spcBef>
              <a:spcAft>
                <a:spcPts val="600"/>
              </a:spcAft>
              <a:buFont typeface="Arial" panose="020B0604020202020204" pitchFamily="34" charset="0"/>
              <a:buChar char="•"/>
            </a:pPr>
            <a:r>
              <a:rPr lang="zh-TW" altLang="zh-TW" sz="2800" b="1" dirty="0">
                <a:solidFill>
                  <a:srgbClr val="002060"/>
                </a:solidFill>
                <a:latin typeface="+mn-ea"/>
                <a:ea typeface="+mn-ea"/>
              </a:rPr>
              <a:t>呂</a:t>
            </a:r>
            <a:r>
              <a:rPr lang="zh-TW" altLang="zh-TW" sz="2800" b="1" dirty="0" smtClean="0">
                <a:solidFill>
                  <a:srgbClr val="002060"/>
                </a:solidFill>
                <a:latin typeface="+mn-ea"/>
                <a:ea typeface="+mn-ea"/>
              </a:rPr>
              <a:t>美</a:t>
            </a:r>
            <a:r>
              <a:rPr lang="zh-TW" altLang="en-US" sz="2800" b="1" dirty="0" smtClean="0">
                <a:solidFill>
                  <a:srgbClr val="002060"/>
                </a:solidFill>
                <a:latin typeface="+mn-ea"/>
                <a:ea typeface="+mn-ea"/>
              </a:rPr>
              <a:t>嫺</a:t>
            </a:r>
            <a:r>
              <a:rPr lang="en-US" altLang="zh-TW" sz="2800" b="1" dirty="0" smtClean="0">
                <a:solidFill>
                  <a:srgbClr val="002060"/>
                </a:solidFill>
                <a:latin typeface="+mn-ea"/>
                <a:ea typeface="+mn-ea"/>
              </a:rPr>
              <a:t> </a:t>
            </a:r>
            <a:r>
              <a:rPr lang="zh-TW" altLang="zh-TW" sz="2800" b="1" dirty="0">
                <a:solidFill>
                  <a:srgbClr val="002060"/>
                </a:solidFill>
                <a:latin typeface="+mn-ea"/>
                <a:ea typeface="+mn-ea"/>
              </a:rPr>
              <a:t>中央警察大學警察政策研究所法學博士</a:t>
            </a:r>
            <a:r>
              <a:rPr lang="zh-TW" altLang="zh-TW" sz="2800" b="1" dirty="0" smtClean="0">
                <a:solidFill>
                  <a:srgbClr val="002060"/>
                </a:solidFill>
                <a:latin typeface="+mn-ea"/>
                <a:ea typeface="+mn-ea"/>
              </a:rPr>
              <a:t>。</a:t>
            </a:r>
            <a:endParaRPr lang="en-US" altLang="zh-TW" sz="2800" b="1" dirty="0">
              <a:solidFill>
                <a:srgbClr val="002060"/>
              </a:solidFill>
              <a:latin typeface="+mn-ea"/>
              <a:ea typeface="+mn-ea"/>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4498" y="5157192"/>
            <a:ext cx="1625443" cy="1340768"/>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-7</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63983"/>
            <a:ext cx="8208912" cy="4524315"/>
          </a:xfrm>
          <a:prstGeom prst="rect">
            <a:avLst/>
          </a:prstGeom>
          <a:noFill/>
        </p:spPr>
        <p:txBody>
          <a:bodyPr wrap="square" rtlCol="0">
            <a:spAutoFit/>
          </a:bodyPr>
          <a:lstStyle/>
          <a:p>
            <a:pPr marL="450850" indent="-450850"/>
            <a:r>
              <a:rPr lang="zh-TW" altLang="en-US" sz="2200" b="1" dirty="0" smtClean="0">
                <a:solidFill>
                  <a:srgbClr val="7030A0"/>
                </a:solidFill>
                <a:effectLst>
                  <a:outerShdw blurRad="38100" dist="38100" dir="2700000" algn="tl">
                    <a:srgbClr val="000000">
                      <a:alpha val="43137"/>
                    </a:srgbClr>
                  </a:outerShdw>
                </a:effectLst>
                <a:latin typeface="+mn-ea"/>
                <a:ea typeface="+mn-ea"/>
              </a:rPr>
              <a:t>八</a:t>
            </a:r>
            <a:r>
              <a:rPr lang="en-US" altLang="zh-TW"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600" b="1" dirty="0" smtClean="0">
                <a:solidFill>
                  <a:srgbClr val="7030A0"/>
                </a:solidFill>
                <a:effectLst>
                  <a:outerShdw blurRad="38100" dist="38100" dir="2700000" algn="tl">
                    <a:srgbClr val="000000">
                      <a:alpha val="43137"/>
                    </a:srgbClr>
                  </a:outerShdw>
                </a:effectLst>
                <a:latin typeface="+mn-ea"/>
                <a:ea typeface="+mn-ea"/>
              </a:rPr>
              <a:t>「</a:t>
            </a:r>
            <a:r>
              <a:rPr lang="zh-TW" altLang="zh-TW" sz="2600" b="1" dirty="0">
                <a:solidFill>
                  <a:srgbClr val="7030A0"/>
                </a:solidFill>
                <a:effectLst>
                  <a:outerShdw blurRad="38100" dist="38100" dir="2700000" algn="tl">
                    <a:srgbClr val="000000">
                      <a:alpha val="43137"/>
                    </a:srgbClr>
                  </a:outerShdw>
                </a:effectLst>
                <a:latin typeface="+mn-ea"/>
                <a:ea typeface="+mn-ea"/>
              </a:rPr>
              <a:t>老人放棄論」不斷地被提出，已違反相關國際法</a:t>
            </a:r>
            <a:r>
              <a:rPr lang="zh-TW" altLang="zh-TW" sz="2600" b="1" dirty="0" smtClean="0">
                <a:solidFill>
                  <a:srgbClr val="7030A0"/>
                </a:solidFill>
                <a:effectLst>
                  <a:outerShdw blurRad="38100" dist="38100" dir="2700000" algn="tl">
                    <a:srgbClr val="000000">
                      <a:alpha val="43137"/>
                    </a:srgbClr>
                  </a:outerShdw>
                </a:effectLst>
                <a:latin typeface="+mn-ea"/>
                <a:ea typeface="+mn-ea"/>
              </a:rPr>
              <a:t>（聯合國老人綱領）</a:t>
            </a:r>
            <a:r>
              <a:rPr lang="zh-TW" altLang="zh-TW" sz="2600" b="1" dirty="0">
                <a:solidFill>
                  <a:srgbClr val="7030A0"/>
                </a:solidFill>
                <a:effectLst>
                  <a:outerShdw blurRad="38100" dist="38100" dir="2700000" algn="tl">
                    <a:srgbClr val="000000">
                      <a:alpha val="43137"/>
                    </a:srgbClr>
                  </a:outerShdw>
                </a:effectLst>
                <a:latin typeface="+mn-ea"/>
                <a:ea typeface="+mn-ea"/>
              </a:rPr>
              <a:t>之</a:t>
            </a:r>
            <a:r>
              <a:rPr lang="zh-TW" altLang="zh-TW" sz="2600" b="1" dirty="0" smtClean="0">
                <a:solidFill>
                  <a:srgbClr val="7030A0"/>
                </a:solidFill>
                <a:effectLst>
                  <a:outerShdw blurRad="38100" dist="38100" dir="2700000" algn="tl">
                    <a:srgbClr val="000000">
                      <a:alpha val="43137"/>
                    </a:srgbClr>
                  </a:outerShdw>
                </a:effectLst>
                <a:latin typeface="+mn-ea"/>
                <a:ea typeface="+mn-ea"/>
              </a:rPr>
              <a:t>規定</a:t>
            </a:r>
            <a:endParaRPr lang="en-US" altLang="zh-TW" sz="2600" b="1" dirty="0" smtClean="0">
              <a:solidFill>
                <a:srgbClr val="7030A0"/>
              </a:solidFill>
              <a:effectLst>
                <a:outerShdw blurRad="38100" dist="38100" dir="2700000" algn="tl">
                  <a:srgbClr val="000000">
                    <a:alpha val="43137"/>
                  </a:srgbClr>
                </a:outerShdw>
              </a:effectLst>
              <a:latin typeface="+mn-ea"/>
              <a:ea typeface="+mn-ea"/>
            </a:endParaRPr>
          </a:p>
          <a:p>
            <a:pPr marL="908050" lvl="1" indent="-450850">
              <a:buFont typeface="Wingdings" panose="05000000000000000000" pitchFamily="2" charset="2"/>
              <a:buChar char="Ø"/>
            </a:pPr>
            <a:r>
              <a:rPr lang="zh-TW" altLang="zh-TW" sz="2800" dirty="0" smtClean="0">
                <a:solidFill>
                  <a:srgbClr val="002060"/>
                </a:solidFill>
                <a:latin typeface="Times New Roman" panose="02020603050405020304" pitchFamily="18" charset="0"/>
                <a:ea typeface="+mn-ea"/>
                <a:cs typeface="Times New Roman" panose="02020603050405020304" pitchFamily="18" charset="0"/>
              </a:rPr>
              <a:t>面對</a:t>
            </a:r>
            <a:r>
              <a:rPr lang="zh-TW" altLang="zh-TW" sz="2800" dirty="0">
                <a:solidFill>
                  <a:srgbClr val="002060"/>
                </a:solidFill>
                <a:latin typeface="Times New Roman" panose="02020603050405020304" pitchFamily="18" charset="0"/>
                <a:ea typeface="+mn-ea"/>
                <a:cs typeface="Times New Roman" panose="02020603050405020304" pitchFamily="18" charset="0"/>
              </a:rPr>
              <a:t>新型冠狀病毒嚴峻擴散之際，許多</a:t>
            </a:r>
            <a:r>
              <a:rPr lang="zh-TW" altLang="zh-TW" sz="2800" dirty="0" smtClean="0">
                <a:solidFill>
                  <a:srgbClr val="002060"/>
                </a:solidFill>
                <a:latin typeface="Times New Roman" panose="02020603050405020304" pitchFamily="18" charset="0"/>
                <a:ea typeface="+mn-ea"/>
                <a:cs typeface="Times New Roman" panose="02020603050405020304" pitchFamily="18" charset="0"/>
              </a:rPr>
              <a:t>國家的</a:t>
            </a:r>
            <a:r>
              <a:rPr lang="zh-TW" altLang="zh-TW" sz="2800" dirty="0">
                <a:solidFill>
                  <a:srgbClr val="002060"/>
                </a:solidFill>
                <a:latin typeface="Times New Roman" panose="02020603050405020304" pitchFamily="18" charset="0"/>
                <a:ea typeface="+mn-ea"/>
                <a:cs typeface="Times New Roman" panose="02020603050405020304" pitchFamily="18" charset="0"/>
              </a:rPr>
              <a:t>醫療</a:t>
            </a:r>
            <a:r>
              <a:rPr lang="zh-TW" altLang="zh-TW" sz="2800" dirty="0" smtClean="0">
                <a:solidFill>
                  <a:srgbClr val="002060"/>
                </a:solidFill>
                <a:latin typeface="Times New Roman" panose="02020603050405020304" pitchFamily="18" charset="0"/>
                <a:ea typeface="+mn-ea"/>
                <a:cs typeface="Times New Roman" panose="02020603050405020304" pitchFamily="18" charset="0"/>
              </a:rPr>
              <a:t>體系不</a:t>
            </a:r>
            <a:r>
              <a:rPr lang="zh-TW" altLang="zh-TW" sz="2800" dirty="0">
                <a:solidFill>
                  <a:srgbClr val="002060"/>
                </a:solidFill>
                <a:latin typeface="Times New Roman" panose="02020603050405020304" pitchFamily="18" charset="0"/>
                <a:ea typeface="+mn-ea"/>
                <a:cs typeface="Times New Roman" panose="02020603050405020304" pitchFamily="18" charset="0"/>
              </a:rPr>
              <a:t>完善，在大規模的確診病患中，許多歐洲國家</a:t>
            </a:r>
            <a:r>
              <a:rPr lang="zh-TW" altLang="zh-TW" sz="2800" dirty="0" smtClean="0">
                <a:solidFill>
                  <a:srgbClr val="002060"/>
                </a:solidFill>
                <a:latin typeface="Times New Roman" panose="02020603050405020304" pitchFamily="18" charset="0"/>
                <a:ea typeface="+mn-ea"/>
                <a:cs typeface="Times New Roman" panose="02020603050405020304" pitchFamily="18" charset="0"/>
              </a:rPr>
              <a:t>如義大利</a:t>
            </a:r>
            <a:r>
              <a:rPr lang="zh-TW" altLang="zh-TW" sz="2800" dirty="0">
                <a:solidFill>
                  <a:srgbClr val="002060"/>
                </a:solidFill>
                <a:latin typeface="Times New Roman" panose="02020603050405020304" pitchFamily="18" charset="0"/>
                <a:ea typeface="+mn-ea"/>
                <a:cs typeface="Times New Roman" panose="02020603050405020304" pitchFamily="18" charset="0"/>
              </a:rPr>
              <a:t>等提出「老人放棄論</a:t>
            </a:r>
            <a:r>
              <a:rPr lang="zh-TW" altLang="zh-TW" sz="2800" dirty="0" smtClean="0">
                <a:solidFill>
                  <a:srgbClr val="002060"/>
                </a:solidFill>
                <a:latin typeface="Times New Roman" panose="02020603050405020304" pitchFamily="18" charset="0"/>
                <a:ea typeface="+mn-ea"/>
                <a:cs typeface="Times New Roman" panose="02020603050405020304" pitchFamily="18" charset="0"/>
              </a:rPr>
              <a:t>」</a:t>
            </a:r>
            <a:r>
              <a:rPr lang="zh-TW" altLang="en-US" sz="2800" dirty="0" smtClean="0">
                <a:solidFill>
                  <a:srgbClr val="002060"/>
                </a:solidFill>
                <a:latin typeface="Times New Roman" panose="02020603050405020304" pitchFamily="18" charset="0"/>
                <a:ea typeface="+mn-ea"/>
                <a:cs typeface="Times New Roman" panose="02020603050405020304" pitchFamily="18" charset="0"/>
              </a:rPr>
              <a:t>。</a:t>
            </a:r>
            <a:endParaRPr lang="en-US" altLang="zh-TW" sz="2800" dirty="0" smtClean="0">
              <a:solidFill>
                <a:srgbClr val="002060"/>
              </a:solidFill>
              <a:latin typeface="Times New Roman" panose="02020603050405020304" pitchFamily="18" charset="0"/>
              <a:ea typeface="+mn-ea"/>
              <a:cs typeface="Times New Roman" panose="02020603050405020304" pitchFamily="18" charset="0"/>
            </a:endParaRPr>
          </a:p>
          <a:p>
            <a:pPr marL="908050" lvl="1" indent="-450850">
              <a:buFont typeface="Wingdings" panose="05000000000000000000" pitchFamily="2" charset="2"/>
              <a:buChar char="Ø"/>
            </a:pPr>
            <a:r>
              <a:rPr lang="zh-TW" altLang="en-US" sz="3200" dirty="0" smtClean="0">
                <a:solidFill>
                  <a:srgbClr val="002060"/>
                </a:solidFill>
                <a:latin typeface="Times New Roman" panose="02020603050405020304" pitchFamily="18" charset="0"/>
                <a:ea typeface="+mn-ea"/>
                <a:cs typeface="Times New Roman" panose="02020603050405020304" pitchFamily="18" charset="0"/>
              </a:rPr>
              <a:t>然而</a:t>
            </a:r>
            <a:r>
              <a:rPr lang="zh-TW" altLang="zh-TW" sz="3200" dirty="0">
                <a:solidFill>
                  <a:srgbClr val="002060"/>
                </a:solidFill>
                <a:latin typeface="Times New Roman" panose="02020603050405020304" pitchFamily="18" charset="0"/>
                <a:ea typeface="+mn-ea"/>
                <a:cs typeface="Times New Roman" panose="02020603050405020304" pitchFamily="18" charset="0"/>
              </a:rPr>
              <a:t>依據聯合國</a:t>
            </a:r>
            <a:r>
              <a:rPr lang="en-US" altLang="zh-TW" sz="3200" dirty="0">
                <a:solidFill>
                  <a:srgbClr val="002060"/>
                </a:solidFill>
                <a:latin typeface="Times New Roman" panose="02020603050405020304" pitchFamily="18" charset="0"/>
                <a:ea typeface="+mn-ea"/>
                <a:cs typeface="Times New Roman" panose="02020603050405020304" pitchFamily="18" charset="0"/>
              </a:rPr>
              <a:t>1991</a:t>
            </a:r>
            <a:r>
              <a:rPr lang="zh-TW" altLang="zh-TW" sz="3200" dirty="0">
                <a:solidFill>
                  <a:srgbClr val="002060"/>
                </a:solidFill>
                <a:latin typeface="Times New Roman" panose="02020603050405020304" pitchFamily="18" charset="0"/>
                <a:ea typeface="+mn-ea"/>
                <a:cs typeface="Times New Roman" panose="02020603050405020304" pitchFamily="18" charset="0"/>
              </a:rPr>
              <a:t>年通過</a:t>
            </a:r>
            <a:r>
              <a:rPr lang="zh-TW" altLang="zh-TW" sz="3200" dirty="0" smtClean="0">
                <a:solidFill>
                  <a:srgbClr val="002060"/>
                </a:solidFill>
                <a:latin typeface="Times New Roman" panose="02020603050405020304" pitchFamily="18" charset="0"/>
                <a:ea typeface="+mn-ea"/>
                <a:cs typeface="Times New Roman" panose="02020603050405020304" pitchFamily="18" charset="0"/>
              </a:rPr>
              <a:t>的「聯合國</a:t>
            </a:r>
            <a:r>
              <a:rPr lang="zh-TW" altLang="zh-TW" sz="3200" dirty="0">
                <a:solidFill>
                  <a:srgbClr val="002060"/>
                </a:solidFill>
                <a:latin typeface="Times New Roman" panose="02020603050405020304" pitchFamily="18" charset="0"/>
                <a:ea typeface="+mn-ea"/>
                <a:cs typeface="Times New Roman" panose="02020603050405020304" pitchFamily="18" charset="0"/>
              </a:rPr>
              <a:t>老人綱領</a:t>
            </a:r>
            <a:r>
              <a:rPr lang="zh-TW" altLang="zh-TW" sz="3200" dirty="0" smtClean="0">
                <a:solidFill>
                  <a:srgbClr val="002060"/>
                </a:solidFill>
                <a:latin typeface="Times New Roman" panose="02020603050405020304" pitchFamily="18" charset="0"/>
                <a:ea typeface="+mn-ea"/>
                <a:cs typeface="Times New Roman" panose="02020603050405020304" pitchFamily="18" charset="0"/>
              </a:rPr>
              <a:t>」</a:t>
            </a:r>
            <a:r>
              <a:rPr lang="zh-TW" altLang="en-US" sz="3200" dirty="0" smtClean="0">
                <a:solidFill>
                  <a:srgbClr val="002060"/>
                </a:solidFill>
                <a:latin typeface="Times New Roman" panose="02020603050405020304" pitchFamily="18" charset="0"/>
                <a:ea typeface="+mn-ea"/>
                <a:cs typeface="Times New Roman" panose="02020603050405020304" pitchFamily="18" charset="0"/>
              </a:rPr>
              <a:t>，可能有許多國家卻</a:t>
            </a:r>
            <a:r>
              <a:rPr lang="zh-TW" altLang="zh-TW" sz="3200" dirty="0" smtClean="0">
                <a:solidFill>
                  <a:srgbClr val="002060"/>
                </a:solidFill>
                <a:latin typeface="Times New Roman" panose="02020603050405020304" pitchFamily="18" charset="0"/>
                <a:ea typeface="+mn-ea"/>
                <a:cs typeface="Times New Roman" panose="02020603050405020304" pitchFamily="18" charset="0"/>
              </a:rPr>
              <a:t>因</a:t>
            </a:r>
            <a:r>
              <a:rPr lang="zh-TW" altLang="zh-TW" sz="3200" dirty="0">
                <a:solidFill>
                  <a:srgbClr val="002060"/>
                </a:solidFill>
                <a:latin typeface="Times New Roman" panose="02020603050405020304" pitchFamily="18" charset="0"/>
                <a:ea typeface="+mn-ea"/>
                <a:cs typeface="Times New Roman" panose="02020603050405020304" pitchFamily="18" charset="0"/>
              </a:rPr>
              <a:t>新型冠狀病毒的肆虐</a:t>
            </a:r>
            <a:r>
              <a:rPr lang="zh-TW" altLang="zh-TW" sz="3200" dirty="0" smtClean="0">
                <a:solidFill>
                  <a:srgbClr val="002060"/>
                </a:solidFill>
                <a:latin typeface="Times New Roman" panose="02020603050405020304" pitchFamily="18" charset="0"/>
                <a:ea typeface="+mn-ea"/>
                <a:cs typeface="Times New Roman" panose="02020603050405020304" pitchFamily="18" charset="0"/>
              </a:rPr>
              <a:t>，罔</a:t>
            </a:r>
            <a:r>
              <a:rPr lang="zh-TW" altLang="zh-TW" sz="3200" dirty="0">
                <a:solidFill>
                  <a:srgbClr val="002060"/>
                </a:solidFill>
                <a:latin typeface="Times New Roman" panose="02020603050405020304" pitchFamily="18" charset="0"/>
                <a:ea typeface="+mn-ea"/>
                <a:cs typeface="Times New Roman" panose="02020603050405020304" pitchFamily="18" charset="0"/>
              </a:rPr>
              <a:t>顧</a:t>
            </a:r>
            <a:r>
              <a:rPr lang="zh-TW" altLang="zh-TW" sz="3200" dirty="0" smtClean="0">
                <a:solidFill>
                  <a:srgbClr val="002060"/>
                </a:solidFill>
                <a:latin typeface="Times New Roman" panose="02020603050405020304" pitchFamily="18" charset="0"/>
                <a:ea typeface="+mn-ea"/>
                <a:cs typeface="Times New Roman" panose="02020603050405020304" pitchFamily="18" charset="0"/>
              </a:rPr>
              <a:t>生命</a:t>
            </a:r>
            <a:r>
              <a:rPr lang="zh-TW" altLang="zh-TW" sz="3200" dirty="0">
                <a:solidFill>
                  <a:srgbClr val="002060"/>
                </a:solidFill>
                <a:latin typeface="Times New Roman" panose="02020603050405020304" pitchFamily="18" charset="0"/>
                <a:ea typeface="+mn-ea"/>
                <a:cs typeface="Times New Roman" panose="02020603050405020304" pitchFamily="18" charset="0"/>
              </a:rPr>
              <a:t>違反這項老人的基本人權。</a:t>
            </a:r>
          </a:p>
          <a:p>
            <a:pPr marL="457200" indent="-457200">
              <a:buFont typeface="+mj-ea"/>
              <a:buAutoNum type="ea1ChtPeriod" startAt="7"/>
            </a:pPr>
            <a:endParaRPr lang="zh-TW" altLang="zh-TW" b="1" dirty="0">
              <a:solidFill>
                <a:srgbClr val="7030A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310479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-8</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23528" y="1700808"/>
            <a:ext cx="8712968" cy="4216539"/>
          </a:xfrm>
          <a:prstGeom prst="rect">
            <a:avLst/>
          </a:prstGeom>
          <a:noFill/>
        </p:spPr>
        <p:txBody>
          <a:bodyPr wrap="square" rtlCol="0">
            <a:spAutoFit/>
          </a:bodyPr>
          <a:lstStyle/>
          <a:p>
            <a:pPr marL="457200" indent="-457200">
              <a:buFont typeface="+mj-ea"/>
              <a:buAutoNum type="ea1ChtPeriod" startAt="9"/>
            </a:pPr>
            <a:r>
              <a:rPr lang="en-US" altLang="zh-TW" b="1" dirty="0" smtClean="0">
                <a:solidFill>
                  <a:srgbClr val="7030A0"/>
                </a:solidFill>
                <a:latin typeface="+mn-ea"/>
                <a:ea typeface="+mn-ea"/>
              </a:rPr>
              <a:t>COVID-19</a:t>
            </a:r>
            <a:r>
              <a:rPr lang="zh-TW" altLang="zh-TW" b="1" dirty="0">
                <a:solidFill>
                  <a:srgbClr val="7030A0"/>
                </a:solidFill>
                <a:latin typeface="+mn-ea"/>
                <a:ea typeface="+mn-ea"/>
              </a:rPr>
              <a:t>確診者火化後，無法舉辦適切之喪禮，亡者靈魂、家屬情感未獲得足量之撫慰、悲傷</a:t>
            </a:r>
            <a:r>
              <a:rPr lang="zh-TW" altLang="zh-TW" b="1" dirty="0" smtClean="0">
                <a:solidFill>
                  <a:srgbClr val="7030A0"/>
                </a:solidFill>
                <a:latin typeface="+mn-ea"/>
                <a:ea typeface="+mn-ea"/>
              </a:rPr>
              <a:t>輔導</a:t>
            </a:r>
            <a:endParaRPr lang="en-US" altLang="zh-TW" b="1" dirty="0" smtClean="0">
              <a:solidFill>
                <a:srgbClr val="7030A0"/>
              </a:solidFill>
              <a:latin typeface="+mn-ea"/>
              <a:ea typeface="+mn-ea"/>
            </a:endParaRPr>
          </a:p>
          <a:p>
            <a:pPr marL="908050" lvl="1" indent="-450850" algn="just">
              <a:buFont typeface="Wingdings" panose="05000000000000000000" pitchFamily="2" charset="2"/>
              <a:buChar char="Ø"/>
            </a:pPr>
            <a:r>
              <a:rPr lang="zh-TW" altLang="zh-TW" sz="2200" dirty="0">
                <a:solidFill>
                  <a:srgbClr val="002060"/>
                </a:solidFill>
                <a:latin typeface="Times New Roman" panose="02020603050405020304" pitchFamily="18" charset="0"/>
                <a:ea typeface="+mn-ea"/>
                <a:cs typeface="Times New Roman" panose="02020603050405020304" pitchFamily="18" charset="0"/>
              </a:rPr>
              <a:t>我國對於疫</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情採取</a:t>
            </a:r>
            <a:r>
              <a:rPr lang="zh-TW" altLang="zh-TW" sz="2200" dirty="0">
                <a:solidFill>
                  <a:srgbClr val="002060"/>
                </a:solidFill>
                <a:latin typeface="Times New Roman" panose="02020603050405020304" pitchFamily="18" charset="0"/>
                <a:ea typeface="+mn-ea"/>
                <a:cs typeface="Times New Roman" panose="02020603050405020304" pitchFamily="18" charset="0"/>
              </a:rPr>
              <a:t>立即火化之立場，依據衛生福利</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部提出</a:t>
            </a:r>
            <a:r>
              <a:rPr lang="zh-TW" altLang="zh-TW" sz="2200" dirty="0">
                <a:solidFill>
                  <a:srgbClr val="002060"/>
                </a:solidFill>
                <a:latin typeface="Times New Roman" panose="02020603050405020304" pitchFamily="18" charset="0"/>
                <a:ea typeface="+mn-ea"/>
                <a:cs typeface="Times New Roman" panose="02020603050405020304" pitchFamily="18" charset="0"/>
              </a:rPr>
              <a:t>「醫療機構因應</a:t>
            </a:r>
            <a:r>
              <a:rPr lang="en-US" altLang="zh-TW" sz="2200" dirty="0">
                <a:solidFill>
                  <a:srgbClr val="002060"/>
                </a:solidFill>
                <a:latin typeface="Times New Roman" panose="02020603050405020304" pitchFamily="18" charset="0"/>
                <a:ea typeface="+mn-ea"/>
                <a:cs typeface="Times New Roman" panose="02020603050405020304" pitchFamily="18" charset="0"/>
              </a:rPr>
              <a:t> COVID-19(</a:t>
            </a:r>
            <a:r>
              <a:rPr lang="zh-TW" altLang="zh-TW" sz="2200" dirty="0">
                <a:solidFill>
                  <a:srgbClr val="002060"/>
                </a:solidFill>
                <a:latin typeface="Times New Roman" panose="02020603050405020304" pitchFamily="18" charset="0"/>
                <a:ea typeface="+mn-ea"/>
                <a:cs typeface="Times New Roman" panose="02020603050405020304" pitchFamily="18" charset="0"/>
              </a:rPr>
              <a:t>武漢肺炎</a:t>
            </a:r>
            <a:r>
              <a:rPr lang="en-US" altLang="zh-TW" sz="2200" dirty="0">
                <a:solidFill>
                  <a:srgbClr val="002060"/>
                </a:solidFill>
                <a:latin typeface="Times New Roman" panose="02020603050405020304" pitchFamily="18" charset="0"/>
                <a:ea typeface="+mn-ea"/>
                <a:cs typeface="Times New Roman" panose="02020603050405020304" pitchFamily="18" charset="0"/>
              </a:rPr>
              <a:t>)</a:t>
            </a:r>
            <a:r>
              <a:rPr lang="zh-TW" altLang="zh-TW" sz="2200" dirty="0">
                <a:solidFill>
                  <a:srgbClr val="002060"/>
                </a:solidFill>
                <a:latin typeface="Times New Roman" panose="02020603050405020304" pitchFamily="18" charset="0"/>
                <a:ea typeface="+mn-ea"/>
                <a:cs typeface="Times New Roman" panose="02020603050405020304" pitchFamily="18" charset="0"/>
              </a:rPr>
              <a:t>屍體處理感染管制建議」，對於因</a:t>
            </a:r>
            <a:r>
              <a:rPr lang="en-US" altLang="zh-TW" sz="2200" dirty="0">
                <a:solidFill>
                  <a:srgbClr val="002060"/>
                </a:solidFill>
                <a:latin typeface="Times New Roman" panose="02020603050405020304" pitchFamily="18" charset="0"/>
                <a:ea typeface="+mn-ea"/>
                <a:cs typeface="Times New Roman" panose="02020603050405020304" pitchFamily="18" charset="0"/>
              </a:rPr>
              <a:t>COVID-19</a:t>
            </a:r>
            <a:r>
              <a:rPr lang="zh-TW" altLang="zh-TW" sz="2200" dirty="0">
                <a:solidFill>
                  <a:srgbClr val="002060"/>
                </a:solidFill>
                <a:latin typeface="Times New Roman" panose="02020603050405020304" pitchFamily="18" charset="0"/>
                <a:ea typeface="+mn-ea"/>
                <a:cs typeface="Times New Roman" panose="02020603050405020304" pitchFamily="18" charset="0"/>
              </a:rPr>
              <a:t>確診死亡之遺體</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，採用</a:t>
            </a:r>
            <a:r>
              <a:rPr lang="zh-TW" altLang="zh-TW" sz="2200" dirty="0">
                <a:solidFill>
                  <a:srgbClr val="002060"/>
                </a:solidFill>
                <a:latin typeface="Times New Roman" panose="02020603050405020304" pitchFamily="18" charset="0"/>
                <a:ea typeface="+mn-ea"/>
                <a:cs typeface="Times New Roman" panose="02020603050405020304" pitchFamily="18" charset="0"/>
              </a:rPr>
              <a:t>非滲透性之雙層屍袋密封，於</a:t>
            </a:r>
            <a:r>
              <a:rPr lang="en-US" altLang="zh-TW" sz="2200" dirty="0">
                <a:solidFill>
                  <a:srgbClr val="002060"/>
                </a:solidFill>
                <a:latin typeface="Times New Roman" panose="02020603050405020304" pitchFamily="18" charset="0"/>
                <a:ea typeface="+mn-ea"/>
                <a:cs typeface="Times New Roman" panose="02020603050405020304" pitchFamily="18" charset="0"/>
              </a:rPr>
              <a:t>24</a:t>
            </a:r>
            <a:r>
              <a:rPr lang="zh-TW" altLang="zh-TW" sz="2200" dirty="0">
                <a:solidFill>
                  <a:srgbClr val="002060"/>
                </a:solidFill>
                <a:latin typeface="Times New Roman" panose="02020603050405020304" pitchFamily="18" charset="0"/>
                <a:ea typeface="+mn-ea"/>
                <a:cs typeface="Times New Roman" panose="02020603050405020304" pitchFamily="18" charset="0"/>
              </a:rPr>
              <a:t>小時內進行</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火化</a:t>
            </a:r>
            <a:r>
              <a:rPr lang="zh-TW" altLang="en-US" sz="2200" dirty="0" smtClean="0">
                <a:solidFill>
                  <a:srgbClr val="002060"/>
                </a:solidFill>
                <a:latin typeface="Times New Roman" panose="02020603050405020304" pitchFamily="18" charset="0"/>
                <a:ea typeface="+mn-ea"/>
                <a:cs typeface="Times New Roman" panose="02020603050405020304" pitchFamily="18" charset="0"/>
              </a:rPr>
              <a:t>；另外，</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歐洲</a:t>
            </a:r>
            <a:r>
              <a:rPr lang="zh-TW" altLang="zh-TW" sz="2200" dirty="0">
                <a:solidFill>
                  <a:srgbClr val="002060"/>
                </a:solidFill>
                <a:latin typeface="Times New Roman" panose="02020603050405020304" pitchFamily="18" charset="0"/>
                <a:ea typeface="+mn-ea"/>
                <a:cs typeface="Times New Roman" panose="02020603050405020304" pitchFamily="18" charset="0"/>
              </a:rPr>
              <a:t>疫情最為嚴重之國家為義大利</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，醫院</a:t>
            </a:r>
            <a:r>
              <a:rPr lang="zh-TW" altLang="zh-TW" sz="2200" dirty="0">
                <a:solidFill>
                  <a:srgbClr val="002060"/>
                </a:solidFill>
                <a:latin typeface="Times New Roman" panose="02020603050405020304" pitchFamily="18" charset="0"/>
                <a:ea typeface="+mn-ea"/>
                <a:cs typeface="Times New Roman" panose="02020603050405020304" pitchFamily="18" charset="0"/>
              </a:rPr>
              <a:t>之治療能量不足，使得許多確診民眾在死前只能在家進行自我隔離、救治</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，在</a:t>
            </a:r>
            <a:r>
              <a:rPr lang="zh-TW" altLang="zh-TW" sz="2200" dirty="0">
                <a:solidFill>
                  <a:srgbClr val="002060"/>
                </a:solidFill>
                <a:latin typeface="Times New Roman" panose="02020603050405020304" pitchFamily="18" charset="0"/>
                <a:ea typeface="+mn-ea"/>
                <a:cs typeface="Times New Roman" panose="02020603050405020304" pitchFamily="18" charset="0"/>
              </a:rPr>
              <a:t>重災區，許多屍體陸續等著被焚化，更遑論舉行喪禮之</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儀式</a:t>
            </a:r>
            <a:r>
              <a:rPr lang="zh-TW" altLang="en-US" sz="2200" dirty="0" smtClean="0">
                <a:solidFill>
                  <a:srgbClr val="002060"/>
                </a:solidFill>
                <a:latin typeface="Times New Roman" panose="02020603050405020304" pitchFamily="18" charset="0"/>
                <a:ea typeface="+mn-ea"/>
                <a:cs typeface="Times New Roman" panose="02020603050405020304" pitchFamily="18" charset="0"/>
              </a:rPr>
              <a:t>。</a:t>
            </a:r>
            <a:endParaRPr lang="en-US" altLang="zh-TW" sz="2200" dirty="0" smtClean="0">
              <a:solidFill>
                <a:srgbClr val="002060"/>
              </a:solidFill>
              <a:latin typeface="Times New Roman" panose="02020603050405020304" pitchFamily="18" charset="0"/>
              <a:ea typeface="+mn-ea"/>
              <a:cs typeface="Times New Roman" panose="02020603050405020304" pitchFamily="18" charset="0"/>
            </a:endParaRPr>
          </a:p>
          <a:p>
            <a:pPr marL="908050" lvl="1" indent="-450850" algn="just">
              <a:buFont typeface="Wingdings" panose="05000000000000000000" pitchFamily="2" charset="2"/>
              <a:buChar char="Ø"/>
            </a:pPr>
            <a:r>
              <a:rPr lang="zh-TW" altLang="zh-TW" sz="2200" dirty="0" smtClean="0">
                <a:solidFill>
                  <a:srgbClr val="002060"/>
                </a:solidFill>
                <a:latin typeface="Times New Roman" panose="02020603050405020304" pitchFamily="18" charset="0"/>
                <a:ea typeface="+mn-ea"/>
                <a:cs typeface="Times New Roman" panose="02020603050405020304" pitchFamily="18" charset="0"/>
              </a:rPr>
              <a:t>對於</a:t>
            </a:r>
            <a:r>
              <a:rPr lang="zh-TW" altLang="zh-TW" sz="2200" dirty="0">
                <a:solidFill>
                  <a:srgbClr val="002060"/>
                </a:solidFill>
                <a:latin typeface="Times New Roman" panose="02020603050405020304" pitchFamily="18" charset="0"/>
                <a:ea typeface="+mn-ea"/>
                <a:cs typeface="Times New Roman" panose="02020603050405020304" pitchFamily="18" charset="0"/>
              </a:rPr>
              <a:t>中國人及華人世界而論，喪禮是一個很重要之緬懷儀式，後世者希望透過喪葬之儀式，好好緬懷去世之親人及家屬，讓心理得到一種</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撫慰</a:t>
            </a:r>
            <a:r>
              <a:rPr lang="zh-TW" altLang="en-US" sz="2200" dirty="0" smtClean="0">
                <a:solidFill>
                  <a:srgbClr val="002060"/>
                </a:solidFill>
                <a:latin typeface="Times New Roman" panose="02020603050405020304" pitchFamily="18" charset="0"/>
                <a:ea typeface="+mn-ea"/>
                <a:cs typeface="Times New Roman" panose="02020603050405020304" pitchFamily="18" charset="0"/>
              </a:rPr>
              <a:t>及</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救贖</a:t>
            </a:r>
            <a:r>
              <a:rPr lang="zh-TW" altLang="en-US" sz="2200" dirty="0" smtClean="0">
                <a:solidFill>
                  <a:srgbClr val="002060"/>
                </a:solidFill>
                <a:latin typeface="Times New Roman" panose="02020603050405020304" pitchFamily="18" charset="0"/>
                <a:ea typeface="+mn-ea"/>
                <a:cs typeface="Times New Roman" panose="02020603050405020304" pitchFamily="18" charset="0"/>
              </a:rPr>
              <a:t>。</a:t>
            </a:r>
            <a:endParaRPr lang="zh-TW" altLang="zh-TW" sz="2200" dirty="0">
              <a:solidFill>
                <a:srgbClr val="00206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257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a:t>
            </a:r>
            <a:r>
              <a:rPr lang="zh-TW" altLang="en-US" sz="3200" dirty="0" smtClean="0"/>
              <a:t>火化場景</a:t>
            </a:r>
            <a:r>
              <a:rPr lang="zh-TW" altLang="zh-TW" sz="3200" dirty="0"/>
              <a:t/>
            </a:r>
            <a:br>
              <a:rPr lang="zh-TW" altLang="zh-TW" sz="3200" dirty="0"/>
            </a:br>
            <a:r>
              <a:rPr lang="zh-TW" altLang="zh-TW" sz="4800" dirty="0"/>
              <a:t/>
            </a:r>
            <a:br>
              <a:rPr lang="zh-TW" altLang="zh-TW" sz="4800" dirty="0"/>
            </a:br>
            <a:endParaRPr lang="zh-TW" altLang="zh-TW" sz="4800" dirty="0"/>
          </a:p>
        </p:txBody>
      </p:sp>
      <p:pic>
        <p:nvPicPr>
          <p:cNvPr id="11266" name="Picture 2" descr="添22死！家屬慟沒見最後面莊副：遺體入雙層屍袋禁再開| 生活| 三立新聞網SET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8928992"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61205" y="6414204"/>
            <a:ext cx="8408711"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en-US" sz="1200" dirty="0" smtClean="0">
                <a:solidFill>
                  <a:schemeClr val="bg1"/>
                </a:solidFill>
              </a:rPr>
              <a:t>圖片</a:t>
            </a:r>
            <a:r>
              <a:rPr lang="zh-TW" altLang="zh-TW" sz="1200" dirty="0" smtClean="0">
                <a:solidFill>
                  <a:schemeClr val="bg1"/>
                </a:solidFill>
              </a:rPr>
              <a:t>資料來源</a:t>
            </a:r>
            <a:r>
              <a:rPr lang="en-US" altLang="zh-TW" sz="1200" dirty="0">
                <a:solidFill>
                  <a:schemeClr val="bg1"/>
                </a:solidFill>
              </a:rPr>
              <a:t>: https://www.setn.com/News.aspx?NewsID=950715</a:t>
            </a:r>
            <a:endParaRPr lang="zh-TW" altLang="zh-TW" sz="1200" dirty="0">
              <a:solidFill>
                <a:schemeClr val="bg1"/>
              </a:solidFill>
            </a:endParaRPr>
          </a:p>
        </p:txBody>
      </p:sp>
    </p:spTree>
    <p:extLst>
      <p:ext uri="{BB962C8B-B14F-4D97-AF65-F5344CB8AC3E}">
        <p14:creationId xmlns:p14="http://schemas.microsoft.com/office/powerpoint/2010/main" val="95774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-9</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179512" y="1844824"/>
            <a:ext cx="8712968" cy="4185761"/>
          </a:xfrm>
          <a:prstGeom prst="rect">
            <a:avLst/>
          </a:prstGeom>
          <a:noFill/>
        </p:spPr>
        <p:txBody>
          <a:bodyPr wrap="square" rtlCol="0">
            <a:spAutoFit/>
          </a:bodyPr>
          <a:lstStyle/>
          <a:p>
            <a:r>
              <a:rPr lang="zh-TW" altLang="en-US" sz="2600" b="1" dirty="0" smtClean="0">
                <a:solidFill>
                  <a:srgbClr val="7030A0"/>
                </a:solidFill>
                <a:latin typeface="+mn-ea"/>
                <a:ea typeface="+mn-ea"/>
              </a:rPr>
              <a:t>十</a:t>
            </a:r>
            <a:r>
              <a:rPr lang="en-US" altLang="zh-TW" sz="2600" b="1" dirty="0" smtClean="0">
                <a:solidFill>
                  <a:srgbClr val="7030A0"/>
                </a:solidFill>
                <a:latin typeface="+mn-ea"/>
                <a:ea typeface="+mn-ea"/>
              </a:rPr>
              <a:t>.COVID-19</a:t>
            </a:r>
            <a:r>
              <a:rPr lang="zh-TW" altLang="zh-TW" sz="2600" b="1" dirty="0">
                <a:solidFill>
                  <a:srgbClr val="7030A0"/>
                </a:solidFill>
                <a:latin typeface="+mn-ea"/>
                <a:ea typeface="+mn-ea"/>
              </a:rPr>
              <a:t>確診者瀕死之前，嚴重地欠缺臨終</a:t>
            </a:r>
            <a:r>
              <a:rPr lang="zh-TW" altLang="zh-TW" sz="2600" b="1" dirty="0" smtClean="0">
                <a:solidFill>
                  <a:srgbClr val="7030A0"/>
                </a:solidFill>
                <a:latin typeface="+mn-ea"/>
                <a:ea typeface="+mn-ea"/>
              </a:rPr>
              <a:t>關懷</a:t>
            </a:r>
            <a:endParaRPr lang="en-US" altLang="zh-TW" sz="2600" b="1" dirty="0" smtClean="0">
              <a:solidFill>
                <a:srgbClr val="7030A0"/>
              </a:solidFill>
              <a:latin typeface="+mn-ea"/>
              <a:ea typeface="+mn-ea"/>
            </a:endParaRPr>
          </a:p>
          <a:p>
            <a:pPr marL="541338" indent="-269875" algn="just">
              <a:buFont typeface="Wingdings" panose="05000000000000000000" pitchFamily="2" charset="2"/>
              <a:buChar char="Ø"/>
            </a:pPr>
            <a:r>
              <a:rPr lang="zh-TW" altLang="zh-TW" dirty="0" smtClean="0">
                <a:solidFill>
                  <a:srgbClr val="002060"/>
                </a:solidFill>
                <a:latin typeface="Times New Roman" panose="02020603050405020304" pitchFamily="18" charset="0"/>
                <a:ea typeface="+mn-ea"/>
                <a:cs typeface="Times New Roman" panose="02020603050405020304" pitchFamily="18" charset="0"/>
              </a:rPr>
              <a:t>多</a:t>
            </a:r>
            <a:r>
              <a:rPr lang="zh-TW" altLang="zh-TW" dirty="0">
                <a:solidFill>
                  <a:srgbClr val="002060"/>
                </a:solidFill>
                <a:latin typeface="Times New Roman" panose="02020603050405020304" pitchFamily="18" charset="0"/>
                <a:ea typeface="+mn-ea"/>
                <a:cs typeface="Times New Roman" panose="02020603050405020304" pitchFamily="18" charset="0"/>
              </a:rPr>
              <a:t>國家在</a:t>
            </a:r>
            <a:r>
              <a:rPr lang="en-US" altLang="zh-TW" dirty="0">
                <a:solidFill>
                  <a:srgbClr val="002060"/>
                </a:solidFill>
                <a:latin typeface="Times New Roman" panose="02020603050405020304" pitchFamily="18" charset="0"/>
                <a:ea typeface="+mn-ea"/>
                <a:cs typeface="Times New Roman" panose="02020603050405020304" pitchFamily="18" charset="0"/>
              </a:rPr>
              <a:t>COVID-19</a:t>
            </a:r>
            <a:r>
              <a:rPr lang="zh-TW" altLang="zh-TW" dirty="0">
                <a:solidFill>
                  <a:srgbClr val="002060"/>
                </a:solidFill>
                <a:latin typeface="Times New Roman" panose="02020603050405020304" pitchFamily="18" charset="0"/>
                <a:ea typeface="+mn-ea"/>
                <a:cs typeface="Times New Roman" panose="02020603050405020304" pitchFamily="18" charset="0"/>
              </a:rPr>
              <a:t>確診者瀕死之前，並未給予臨終的關懷及宗教上的助念，只是盡速的將遺體火化，世界衛生組織</a:t>
            </a:r>
            <a:r>
              <a:rPr lang="en-US" altLang="zh-TW" dirty="0">
                <a:solidFill>
                  <a:srgbClr val="002060"/>
                </a:solidFill>
                <a:latin typeface="Times New Roman" panose="02020603050405020304" pitchFamily="18" charset="0"/>
                <a:ea typeface="+mn-ea"/>
                <a:cs typeface="Times New Roman" panose="02020603050405020304" pitchFamily="18" charset="0"/>
              </a:rPr>
              <a:t>(World Health Organization, WHO)</a:t>
            </a:r>
            <a:r>
              <a:rPr lang="zh-TW" altLang="zh-TW" dirty="0">
                <a:solidFill>
                  <a:srgbClr val="002060"/>
                </a:solidFill>
                <a:latin typeface="Times New Roman" panose="02020603050405020304" pitchFamily="18" charset="0"/>
                <a:ea typeface="+mn-ea"/>
                <a:cs typeface="Times New Roman" panose="02020603050405020304" pitchFamily="18" charset="0"/>
              </a:rPr>
              <a:t>也認為就人道而言，新型冠狀病毒的疫情不應該剝奪死亡者的尊嚴後事和親友告別的機會，並且在處理往生者的後事時也應該尊重其宗教信仰與家屬</a:t>
            </a:r>
            <a:r>
              <a:rPr lang="zh-TW" altLang="zh-TW" dirty="0" smtClean="0">
                <a:solidFill>
                  <a:srgbClr val="002060"/>
                </a:solidFill>
                <a:latin typeface="Times New Roman" panose="02020603050405020304" pitchFamily="18" charset="0"/>
                <a:ea typeface="+mn-ea"/>
                <a:cs typeface="Times New Roman" panose="02020603050405020304" pitchFamily="18" charset="0"/>
              </a:rPr>
              <a:t>意願</a:t>
            </a:r>
            <a:r>
              <a:rPr lang="zh-TW" altLang="en-US" dirty="0" smtClean="0">
                <a:solidFill>
                  <a:srgbClr val="002060"/>
                </a:solidFill>
                <a:latin typeface="Times New Roman" panose="02020603050405020304" pitchFamily="18" charset="0"/>
                <a:ea typeface="+mn-ea"/>
                <a:cs typeface="Times New Roman" panose="02020603050405020304" pitchFamily="18" charset="0"/>
              </a:rPr>
              <a:t>。</a:t>
            </a:r>
            <a:endParaRPr lang="en-US" altLang="zh-TW" dirty="0" smtClean="0">
              <a:solidFill>
                <a:srgbClr val="002060"/>
              </a:solidFill>
              <a:latin typeface="Times New Roman" panose="02020603050405020304" pitchFamily="18" charset="0"/>
              <a:ea typeface="+mn-ea"/>
              <a:cs typeface="Times New Roman" panose="02020603050405020304" pitchFamily="18" charset="0"/>
            </a:endParaRPr>
          </a:p>
          <a:p>
            <a:pPr marL="541338" indent="-269875" algn="just">
              <a:buFont typeface="Wingdings" panose="05000000000000000000" pitchFamily="2" charset="2"/>
              <a:buChar char="Ø"/>
            </a:pPr>
            <a:r>
              <a:rPr lang="en-US" altLang="zh-TW" dirty="0" smtClean="0">
                <a:solidFill>
                  <a:srgbClr val="002060"/>
                </a:solidFill>
                <a:latin typeface="Times New Roman" panose="02020603050405020304" pitchFamily="18" charset="0"/>
                <a:ea typeface="+mn-ea"/>
                <a:cs typeface="Times New Roman" panose="02020603050405020304" pitchFamily="18" charset="0"/>
              </a:rPr>
              <a:t> </a:t>
            </a:r>
            <a:r>
              <a:rPr lang="zh-TW" altLang="zh-TW" dirty="0" smtClean="0">
                <a:solidFill>
                  <a:srgbClr val="002060"/>
                </a:solidFill>
                <a:latin typeface="Times New Roman" panose="02020603050405020304" pitchFamily="18" charset="0"/>
                <a:ea typeface="+mn-ea"/>
                <a:cs typeface="Times New Roman" panose="02020603050405020304" pitchFamily="18" charset="0"/>
              </a:rPr>
              <a:t>筆者</a:t>
            </a:r>
            <a:r>
              <a:rPr lang="zh-TW" altLang="zh-TW" dirty="0">
                <a:solidFill>
                  <a:srgbClr val="002060"/>
                </a:solidFill>
                <a:latin typeface="Times New Roman" panose="02020603050405020304" pitchFamily="18" charset="0"/>
                <a:ea typeface="+mn-ea"/>
                <a:cs typeface="Times New Roman" panose="02020603050405020304" pitchFamily="18" charset="0"/>
              </a:rPr>
              <a:t>在此亦建議只要遵循正確之防疫規則，利用遠距之方式，與遺體或是與瀕臨死亡確診者，透過網路見面，或是保持適當之距離，舉行喪禮均應該被認為是可以進行的，世界衛生組織亦提到無論如何，都應該給予逝者相當之尊重</a:t>
            </a:r>
          </a:p>
        </p:txBody>
      </p:sp>
    </p:spTree>
    <p:extLst>
      <p:ext uri="{BB962C8B-B14F-4D97-AF65-F5344CB8AC3E}">
        <p14:creationId xmlns:p14="http://schemas.microsoft.com/office/powerpoint/2010/main" val="81336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-10</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1" y="1712038"/>
            <a:ext cx="8712967" cy="4154984"/>
          </a:xfrm>
          <a:prstGeom prst="rect">
            <a:avLst/>
          </a:prstGeom>
          <a:noFill/>
        </p:spPr>
        <p:txBody>
          <a:bodyPr wrap="square" rtlCol="0">
            <a:spAutoFit/>
          </a:bodyPr>
          <a:lstStyle/>
          <a:p>
            <a:pPr marL="722313" indent="-722313"/>
            <a:r>
              <a:rPr lang="zh-TW" altLang="en-US" sz="2200" b="1" dirty="0" smtClean="0">
                <a:solidFill>
                  <a:srgbClr val="7030A0"/>
                </a:solidFill>
                <a:latin typeface="+mn-ea"/>
                <a:ea typeface="+mn-ea"/>
              </a:rPr>
              <a:t>十一</a:t>
            </a:r>
            <a:r>
              <a:rPr lang="en-US" altLang="zh-TW" sz="2200" b="1" dirty="0" smtClean="0">
                <a:solidFill>
                  <a:srgbClr val="7030A0"/>
                </a:solidFill>
                <a:latin typeface="+mn-ea"/>
                <a:ea typeface="+mn-ea"/>
              </a:rPr>
              <a:t>.</a:t>
            </a:r>
            <a:r>
              <a:rPr lang="zh-TW" altLang="zh-TW" sz="2200" b="1" dirty="0" smtClean="0">
                <a:solidFill>
                  <a:srgbClr val="7030A0"/>
                </a:solidFill>
                <a:latin typeface="+mn-ea"/>
                <a:ea typeface="+mn-ea"/>
              </a:rPr>
              <a:t>部分</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疫情較不嚴重之國家，基於政治立場，</a:t>
            </a:r>
            <a:r>
              <a:rPr lang="zh-TW" altLang="zh-TW" sz="2200" b="1" dirty="0" smtClean="0">
                <a:solidFill>
                  <a:srgbClr val="7030A0"/>
                </a:solidFill>
                <a:latin typeface="+mn-ea"/>
                <a:ea typeface="+mn-ea"/>
              </a:rPr>
              <a:t>對於</a:t>
            </a:r>
            <a:r>
              <a:rPr lang="zh-TW" altLang="zh-TW" sz="2200" b="1" dirty="0">
                <a:solidFill>
                  <a:srgbClr val="7030A0"/>
                </a:solidFill>
                <a:latin typeface="+mn-ea"/>
                <a:ea typeface="+mn-ea"/>
              </a:rPr>
              <a:t>亟需</a:t>
            </a:r>
            <a:r>
              <a:rPr lang="zh-TW" altLang="zh-TW" sz="2200" b="1" dirty="0" smtClean="0">
                <a:solidFill>
                  <a:srgbClr val="7030A0"/>
                </a:solidFill>
                <a:latin typeface="+mn-ea"/>
                <a:ea typeface="+mn-ea"/>
              </a:rPr>
              <a:t>援</a:t>
            </a:r>
            <a:r>
              <a:rPr lang="en-US" altLang="zh-TW" sz="2200" b="1" dirty="0" smtClean="0">
                <a:solidFill>
                  <a:srgbClr val="7030A0"/>
                </a:solidFill>
                <a:latin typeface="+mn-ea"/>
                <a:ea typeface="+mn-ea"/>
              </a:rPr>
              <a:t> </a:t>
            </a:r>
            <a:r>
              <a:rPr lang="zh-TW" altLang="zh-TW" sz="2200" b="1" dirty="0" smtClean="0">
                <a:solidFill>
                  <a:srgbClr val="7030A0"/>
                </a:solidFill>
                <a:latin typeface="+mn-ea"/>
                <a:ea typeface="+mn-ea"/>
              </a:rPr>
              <a:t>助</a:t>
            </a:r>
            <a:r>
              <a:rPr lang="zh-TW" altLang="zh-TW" sz="2200" b="1" dirty="0">
                <a:solidFill>
                  <a:srgbClr val="7030A0"/>
                </a:solidFill>
                <a:latin typeface="+mn-ea"/>
                <a:ea typeface="+mn-ea"/>
              </a:rPr>
              <a:t>之</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疫情嚴重之國家，不願提供</a:t>
            </a:r>
            <a:r>
              <a:rPr lang="zh-TW" altLang="zh-TW" sz="2200" b="1" dirty="0" smtClean="0">
                <a:solidFill>
                  <a:srgbClr val="7030A0"/>
                </a:solidFill>
                <a:latin typeface="+mn-ea"/>
                <a:ea typeface="+mn-ea"/>
              </a:rPr>
              <a:t>援助，</a:t>
            </a:r>
            <a:r>
              <a:rPr lang="zh-TW" altLang="zh-TW" sz="2200" b="1" dirty="0">
                <a:solidFill>
                  <a:srgbClr val="7030A0"/>
                </a:solidFill>
                <a:latin typeface="+mn-ea"/>
                <a:ea typeface="+mn-ea"/>
              </a:rPr>
              <a:t>挑戰人類之良知、正義底限，且涉及違反世界</a:t>
            </a:r>
            <a:r>
              <a:rPr lang="zh-TW" altLang="zh-TW" sz="2200" b="1" dirty="0" smtClean="0">
                <a:solidFill>
                  <a:srgbClr val="7030A0"/>
                </a:solidFill>
                <a:latin typeface="+mn-ea"/>
                <a:ea typeface="+mn-ea"/>
              </a:rPr>
              <a:t>人權宣言之規定</a:t>
            </a:r>
            <a:endParaRPr lang="en-US" altLang="zh-TW" sz="2200" b="1" dirty="0" smtClean="0">
              <a:solidFill>
                <a:srgbClr val="7030A0"/>
              </a:solidFill>
              <a:latin typeface="+mn-ea"/>
              <a:ea typeface="+mn-ea"/>
            </a:endParaRPr>
          </a:p>
          <a:p>
            <a:pPr marL="541338" indent="-269875" algn="just">
              <a:buFont typeface="Wingdings" panose="05000000000000000000" pitchFamily="2" charset="2"/>
              <a:buChar char="Ø"/>
            </a:pPr>
            <a:r>
              <a:rPr lang="zh-TW" altLang="zh-TW" sz="2200" dirty="0">
                <a:solidFill>
                  <a:srgbClr val="002060"/>
                </a:solidFill>
                <a:latin typeface="Times New Roman" panose="02020603050405020304" pitchFamily="18" charset="0"/>
                <a:ea typeface="+mn-ea"/>
                <a:cs typeface="Times New Roman" panose="02020603050405020304" pitchFamily="18" charset="0"/>
              </a:rPr>
              <a:t>世界人權宣言</a:t>
            </a:r>
            <a:r>
              <a:rPr lang="en-US" altLang="zh-TW" sz="2200" dirty="0">
                <a:solidFill>
                  <a:srgbClr val="002060"/>
                </a:solidFill>
                <a:latin typeface="Times New Roman" panose="02020603050405020304" pitchFamily="18" charset="0"/>
                <a:ea typeface="+mn-ea"/>
                <a:cs typeface="Times New Roman" panose="02020603050405020304" pitchFamily="18" charset="0"/>
              </a:rPr>
              <a:t> (The Universal Declaration of Human Rights)</a:t>
            </a:r>
            <a:r>
              <a:rPr lang="zh-TW" altLang="zh-TW" sz="2200" dirty="0">
                <a:solidFill>
                  <a:srgbClr val="002060"/>
                </a:solidFill>
                <a:latin typeface="Times New Roman" panose="02020603050405020304" pitchFamily="18" charset="0"/>
                <a:ea typeface="+mn-ea"/>
                <a:cs typeface="Times New Roman" panose="02020603050405020304" pitchFamily="18" charset="0"/>
              </a:rPr>
              <a:t>由聯合國大會於</a:t>
            </a:r>
            <a:r>
              <a:rPr lang="en-US" altLang="zh-TW" sz="2200" dirty="0">
                <a:solidFill>
                  <a:srgbClr val="002060"/>
                </a:solidFill>
                <a:latin typeface="Times New Roman" panose="02020603050405020304" pitchFamily="18" charset="0"/>
                <a:ea typeface="+mn-ea"/>
                <a:cs typeface="Times New Roman" panose="02020603050405020304" pitchFamily="18" charset="0"/>
              </a:rPr>
              <a:t>1948</a:t>
            </a:r>
            <a:r>
              <a:rPr lang="zh-TW" altLang="zh-TW" sz="2200" dirty="0">
                <a:solidFill>
                  <a:srgbClr val="002060"/>
                </a:solidFill>
                <a:latin typeface="Times New Roman" panose="02020603050405020304" pitchFamily="18" charset="0"/>
                <a:ea typeface="+mn-ea"/>
                <a:cs typeface="Times New Roman" panose="02020603050405020304" pitchFamily="18" charset="0"/>
              </a:rPr>
              <a:t>年</a:t>
            </a:r>
            <a:r>
              <a:rPr lang="en-US" altLang="zh-TW" sz="2200" dirty="0">
                <a:solidFill>
                  <a:srgbClr val="002060"/>
                </a:solidFill>
                <a:latin typeface="Times New Roman" panose="02020603050405020304" pitchFamily="18" charset="0"/>
                <a:ea typeface="+mn-ea"/>
                <a:cs typeface="Times New Roman" panose="02020603050405020304" pitchFamily="18" charset="0"/>
              </a:rPr>
              <a:t>12</a:t>
            </a:r>
            <a:r>
              <a:rPr lang="zh-TW" altLang="zh-TW" sz="2200" dirty="0">
                <a:solidFill>
                  <a:srgbClr val="002060"/>
                </a:solidFill>
                <a:latin typeface="Times New Roman" panose="02020603050405020304" pitchFamily="18" charset="0"/>
                <a:ea typeface="+mn-ea"/>
                <a:cs typeface="Times New Roman" panose="02020603050405020304" pitchFamily="18" charset="0"/>
              </a:rPr>
              <a:t>月</a:t>
            </a:r>
            <a:r>
              <a:rPr lang="en-US" altLang="zh-TW" sz="2200" dirty="0">
                <a:solidFill>
                  <a:srgbClr val="002060"/>
                </a:solidFill>
                <a:latin typeface="Times New Roman" panose="02020603050405020304" pitchFamily="18" charset="0"/>
                <a:ea typeface="+mn-ea"/>
                <a:cs typeface="Times New Roman" panose="02020603050405020304" pitchFamily="18" charset="0"/>
              </a:rPr>
              <a:t>10</a:t>
            </a:r>
            <a:r>
              <a:rPr lang="zh-TW" altLang="zh-TW" sz="2200" dirty="0">
                <a:solidFill>
                  <a:srgbClr val="002060"/>
                </a:solidFill>
                <a:latin typeface="Times New Roman" panose="02020603050405020304" pitchFamily="18" charset="0"/>
                <a:ea typeface="+mn-ea"/>
                <a:cs typeface="Times New Roman" panose="02020603050405020304" pitchFamily="18" charset="0"/>
              </a:rPr>
              <a:t>日以第</a:t>
            </a:r>
            <a:r>
              <a:rPr lang="en-US" altLang="zh-TW" sz="2200" dirty="0">
                <a:solidFill>
                  <a:srgbClr val="002060"/>
                </a:solidFill>
                <a:latin typeface="Times New Roman" panose="02020603050405020304" pitchFamily="18" charset="0"/>
                <a:ea typeface="+mn-ea"/>
                <a:cs typeface="Times New Roman" panose="02020603050405020304" pitchFamily="18" charset="0"/>
              </a:rPr>
              <a:t> 217A(III)</a:t>
            </a:r>
            <a:r>
              <a:rPr lang="zh-TW" altLang="zh-TW" sz="2200" dirty="0">
                <a:solidFill>
                  <a:srgbClr val="002060"/>
                </a:solidFill>
                <a:latin typeface="Times New Roman" panose="02020603050405020304" pitchFamily="18" charset="0"/>
                <a:ea typeface="+mn-ea"/>
                <a:cs typeface="Times New Roman" panose="02020603050405020304" pitchFamily="18" charset="0"/>
              </a:rPr>
              <a:t>號決議通過並宣佈之，人民之生活權、平等權、經濟權等多項基本權利，應受到保護，以作為所有人民和國家努力實現之共同</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標準</a:t>
            </a:r>
            <a:r>
              <a:rPr lang="zh-TW" altLang="en-US" sz="2200" dirty="0" smtClean="0">
                <a:solidFill>
                  <a:srgbClr val="002060"/>
                </a:solidFill>
                <a:latin typeface="Times New Roman" panose="02020603050405020304" pitchFamily="18" charset="0"/>
                <a:ea typeface="+mn-ea"/>
                <a:cs typeface="Times New Roman" panose="02020603050405020304" pitchFamily="18" charset="0"/>
              </a:rPr>
              <a:t>。</a:t>
            </a:r>
            <a:endParaRPr lang="en-US" altLang="zh-TW" sz="2200" dirty="0" smtClean="0">
              <a:solidFill>
                <a:srgbClr val="002060"/>
              </a:solidFill>
              <a:latin typeface="Times New Roman" panose="02020603050405020304" pitchFamily="18" charset="0"/>
              <a:ea typeface="+mn-ea"/>
              <a:cs typeface="Times New Roman" panose="02020603050405020304" pitchFamily="18" charset="0"/>
            </a:endParaRPr>
          </a:p>
          <a:p>
            <a:pPr marL="541338" indent="-269875" algn="just">
              <a:buFont typeface="Wingdings" panose="05000000000000000000" pitchFamily="2" charset="2"/>
              <a:buChar char="Ø"/>
            </a:pPr>
            <a:r>
              <a:rPr lang="zh-TW" altLang="zh-TW" sz="2200" dirty="0" smtClean="0">
                <a:solidFill>
                  <a:srgbClr val="002060"/>
                </a:solidFill>
                <a:latin typeface="Times New Roman" panose="02020603050405020304" pitchFamily="18" charset="0"/>
                <a:ea typeface="+mn-ea"/>
                <a:cs typeface="Times New Roman" panose="02020603050405020304" pitchFamily="18" charset="0"/>
              </a:rPr>
              <a:t>然而</a:t>
            </a:r>
            <a:r>
              <a:rPr lang="zh-TW" altLang="zh-TW" sz="2200" dirty="0">
                <a:solidFill>
                  <a:srgbClr val="002060"/>
                </a:solidFill>
                <a:latin typeface="Times New Roman" panose="02020603050405020304" pitchFamily="18" charset="0"/>
                <a:ea typeface="+mn-ea"/>
                <a:cs typeface="Times New Roman" panose="02020603050405020304" pitchFamily="18" charset="0"/>
              </a:rPr>
              <a:t>在此次</a:t>
            </a:r>
            <a:r>
              <a:rPr lang="en-US" altLang="zh-TW" sz="2200" dirty="0">
                <a:solidFill>
                  <a:srgbClr val="002060"/>
                </a:solidFill>
                <a:latin typeface="Times New Roman" panose="02020603050405020304" pitchFamily="18" charset="0"/>
                <a:ea typeface="+mn-ea"/>
                <a:cs typeface="Times New Roman" panose="02020603050405020304" pitchFamily="18" charset="0"/>
              </a:rPr>
              <a:t> COVID-19</a:t>
            </a:r>
            <a:r>
              <a:rPr lang="zh-TW" altLang="zh-TW" sz="2200" dirty="0">
                <a:solidFill>
                  <a:srgbClr val="002060"/>
                </a:solidFill>
                <a:latin typeface="Times New Roman" panose="02020603050405020304" pitchFamily="18" charset="0"/>
                <a:ea typeface="+mn-ea"/>
                <a:cs typeface="Times New Roman" panose="02020603050405020304" pitchFamily="18" charset="0"/>
              </a:rPr>
              <a:t>疫情之衝擊下，出現許多防疫物資不足之國家之人民瘋狂搶購，國與國之間豎起堡壘高牆、紛紛鎖國不願援助其他疫情嚴重之地區，許多強國因為政治考量願意提供防疫物資，但是卻空有承諾，而無實際作為亦成為在國際間詬病 世界人權宣言</a:t>
            </a:r>
            <a:r>
              <a:rPr lang="en-US" altLang="zh-TW" sz="2200" dirty="0">
                <a:solidFill>
                  <a:srgbClr val="002060"/>
                </a:solidFill>
                <a:latin typeface="Times New Roman" panose="02020603050405020304" pitchFamily="18" charset="0"/>
                <a:ea typeface="+mn-ea"/>
                <a:cs typeface="Times New Roman" panose="02020603050405020304" pitchFamily="18" charset="0"/>
              </a:rPr>
              <a:t>(1948)</a:t>
            </a:r>
            <a:r>
              <a:rPr lang="zh-TW" altLang="zh-TW" sz="2200" dirty="0" smtClean="0">
                <a:solidFill>
                  <a:srgbClr val="002060"/>
                </a:solidFill>
                <a:latin typeface="Times New Roman" panose="02020603050405020304" pitchFamily="18" charset="0"/>
                <a:ea typeface="+mn-ea"/>
                <a:cs typeface="Times New Roman" panose="02020603050405020304" pitchFamily="18" charset="0"/>
              </a:rPr>
              <a:t>。</a:t>
            </a:r>
            <a:endParaRPr lang="zh-TW" altLang="zh-TW" sz="2200" b="1" dirty="0">
              <a:solidFill>
                <a:srgbClr val="7030A0"/>
              </a:solidFill>
              <a:latin typeface="+mn-ea"/>
              <a:ea typeface="+mn-ea"/>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39" y="5867022"/>
            <a:ext cx="1521649" cy="981354"/>
          </a:xfrm>
          <a:prstGeom prst="rect">
            <a:avLst/>
          </a:prstGeom>
          <a:effectLst>
            <a:softEdge rad="317500"/>
          </a:effectLst>
        </p:spPr>
      </p:pic>
    </p:spTree>
    <p:extLst>
      <p:ext uri="{BB962C8B-B14F-4D97-AF65-F5344CB8AC3E}">
        <p14:creationId xmlns:p14="http://schemas.microsoft.com/office/powerpoint/2010/main" val="33268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219704" y="1035223"/>
            <a:ext cx="7843101" cy="936104"/>
          </a:xfrm>
        </p:spPr>
        <p:txBody>
          <a:bodyPr/>
          <a:lstStyle/>
          <a:p>
            <a:r>
              <a:rPr lang="zh-TW" altLang="en-US" sz="3200" dirty="0"/>
              <a:t>參</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a:t>
            </a:r>
            <a:r>
              <a:rPr lang="en-US" altLang="zh-TW" sz="3200" dirty="0"/>
              <a:t>e</a:t>
            </a:r>
            <a:r>
              <a:rPr lang="zh-TW" altLang="en-US" sz="3200" dirty="0"/>
              <a:t>化告別式</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6" name="Rectangle 2"/>
          <p:cNvSpPr txBox="1">
            <a:spLocks noChangeArrowheads="1"/>
          </p:cNvSpPr>
          <p:nvPr/>
        </p:nvSpPr>
        <p:spPr bwMode="auto">
          <a:xfrm>
            <a:off x="461205" y="6414204"/>
            <a:ext cx="8408711"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en-US" sz="1200" dirty="0" smtClean="0">
                <a:solidFill>
                  <a:schemeClr val="bg1"/>
                </a:solidFill>
              </a:rPr>
              <a:t>圖片</a:t>
            </a:r>
            <a:r>
              <a:rPr lang="zh-TW" altLang="zh-TW" sz="1200" dirty="0" smtClean="0">
                <a:solidFill>
                  <a:schemeClr val="bg1"/>
                </a:solidFill>
              </a:rPr>
              <a:t>資料來源</a:t>
            </a:r>
            <a:r>
              <a:rPr lang="en-US" altLang="zh-TW" sz="1200" dirty="0">
                <a:solidFill>
                  <a:schemeClr val="bg1"/>
                </a:solidFill>
              </a:rPr>
              <a:t>: https://newtalk.tw/news/view/2018-03-09/116757</a:t>
            </a:r>
            <a:endParaRPr lang="zh-TW" altLang="zh-TW" sz="1200" dirty="0">
              <a:solidFill>
                <a:schemeClr val="bg1"/>
              </a:solidFill>
            </a:endParaRPr>
          </a:p>
        </p:txBody>
      </p:sp>
      <p:pic>
        <p:nvPicPr>
          <p:cNvPr id="4" name="圖片 3"/>
          <p:cNvPicPr>
            <a:picLocks noChangeAspect="1"/>
          </p:cNvPicPr>
          <p:nvPr/>
        </p:nvPicPr>
        <p:blipFill>
          <a:blip r:embed="rId3"/>
          <a:stretch>
            <a:fillRect/>
          </a:stretch>
        </p:blipFill>
        <p:spPr>
          <a:xfrm>
            <a:off x="183115" y="1700808"/>
            <a:ext cx="8879689" cy="4608512"/>
          </a:xfrm>
          <a:prstGeom prst="rect">
            <a:avLst/>
          </a:prstGeom>
        </p:spPr>
      </p:pic>
    </p:spTree>
    <p:extLst>
      <p:ext uri="{BB962C8B-B14F-4D97-AF65-F5344CB8AC3E}">
        <p14:creationId xmlns:p14="http://schemas.microsoft.com/office/powerpoint/2010/main" val="188354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0" y="2754793"/>
            <a:ext cx="5400600" cy="3508653"/>
          </a:xfrm>
          <a:prstGeom prst="rect">
            <a:avLst/>
          </a:prstGeom>
          <a:noFill/>
        </p:spPr>
        <p:txBody>
          <a:bodyPr wrap="square" rtlCol="0">
            <a:spAutoFit/>
          </a:bodyPr>
          <a:lstStyle/>
          <a:p>
            <a:pPr marL="514350" indent="-514350">
              <a:buFont typeface="+mj-ea"/>
              <a:buAutoNum type="ea1ChtPeriod"/>
            </a:pPr>
            <a:r>
              <a:rPr lang="zh-TW" altLang="zh-TW" sz="2600" b="1" dirty="0">
                <a:solidFill>
                  <a:srgbClr val="7030A0"/>
                </a:solidFill>
                <a:latin typeface="+mn-ea"/>
                <a:ea typeface="+mn-ea"/>
              </a:rPr>
              <a:t>在因應全球新型冠狀肺炎</a:t>
            </a:r>
            <a:r>
              <a:rPr lang="en-US" altLang="zh-TW" sz="2600" b="1" dirty="0">
                <a:solidFill>
                  <a:srgbClr val="7030A0"/>
                </a:solidFill>
                <a:latin typeface="+mn-ea"/>
                <a:ea typeface="+mn-ea"/>
              </a:rPr>
              <a:t>(COVID-19)</a:t>
            </a:r>
            <a:r>
              <a:rPr lang="zh-TW" altLang="zh-TW" sz="2600" b="1" dirty="0">
                <a:solidFill>
                  <a:srgbClr val="7030A0"/>
                </a:solidFill>
                <a:latin typeface="+mn-ea"/>
                <a:ea typeface="+mn-ea"/>
              </a:rPr>
              <a:t>疫情下處理生死問題之可行對策之區塊，本文提出以下三大面向之對策</a:t>
            </a:r>
            <a:r>
              <a:rPr lang="zh-TW" altLang="zh-TW" sz="2600" b="1" dirty="0" smtClean="0">
                <a:solidFill>
                  <a:srgbClr val="7030A0"/>
                </a:solidFill>
                <a:latin typeface="+mn-ea"/>
                <a:ea typeface="+mn-ea"/>
              </a:rPr>
              <a:t>：</a:t>
            </a:r>
            <a:endParaRPr lang="en-US" altLang="zh-TW" b="1" dirty="0" smtClean="0">
              <a:solidFill>
                <a:srgbClr val="7030A0"/>
              </a:solidFill>
              <a:latin typeface="+mn-ea"/>
              <a:ea typeface="+mn-ea"/>
            </a:endParaRPr>
          </a:p>
          <a:p>
            <a:r>
              <a:rPr lang="en-US" altLang="zh-TW" b="1" dirty="0">
                <a:solidFill>
                  <a:srgbClr val="7030A0"/>
                </a:solidFill>
                <a:latin typeface="+mn-ea"/>
                <a:ea typeface="+mn-ea"/>
                <a:cs typeface="Times New Roman" panose="02020603050405020304" pitchFamily="18" charset="0"/>
              </a:rPr>
              <a:t> </a:t>
            </a:r>
            <a:r>
              <a:rPr lang="en-US" altLang="zh-TW" b="1" dirty="0" smtClean="0">
                <a:solidFill>
                  <a:srgbClr val="7030A0"/>
                </a:solidFill>
                <a:latin typeface="+mn-ea"/>
                <a:ea typeface="+mn-ea"/>
                <a:cs typeface="Times New Roman" panose="02020603050405020304" pitchFamily="18" charset="0"/>
              </a:rPr>
              <a:t>   </a:t>
            </a:r>
            <a:r>
              <a:rPr lang="en-US" altLang="zh-TW" b="1" dirty="0" smtClean="0">
                <a:solidFill>
                  <a:srgbClr val="002060"/>
                </a:solidFill>
                <a:latin typeface="Times New Roman" panose="02020603050405020304" pitchFamily="18" charset="0"/>
                <a:ea typeface="+mn-ea"/>
                <a:cs typeface="Times New Roman" panose="02020603050405020304" pitchFamily="18" charset="0"/>
              </a:rPr>
              <a:t>(</a:t>
            </a:r>
            <a:r>
              <a:rPr lang="zh-TW" altLang="en-US" b="1" dirty="0" smtClean="0">
                <a:solidFill>
                  <a:srgbClr val="002060"/>
                </a:solidFill>
                <a:latin typeface="Times New Roman" panose="02020603050405020304" pitchFamily="18" charset="0"/>
                <a:ea typeface="+mn-ea"/>
                <a:cs typeface="Times New Roman" panose="02020603050405020304" pitchFamily="18" charset="0"/>
              </a:rPr>
              <a:t>一</a:t>
            </a:r>
            <a:r>
              <a:rPr lang="en-US" altLang="zh-TW" b="1" dirty="0" smtClean="0">
                <a:solidFill>
                  <a:srgbClr val="002060"/>
                </a:solidFill>
                <a:latin typeface="Times New Roman" panose="02020603050405020304" pitchFamily="18" charset="0"/>
                <a:ea typeface="+mn-ea"/>
                <a:cs typeface="Times New Roman" panose="02020603050405020304" pitchFamily="18" charset="0"/>
              </a:rPr>
              <a:t>)  </a:t>
            </a:r>
            <a:r>
              <a:rPr lang="zh-TW" altLang="zh-TW" b="1" dirty="0" smtClean="0">
                <a:solidFill>
                  <a:srgbClr val="002060"/>
                </a:solidFill>
                <a:latin typeface="Times New Roman" panose="02020603050405020304" pitchFamily="18" charset="0"/>
                <a:ea typeface="+mn-ea"/>
                <a:cs typeface="Times New Roman" panose="02020603050405020304" pitchFamily="18" charset="0"/>
              </a:rPr>
              <a:t>醫療政策面之對策</a:t>
            </a:r>
            <a:r>
              <a:rPr lang="zh-TW" altLang="en-US" b="1" dirty="0" smtClean="0">
                <a:solidFill>
                  <a:srgbClr val="002060"/>
                </a:solidFill>
                <a:latin typeface="Times New Roman" panose="02020603050405020304" pitchFamily="18" charset="0"/>
                <a:ea typeface="+mn-ea"/>
                <a:cs typeface="Times New Roman" panose="02020603050405020304" pitchFamily="18" charset="0"/>
              </a:rPr>
              <a:t>。</a:t>
            </a:r>
            <a:endParaRPr lang="en-US" altLang="zh-TW" b="1" dirty="0">
              <a:solidFill>
                <a:srgbClr val="002060"/>
              </a:solidFill>
              <a:latin typeface="Times New Roman" panose="02020603050405020304" pitchFamily="18" charset="0"/>
              <a:ea typeface="+mn-ea"/>
              <a:cs typeface="Times New Roman" panose="02020603050405020304" pitchFamily="18" charset="0"/>
            </a:endParaRPr>
          </a:p>
          <a:p>
            <a:r>
              <a:rPr lang="en-US" altLang="zh-TW" b="1" dirty="0" smtClean="0">
                <a:solidFill>
                  <a:srgbClr val="002060"/>
                </a:solidFill>
                <a:latin typeface="Times New Roman" panose="02020603050405020304" pitchFamily="18" charset="0"/>
                <a:ea typeface="+mn-ea"/>
                <a:cs typeface="Times New Roman" panose="02020603050405020304" pitchFamily="18" charset="0"/>
              </a:rPr>
              <a:t>        (</a:t>
            </a:r>
            <a:r>
              <a:rPr lang="zh-TW" altLang="en-US" b="1" dirty="0" smtClean="0">
                <a:solidFill>
                  <a:srgbClr val="002060"/>
                </a:solidFill>
                <a:latin typeface="Times New Roman" panose="02020603050405020304" pitchFamily="18" charset="0"/>
                <a:ea typeface="+mn-ea"/>
                <a:cs typeface="Times New Roman" panose="02020603050405020304" pitchFamily="18" charset="0"/>
              </a:rPr>
              <a:t>二</a:t>
            </a:r>
            <a:r>
              <a:rPr lang="en-US" altLang="zh-TW" b="1" dirty="0" smtClean="0">
                <a:solidFill>
                  <a:srgbClr val="002060"/>
                </a:solidFill>
                <a:latin typeface="Times New Roman" panose="02020603050405020304" pitchFamily="18" charset="0"/>
                <a:ea typeface="+mn-ea"/>
                <a:cs typeface="Times New Roman" panose="02020603050405020304" pitchFamily="18" charset="0"/>
              </a:rPr>
              <a:t>)  </a:t>
            </a:r>
            <a:r>
              <a:rPr lang="zh-TW" altLang="zh-TW" b="1" dirty="0" smtClean="0">
                <a:solidFill>
                  <a:srgbClr val="002060"/>
                </a:solidFill>
                <a:latin typeface="Times New Roman" panose="02020603050405020304" pitchFamily="18" charset="0"/>
                <a:ea typeface="+mn-ea"/>
                <a:cs typeface="Times New Roman" panose="02020603050405020304" pitchFamily="18" charset="0"/>
              </a:rPr>
              <a:t>國際</a:t>
            </a:r>
            <a:r>
              <a:rPr lang="zh-TW" altLang="zh-TW" b="1" dirty="0">
                <a:solidFill>
                  <a:srgbClr val="002060"/>
                </a:solidFill>
                <a:latin typeface="Times New Roman" panose="02020603050405020304" pitchFamily="18" charset="0"/>
                <a:ea typeface="+mn-ea"/>
                <a:cs typeface="Times New Roman" panose="02020603050405020304" pitchFamily="18" charset="0"/>
              </a:rPr>
              <a:t>政治</a:t>
            </a:r>
            <a:r>
              <a:rPr lang="zh-TW" altLang="en-US" b="1" dirty="0">
                <a:solidFill>
                  <a:srgbClr val="002060"/>
                </a:solidFill>
                <a:latin typeface="Times New Roman" panose="02020603050405020304" pitchFamily="18" charset="0"/>
                <a:ea typeface="+mn-ea"/>
                <a:cs typeface="Times New Roman" panose="02020603050405020304" pitchFamily="18" charset="0"/>
              </a:rPr>
              <a:t>、</a:t>
            </a:r>
            <a:r>
              <a:rPr lang="zh-TW" altLang="zh-TW" b="1" dirty="0">
                <a:solidFill>
                  <a:srgbClr val="002060"/>
                </a:solidFill>
                <a:latin typeface="Times New Roman" panose="02020603050405020304" pitchFamily="18" charset="0"/>
                <a:ea typeface="+mn-ea"/>
                <a:cs typeface="Times New Roman" panose="02020603050405020304" pitchFamily="18" charset="0"/>
              </a:rPr>
              <a:t>法制面之對策</a:t>
            </a:r>
            <a:r>
              <a:rPr lang="zh-TW" altLang="en-US" b="1" dirty="0" smtClean="0">
                <a:solidFill>
                  <a:srgbClr val="002060"/>
                </a:solidFill>
                <a:latin typeface="Times New Roman" panose="02020603050405020304" pitchFamily="18" charset="0"/>
                <a:ea typeface="+mn-ea"/>
                <a:cs typeface="Times New Roman" panose="02020603050405020304" pitchFamily="18" charset="0"/>
              </a:rPr>
              <a:t>。</a:t>
            </a:r>
            <a:r>
              <a:rPr lang="en-US" altLang="zh-TW" b="1" dirty="0">
                <a:solidFill>
                  <a:srgbClr val="002060"/>
                </a:solidFill>
                <a:latin typeface="Times New Roman" panose="02020603050405020304" pitchFamily="18" charset="0"/>
                <a:ea typeface="+mn-ea"/>
                <a:cs typeface="Times New Roman" panose="02020603050405020304" pitchFamily="18" charset="0"/>
              </a:rPr>
              <a:t> </a:t>
            </a:r>
            <a:r>
              <a:rPr lang="en-US" altLang="zh-TW" b="1" dirty="0" smtClean="0">
                <a:solidFill>
                  <a:srgbClr val="002060"/>
                </a:solidFill>
                <a:latin typeface="Times New Roman" panose="02020603050405020304" pitchFamily="18" charset="0"/>
                <a:ea typeface="+mn-ea"/>
                <a:cs typeface="Times New Roman" panose="02020603050405020304" pitchFamily="18" charset="0"/>
              </a:rPr>
              <a:t>    </a:t>
            </a:r>
          </a:p>
          <a:p>
            <a:r>
              <a:rPr lang="en-US" altLang="zh-TW" b="1" dirty="0">
                <a:solidFill>
                  <a:srgbClr val="002060"/>
                </a:solidFill>
                <a:latin typeface="Times New Roman" panose="02020603050405020304" pitchFamily="18" charset="0"/>
                <a:ea typeface="+mn-ea"/>
                <a:cs typeface="Times New Roman" panose="02020603050405020304" pitchFamily="18" charset="0"/>
              </a:rPr>
              <a:t> </a:t>
            </a:r>
            <a:r>
              <a:rPr lang="en-US" altLang="zh-TW" b="1" dirty="0" smtClean="0">
                <a:solidFill>
                  <a:srgbClr val="002060"/>
                </a:solidFill>
                <a:latin typeface="Times New Roman" panose="02020603050405020304" pitchFamily="18" charset="0"/>
                <a:ea typeface="+mn-ea"/>
                <a:cs typeface="Times New Roman" panose="02020603050405020304" pitchFamily="18" charset="0"/>
              </a:rPr>
              <a:t>       (</a:t>
            </a:r>
            <a:r>
              <a:rPr lang="zh-TW" altLang="en-US" b="1" dirty="0" smtClean="0">
                <a:solidFill>
                  <a:srgbClr val="002060"/>
                </a:solidFill>
                <a:latin typeface="Times New Roman" panose="02020603050405020304" pitchFamily="18" charset="0"/>
                <a:ea typeface="+mn-ea"/>
                <a:cs typeface="Times New Roman" panose="02020603050405020304" pitchFamily="18" charset="0"/>
              </a:rPr>
              <a:t>三</a:t>
            </a:r>
            <a:r>
              <a:rPr lang="en-US" altLang="zh-TW" b="1" dirty="0" smtClean="0">
                <a:solidFill>
                  <a:srgbClr val="002060"/>
                </a:solidFill>
                <a:latin typeface="Times New Roman" panose="02020603050405020304" pitchFamily="18" charset="0"/>
                <a:ea typeface="+mn-ea"/>
                <a:cs typeface="Times New Roman" panose="02020603050405020304" pitchFamily="18" charset="0"/>
              </a:rPr>
              <a:t>)  </a:t>
            </a:r>
            <a:r>
              <a:rPr lang="zh-TW" altLang="zh-TW" b="1" dirty="0" smtClean="0">
                <a:solidFill>
                  <a:srgbClr val="002060"/>
                </a:solidFill>
                <a:latin typeface="Times New Roman" panose="02020603050405020304" pitchFamily="18" charset="0"/>
                <a:ea typeface="+mn-ea"/>
                <a:cs typeface="Times New Roman" panose="02020603050405020304" pitchFamily="18" charset="0"/>
              </a:rPr>
              <a:t>生死</a:t>
            </a:r>
            <a:r>
              <a:rPr lang="zh-TW" altLang="zh-TW" b="1" dirty="0">
                <a:solidFill>
                  <a:srgbClr val="002060"/>
                </a:solidFill>
                <a:latin typeface="Times New Roman" panose="02020603050405020304" pitchFamily="18" charset="0"/>
                <a:ea typeface="+mn-ea"/>
                <a:cs typeface="Times New Roman" panose="02020603050405020304" pitchFamily="18" charset="0"/>
              </a:rPr>
              <a:t>輔導面之對策。</a:t>
            </a:r>
            <a:endParaRPr lang="en-US" altLang="zh-TW" b="1" dirty="0">
              <a:solidFill>
                <a:srgbClr val="002060"/>
              </a:solidFill>
              <a:latin typeface="Times New Roman" panose="02020603050405020304" pitchFamily="18" charset="0"/>
              <a:ea typeface="+mn-ea"/>
              <a:cs typeface="Times New Roman" panose="02020603050405020304" pitchFamily="18" charset="0"/>
            </a:endParaRPr>
          </a:p>
          <a:p>
            <a:pPr indent="541338"/>
            <a:endParaRPr lang="zh-TW" altLang="zh-TW" dirty="0">
              <a:solidFill>
                <a:srgbClr val="002060"/>
              </a:solidFill>
              <a:latin typeface="Times New Roman" panose="02020603050405020304" pitchFamily="18" charset="0"/>
              <a:ea typeface="+mn-ea"/>
              <a:cs typeface="Times New Roman" panose="02020603050405020304" pitchFamily="18" charset="0"/>
            </a:endParaRPr>
          </a:p>
          <a:p>
            <a:pPr indent="541338"/>
            <a:endParaRPr lang="zh-TW" altLang="en-US" sz="2200" dirty="0">
              <a:solidFill>
                <a:srgbClr val="002060"/>
              </a:solidFill>
              <a:latin typeface="Times New Roman" panose="02020603050405020304" pitchFamily="18" charset="0"/>
              <a:ea typeface="+mn-ea"/>
              <a:cs typeface="Times New Roman" panose="02020603050405020304" pitchFamily="18" charset="0"/>
            </a:endParaRPr>
          </a:p>
        </p:txBody>
      </p:sp>
      <p:graphicFrame>
        <p:nvGraphicFramePr>
          <p:cNvPr id="6" name="資料庫圖表 5"/>
          <p:cNvGraphicFramePr/>
          <p:nvPr>
            <p:extLst>
              <p:ext uri="{D42A27DB-BD31-4B8C-83A1-F6EECF244321}">
                <p14:modId xmlns:p14="http://schemas.microsoft.com/office/powerpoint/2010/main" val="716017014"/>
              </p:ext>
            </p:extLst>
          </p:nvPr>
        </p:nvGraphicFramePr>
        <p:xfrm>
          <a:off x="5436096" y="1844824"/>
          <a:ext cx="345638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圖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0500" y="3284984"/>
            <a:ext cx="1027844" cy="1224136"/>
          </a:xfrm>
          <a:prstGeom prst="rect">
            <a:avLst/>
          </a:prstGeom>
          <a:effectLst>
            <a:softEdge rad="317500"/>
          </a:effectLst>
        </p:spPr>
      </p:pic>
    </p:spTree>
    <p:extLst>
      <p:ext uri="{BB962C8B-B14F-4D97-AF65-F5344CB8AC3E}">
        <p14:creationId xmlns:p14="http://schemas.microsoft.com/office/powerpoint/2010/main" val="274354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-1</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44824"/>
            <a:ext cx="8712968" cy="4575612"/>
          </a:xfrm>
          <a:prstGeom prst="rect">
            <a:avLst/>
          </a:prstGeom>
          <a:noFill/>
        </p:spPr>
        <p:txBody>
          <a:bodyPr wrap="square" rtlCol="0">
            <a:spAutoFit/>
          </a:bodyPr>
          <a:lstStyle/>
          <a:p>
            <a:pPr marL="457200" indent="-457200" algn="just">
              <a:spcBef>
                <a:spcPts val="200"/>
              </a:spcBef>
              <a:spcAft>
                <a:spcPts val="200"/>
              </a:spcAft>
              <a:buFont typeface="+mj-ea"/>
              <a:buAutoNum type="ea1ChtPeriod"/>
            </a:pPr>
            <a:r>
              <a:rPr lang="zh-TW" altLang="zh-TW" sz="3200" b="1" dirty="0" smtClean="0">
                <a:solidFill>
                  <a:srgbClr val="0070C0"/>
                </a:solidFill>
                <a:effectLst>
                  <a:outerShdw blurRad="38100" dist="38100" dir="2700000" algn="tl">
                    <a:srgbClr val="000000">
                      <a:alpha val="43137"/>
                    </a:srgbClr>
                  </a:outerShdw>
                </a:effectLst>
                <a:latin typeface="+mn-ea"/>
                <a:ea typeface="+mn-ea"/>
              </a:rPr>
              <a:t>醫療</a:t>
            </a:r>
            <a:r>
              <a:rPr lang="zh-TW" altLang="zh-TW" sz="3200" b="1" dirty="0">
                <a:solidFill>
                  <a:srgbClr val="0070C0"/>
                </a:solidFill>
                <a:effectLst>
                  <a:outerShdw blurRad="38100" dist="38100" dir="2700000" algn="tl">
                    <a:srgbClr val="000000">
                      <a:alpha val="43137"/>
                    </a:srgbClr>
                  </a:outerShdw>
                </a:effectLst>
                <a:latin typeface="+mn-ea"/>
                <a:ea typeface="+mn-ea"/>
              </a:rPr>
              <a:t>政策面之可行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endParaRPr lang="zh-TW" altLang="zh-TW" sz="3200" b="1" dirty="0">
              <a:solidFill>
                <a:srgbClr val="0070C0"/>
              </a:solidFill>
              <a:effectLst>
                <a:outerShdw blurRad="38100" dist="38100" dir="2700000" algn="tl">
                  <a:srgbClr val="000000">
                    <a:alpha val="43137"/>
                  </a:srgbClr>
                </a:outerShdw>
              </a:effectLst>
              <a:latin typeface="+mn-ea"/>
              <a:ea typeface="+mn-ea"/>
            </a:endParaRPr>
          </a:p>
          <a:p>
            <a:pPr algn="just">
              <a:spcBef>
                <a:spcPts val="200"/>
              </a:spcBef>
              <a:spcAft>
                <a:spcPts val="200"/>
              </a:spcAft>
            </a:pPr>
            <a:r>
              <a:rPr lang="en-US" altLang="zh-TW" b="1" dirty="0">
                <a:solidFill>
                  <a:srgbClr val="7030A0"/>
                </a:solidFill>
                <a:latin typeface="+mn-ea"/>
                <a:ea typeface="+mn-ea"/>
              </a:rPr>
              <a:t> </a:t>
            </a:r>
            <a:r>
              <a:rPr lang="en-US" altLang="zh-TW" b="1" dirty="0" smtClean="0">
                <a:solidFill>
                  <a:srgbClr val="7030A0"/>
                </a:solidFill>
                <a:latin typeface="+mn-ea"/>
                <a:ea typeface="+mn-ea"/>
              </a:rPr>
              <a:t>(</a:t>
            </a:r>
            <a:r>
              <a:rPr lang="zh-TW" altLang="en-US" b="1" dirty="0" smtClean="0">
                <a:solidFill>
                  <a:srgbClr val="7030A0"/>
                </a:solidFill>
                <a:latin typeface="+mn-ea"/>
                <a:ea typeface="+mn-ea"/>
              </a:rPr>
              <a:t>一</a:t>
            </a:r>
            <a:r>
              <a:rPr lang="en-US" altLang="zh-TW" b="1" dirty="0" smtClean="0">
                <a:solidFill>
                  <a:srgbClr val="7030A0"/>
                </a:solidFill>
                <a:latin typeface="+mn-ea"/>
                <a:ea typeface="+mn-ea"/>
              </a:rPr>
              <a:t>)</a:t>
            </a:r>
            <a:r>
              <a:rPr lang="zh-TW" altLang="zh-TW" b="1" dirty="0" smtClean="0">
                <a:solidFill>
                  <a:srgbClr val="7030A0"/>
                </a:solidFill>
                <a:latin typeface="+mn-ea"/>
                <a:ea typeface="+mn-ea"/>
              </a:rPr>
              <a:t>各國</a:t>
            </a:r>
            <a:r>
              <a:rPr lang="zh-TW" altLang="zh-TW" b="1" dirty="0">
                <a:solidFill>
                  <a:srgbClr val="7030A0"/>
                </a:solidFill>
                <a:latin typeface="+mn-ea"/>
                <a:ea typeface="+mn-ea"/>
              </a:rPr>
              <a:t>宜高度、嚴肅地重視</a:t>
            </a:r>
            <a:r>
              <a:rPr lang="en-US" altLang="zh-TW" b="1" dirty="0">
                <a:solidFill>
                  <a:srgbClr val="7030A0"/>
                </a:solidFill>
                <a:latin typeface="+mn-ea"/>
                <a:ea typeface="+mn-ea"/>
              </a:rPr>
              <a:t>COVID-19</a:t>
            </a:r>
            <a:r>
              <a:rPr lang="zh-TW" altLang="zh-TW" b="1" dirty="0">
                <a:solidFill>
                  <a:srgbClr val="7030A0"/>
                </a:solidFill>
                <a:latin typeface="+mn-ea"/>
                <a:ea typeface="+mn-ea"/>
              </a:rPr>
              <a:t>疫情之嚴重性，提出</a:t>
            </a:r>
            <a:r>
              <a:rPr lang="zh-TW" altLang="zh-TW" b="1" dirty="0" smtClean="0">
                <a:solidFill>
                  <a:srgbClr val="7030A0"/>
                </a:solidFill>
                <a:latin typeface="+mn-ea"/>
                <a:ea typeface="+mn-ea"/>
              </a:rPr>
              <a:t>有</a:t>
            </a:r>
            <a:r>
              <a:rPr lang="en-US" altLang="zh-TW" b="1" dirty="0" smtClean="0">
                <a:solidFill>
                  <a:srgbClr val="7030A0"/>
                </a:solidFill>
                <a:latin typeface="+mn-ea"/>
                <a:ea typeface="+mn-ea"/>
              </a:rPr>
              <a:t>  </a:t>
            </a:r>
          </a:p>
          <a:p>
            <a:pPr algn="just">
              <a:spcBef>
                <a:spcPts val="200"/>
              </a:spcBef>
              <a:spcAft>
                <a:spcPts val="200"/>
              </a:spcAft>
            </a:pPr>
            <a:r>
              <a:rPr lang="en-US" altLang="zh-TW" b="1" dirty="0">
                <a:solidFill>
                  <a:srgbClr val="7030A0"/>
                </a:solidFill>
                <a:latin typeface="+mn-ea"/>
                <a:ea typeface="+mn-ea"/>
              </a:rPr>
              <a:t> </a:t>
            </a:r>
            <a:r>
              <a:rPr lang="en-US" altLang="zh-TW" b="1" dirty="0" smtClean="0">
                <a:solidFill>
                  <a:srgbClr val="7030A0"/>
                </a:solidFill>
                <a:latin typeface="+mn-ea"/>
                <a:ea typeface="+mn-ea"/>
              </a:rPr>
              <a:t>    </a:t>
            </a:r>
            <a:r>
              <a:rPr lang="zh-TW" altLang="zh-TW" b="1" dirty="0" smtClean="0">
                <a:solidFill>
                  <a:srgbClr val="7030A0"/>
                </a:solidFill>
                <a:latin typeface="+mn-ea"/>
                <a:ea typeface="+mn-ea"/>
              </a:rPr>
              <a:t>效</a:t>
            </a:r>
            <a:r>
              <a:rPr lang="zh-TW" altLang="zh-TW" b="1" dirty="0">
                <a:solidFill>
                  <a:srgbClr val="7030A0"/>
                </a:solidFill>
                <a:latin typeface="+mn-ea"/>
                <a:ea typeface="+mn-ea"/>
              </a:rPr>
              <a:t>對策，積極抑制</a:t>
            </a:r>
            <a:r>
              <a:rPr lang="en-US" altLang="zh-TW" b="1" dirty="0">
                <a:solidFill>
                  <a:srgbClr val="7030A0"/>
                </a:solidFill>
                <a:latin typeface="+mn-ea"/>
                <a:ea typeface="+mn-ea"/>
              </a:rPr>
              <a:t>COVID-19</a:t>
            </a:r>
            <a:r>
              <a:rPr lang="zh-TW" altLang="zh-TW" b="1" dirty="0">
                <a:solidFill>
                  <a:srgbClr val="7030A0"/>
                </a:solidFill>
                <a:latin typeface="+mn-ea"/>
                <a:ea typeface="+mn-ea"/>
              </a:rPr>
              <a:t>疫情之</a:t>
            </a:r>
            <a:r>
              <a:rPr lang="zh-TW" altLang="zh-TW" b="1" dirty="0" smtClean="0">
                <a:solidFill>
                  <a:srgbClr val="7030A0"/>
                </a:solidFill>
                <a:latin typeface="+mn-ea"/>
                <a:ea typeface="+mn-ea"/>
              </a:rPr>
              <a:t>擴散</a:t>
            </a:r>
            <a:r>
              <a:rPr lang="zh-TW" altLang="en-US" b="1" dirty="0" smtClean="0">
                <a:solidFill>
                  <a:srgbClr val="7030A0"/>
                </a:solidFill>
                <a:latin typeface="+mn-ea"/>
                <a:ea typeface="+mn-ea"/>
              </a:rPr>
              <a:t>。</a:t>
            </a:r>
            <a:endParaRPr lang="en-US" altLang="zh-TW" b="1" dirty="0" smtClean="0">
              <a:solidFill>
                <a:srgbClr val="7030A0"/>
              </a:solidFill>
              <a:latin typeface="+mn-ea"/>
              <a:ea typeface="+mn-ea"/>
            </a:endParaRPr>
          </a:p>
          <a:p>
            <a:pPr marL="1258888" lvl="1" indent="-457200" algn="just">
              <a:spcBef>
                <a:spcPts val="200"/>
              </a:spcBef>
              <a:spcAft>
                <a:spcPts val="200"/>
              </a:spcAft>
              <a:buFont typeface="Wingdings" panose="05000000000000000000" pitchFamily="2" charset="2"/>
              <a:buChar char="Ø"/>
              <a:tabLst>
                <a:tab pos="801688" algn="l"/>
              </a:tabLst>
            </a:pPr>
            <a:r>
              <a:rPr lang="zh-TW" altLang="zh-TW" sz="2200" dirty="0" smtClean="0">
                <a:solidFill>
                  <a:srgbClr val="002060"/>
                </a:solidFill>
                <a:latin typeface="+mn-ea"/>
                <a:ea typeface="+mn-ea"/>
              </a:rPr>
              <a:t>世界</a:t>
            </a:r>
            <a:r>
              <a:rPr lang="zh-TW" altLang="zh-TW" sz="2200" dirty="0">
                <a:solidFill>
                  <a:srgbClr val="002060"/>
                </a:solidFill>
                <a:latin typeface="+mn-ea"/>
                <a:ea typeface="+mn-ea"/>
              </a:rPr>
              <a:t>各國對於這波新型冠狀病毒發生原因說法眾多，部分研究指出，</a:t>
            </a:r>
            <a:r>
              <a:rPr lang="en-US" altLang="zh-TW" sz="2200" dirty="0">
                <a:solidFill>
                  <a:srgbClr val="002060"/>
                </a:solidFill>
                <a:latin typeface="+mn-ea"/>
                <a:ea typeface="+mn-ea"/>
              </a:rPr>
              <a:t>COVID-19</a:t>
            </a:r>
            <a:r>
              <a:rPr lang="zh-TW" altLang="zh-TW" sz="2200" dirty="0">
                <a:solidFill>
                  <a:srgbClr val="002060"/>
                </a:solidFill>
                <a:latin typeface="+mn-ea"/>
                <a:ea typeface="+mn-ea"/>
              </a:rPr>
              <a:t>病毒其基因與</a:t>
            </a:r>
            <a:r>
              <a:rPr lang="en-US" altLang="zh-TW" sz="2200" dirty="0">
                <a:solidFill>
                  <a:srgbClr val="002060"/>
                </a:solidFill>
                <a:latin typeface="+mn-ea"/>
                <a:ea typeface="+mn-ea"/>
              </a:rPr>
              <a:t>SARS</a:t>
            </a:r>
            <a:r>
              <a:rPr lang="zh-TW" altLang="zh-TW" sz="2200" dirty="0">
                <a:solidFill>
                  <a:srgbClr val="002060"/>
                </a:solidFill>
                <a:latin typeface="+mn-ea"/>
                <a:ea typeface="+mn-ea"/>
              </a:rPr>
              <a:t>有高度相同，可能都是來自於蝙蝠，另有其他科學家提出不同見解，例如印度科學家表示，</a:t>
            </a:r>
            <a:r>
              <a:rPr lang="en-US" altLang="zh-TW" sz="2200" dirty="0">
                <a:solidFill>
                  <a:srgbClr val="002060"/>
                </a:solidFill>
                <a:latin typeface="+mn-ea"/>
                <a:ea typeface="+mn-ea"/>
              </a:rPr>
              <a:t>COVID-19</a:t>
            </a:r>
            <a:r>
              <a:rPr lang="zh-TW" altLang="zh-TW" sz="2200" dirty="0">
                <a:solidFill>
                  <a:srgbClr val="002060"/>
                </a:solidFill>
                <a:latin typeface="+mn-ea"/>
                <a:ea typeface="+mn-ea"/>
              </a:rPr>
              <a:t>病毒亦有可能是人工合成</a:t>
            </a:r>
            <a:r>
              <a:rPr lang="zh-TW" altLang="zh-TW" sz="2200" dirty="0" smtClean="0">
                <a:solidFill>
                  <a:srgbClr val="002060"/>
                </a:solidFill>
                <a:latin typeface="+mn-ea"/>
                <a:ea typeface="+mn-ea"/>
              </a:rPr>
              <a:t>之生化武器</a:t>
            </a:r>
            <a:r>
              <a:rPr lang="zh-TW" altLang="en-US" sz="2200" dirty="0" smtClean="0">
                <a:solidFill>
                  <a:srgbClr val="002060"/>
                </a:solidFill>
                <a:latin typeface="+mn-ea"/>
                <a:ea typeface="+mn-ea"/>
              </a:rPr>
              <a:t>。</a:t>
            </a:r>
            <a:endParaRPr lang="en-US" altLang="zh-TW" sz="2200" dirty="0" smtClean="0">
              <a:solidFill>
                <a:srgbClr val="002060"/>
              </a:solidFill>
              <a:latin typeface="+mn-ea"/>
              <a:ea typeface="+mn-ea"/>
            </a:endParaRPr>
          </a:p>
          <a:p>
            <a:pPr marL="1258888" lvl="1" indent="-457200" algn="just">
              <a:spcBef>
                <a:spcPts val="200"/>
              </a:spcBef>
              <a:spcAft>
                <a:spcPts val="200"/>
              </a:spcAft>
              <a:buFont typeface="Wingdings" panose="05000000000000000000" pitchFamily="2" charset="2"/>
              <a:buChar char="Ø"/>
              <a:tabLst>
                <a:tab pos="801688" algn="l"/>
              </a:tabLst>
            </a:pPr>
            <a:r>
              <a:rPr lang="zh-TW" altLang="zh-TW" sz="2200" dirty="0">
                <a:solidFill>
                  <a:srgbClr val="002060"/>
                </a:solidFill>
                <a:latin typeface="+mn-ea"/>
                <a:ea typeface="+mn-ea"/>
              </a:rPr>
              <a:t>目前</a:t>
            </a:r>
            <a:r>
              <a:rPr lang="en-US" altLang="zh-TW" sz="2200" dirty="0">
                <a:solidFill>
                  <a:srgbClr val="002060"/>
                </a:solidFill>
                <a:latin typeface="+mn-ea"/>
                <a:ea typeface="+mn-ea"/>
              </a:rPr>
              <a:t>COVID-19</a:t>
            </a:r>
            <a:r>
              <a:rPr lang="zh-TW" altLang="zh-TW" sz="2200" dirty="0">
                <a:solidFill>
                  <a:srgbClr val="002060"/>
                </a:solidFill>
                <a:latin typeface="+mn-ea"/>
                <a:ea typeface="+mn-ea"/>
              </a:rPr>
              <a:t>之發生原因眾說紛云，惟防疫政策及防疫工作係關係人民生命財產，茲事體大，故世界各國應回歸理性，且以共同防疫為優先考量及探討，更不應該採取意識型態及任何政治操作之手段，以致造成人民身家及性命傷亡更大之危機。</a:t>
            </a:r>
            <a:endParaRPr lang="zh-TW" altLang="en-US" sz="2200" dirty="0">
              <a:solidFill>
                <a:srgbClr val="002060"/>
              </a:solidFill>
              <a:latin typeface="+mn-ea"/>
              <a:ea typeface="+mn-ea"/>
            </a:endParaRPr>
          </a:p>
        </p:txBody>
      </p:sp>
    </p:spTree>
    <p:extLst>
      <p:ext uri="{BB962C8B-B14F-4D97-AF65-F5344CB8AC3E}">
        <p14:creationId xmlns:p14="http://schemas.microsoft.com/office/powerpoint/2010/main" val="19049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-2</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44824"/>
            <a:ext cx="8712968" cy="4320480"/>
          </a:xfrm>
          <a:prstGeom prst="rect">
            <a:avLst/>
          </a:prstGeom>
          <a:noFill/>
        </p:spPr>
        <p:txBody>
          <a:bodyPr wrap="square" rtlCol="0">
            <a:spAutoFit/>
          </a:bodyPr>
          <a:lstStyle/>
          <a:p>
            <a:pPr marL="457200" indent="-457200" algn="just">
              <a:spcBef>
                <a:spcPts val="200"/>
              </a:spcBef>
              <a:spcAft>
                <a:spcPts val="200"/>
              </a:spcAft>
              <a:buFont typeface="+mj-ea"/>
              <a:buAutoNum type="ea1ChtPeriod"/>
            </a:pPr>
            <a:r>
              <a:rPr lang="zh-TW" altLang="zh-TW" sz="3200" b="1" dirty="0" smtClean="0">
                <a:solidFill>
                  <a:srgbClr val="0070C0"/>
                </a:solidFill>
                <a:effectLst>
                  <a:outerShdw blurRad="38100" dist="38100" dir="2700000" algn="tl">
                    <a:srgbClr val="000000">
                      <a:alpha val="43137"/>
                    </a:srgbClr>
                  </a:outerShdw>
                </a:effectLst>
                <a:latin typeface="+mn-ea"/>
                <a:ea typeface="+mn-ea"/>
              </a:rPr>
              <a:t>醫療</a:t>
            </a:r>
            <a:r>
              <a:rPr lang="zh-TW" altLang="zh-TW" sz="3200" b="1" dirty="0">
                <a:solidFill>
                  <a:srgbClr val="0070C0"/>
                </a:solidFill>
                <a:effectLst>
                  <a:outerShdw blurRad="38100" dist="38100" dir="2700000" algn="tl">
                    <a:srgbClr val="000000">
                      <a:alpha val="43137"/>
                    </a:srgbClr>
                  </a:outerShdw>
                </a:effectLst>
                <a:latin typeface="+mn-ea"/>
                <a:ea typeface="+mn-ea"/>
              </a:rPr>
              <a:t>政策面之可行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3200" b="1" dirty="0" smtClean="0">
                <a:solidFill>
                  <a:srgbClr val="0070C0"/>
                </a:solidFill>
                <a:effectLst>
                  <a:outerShdw blurRad="38100" dist="38100" dir="2700000" algn="tl">
                    <a:srgbClr val="000000">
                      <a:alpha val="43137"/>
                    </a:srgbClr>
                  </a:outerShdw>
                </a:effectLst>
                <a:latin typeface="+mn-ea"/>
                <a:ea typeface="+mn-ea"/>
              </a:rPr>
              <a:t>-1</a:t>
            </a:r>
            <a:endParaRPr lang="zh-TW" altLang="zh-TW" sz="3200" b="1" dirty="0">
              <a:solidFill>
                <a:srgbClr val="0070C0"/>
              </a:solidFill>
              <a:effectLst>
                <a:outerShdw blurRad="38100" dist="38100" dir="2700000" algn="tl">
                  <a:srgbClr val="000000">
                    <a:alpha val="43137"/>
                  </a:srgbClr>
                </a:outerShdw>
              </a:effectLst>
              <a:latin typeface="+mn-ea"/>
              <a:ea typeface="+mn-ea"/>
            </a:endParaRPr>
          </a:p>
          <a:p>
            <a:pPr algn="just">
              <a:spcBef>
                <a:spcPts val="200"/>
              </a:spcBef>
              <a:spcAft>
                <a:spcPts val="200"/>
              </a:spcAft>
            </a:pPr>
            <a:r>
              <a:rPr lang="en-US" altLang="zh-TW" b="1" dirty="0" smtClean="0">
                <a:solidFill>
                  <a:srgbClr val="7030A0"/>
                </a:solidFill>
                <a:latin typeface="+mn-ea"/>
                <a:ea typeface="+mn-ea"/>
              </a:rPr>
              <a:t> </a:t>
            </a:r>
            <a:r>
              <a:rPr lang="en-US" altLang="zh-TW" b="1" dirty="0">
                <a:solidFill>
                  <a:srgbClr val="7030A0"/>
                </a:solidFill>
                <a:latin typeface="+mn-ea"/>
                <a:ea typeface="+mn-ea"/>
              </a:rPr>
              <a:t>(</a:t>
            </a:r>
            <a:r>
              <a:rPr lang="zh-TW" altLang="en-US" b="1" dirty="0">
                <a:solidFill>
                  <a:srgbClr val="7030A0"/>
                </a:solidFill>
                <a:latin typeface="+mn-ea"/>
                <a:ea typeface="+mn-ea"/>
              </a:rPr>
              <a:t>二</a:t>
            </a:r>
            <a:r>
              <a:rPr lang="en-US" altLang="zh-TW" b="1" dirty="0">
                <a:solidFill>
                  <a:srgbClr val="7030A0"/>
                </a:solidFill>
                <a:latin typeface="+mn-ea"/>
                <a:ea typeface="+mn-ea"/>
              </a:rPr>
              <a:t>)</a:t>
            </a:r>
            <a:r>
              <a:rPr lang="zh-TW" altLang="zh-TW" b="1" dirty="0">
                <a:solidFill>
                  <a:srgbClr val="7030A0"/>
                </a:solidFill>
                <a:latin typeface="+mn-ea"/>
                <a:ea typeface="+mn-ea"/>
              </a:rPr>
              <a:t>世界衛生組織（</a:t>
            </a:r>
            <a:r>
              <a:rPr lang="en-US" altLang="zh-TW" b="1" dirty="0">
                <a:solidFill>
                  <a:srgbClr val="7030A0"/>
                </a:solidFill>
                <a:latin typeface="+mn-ea"/>
                <a:ea typeface="+mn-ea"/>
              </a:rPr>
              <a:t>WHO</a:t>
            </a:r>
            <a:r>
              <a:rPr lang="zh-TW" altLang="zh-TW" b="1" dirty="0">
                <a:solidFill>
                  <a:srgbClr val="7030A0"/>
                </a:solidFill>
                <a:latin typeface="+mn-ea"/>
                <a:ea typeface="+mn-ea"/>
              </a:rPr>
              <a:t>）宜歡迎台灣入會，俾保障台灣</a:t>
            </a:r>
            <a:r>
              <a:rPr lang="zh-TW" altLang="zh-TW" b="1" dirty="0" smtClean="0">
                <a:solidFill>
                  <a:srgbClr val="7030A0"/>
                </a:solidFill>
                <a:latin typeface="+mn-ea"/>
                <a:ea typeface="+mn-ea"/>
              </a:rPr>
              <a:t>地區</a:t>
            </a:r>
            <a:r>
              <a:rPr lang="en-US" altLang="zh-TW" b="1" dirty="0" smtClean="0">
                <a:solidFill>
                  <a:srgbClr val="7030A0"/>
                </a:solidFill>
                <a:latin typeface="+mn-ea"/>
                <a:ea typeface="+mn-ea"/>
              </a:rPr>
              <a:t>    </a:t>
            </a:r>
          </a:p>
          <a:p>
            <a:pPr algn="just">
              <a:spcBef>
                <a:spcPts val="200"/>
              </a:spcBef>
              <a:spcAft>
                <a:spcPts val="200"/>
              </a:spcAft>
            </a:pPr>
            <a:r>
              <a:rPr lang="en-US" altLang="zh-TW" b="1" dirty="0">
                <a:solidFill>
                  <a:srgbClr val="7030A0"/>
                </a:solidFill>
                <a:latin typeface="+mn-ea"/>
                <a:ea typeface="+mn-ea"/>
              </a:rPr>
              <a:t> </a:t>
            </a:r>
            <a:r>
              <a:rPr lang="en-US" altLang="zh-TW" b="1" dirty="0" smtClean="0">
                <a:solidFill>
                  <a:srgbClr val="7030A0"/>
                </a:solidFill>
                <a:latin typeface="+mn-ea"/>
                <a:ea typeface="+mn-ea"/>
              </a:rPr>
              <a:t>    </a:t>
            </a:r>
            <a:r>
              <a:rPr lang="zh-TW" altLang="zh-TW" b="1" dirty="0" smtClean="0">
                <a:solidFill>
                  <a:srgbClr val="7030A0"/>
                </a:solidFill>
                <a:latin typeface="+mn-ea"/>
                <a:ea typeface="+mn-ea"/>
              </a:rPr>
              <a:t>民眾</a:t>
            </a:r>
            <a:r>
              <a:rPr lang="zh-TW" altLang="zh-TW" b="1" dirty="0">
                <a:solidFill>
                  <a:srgbClr val="7030A0"/>
                </a:solidFill>
                <a:latin typeface="+mn-ea"/>
                <a:ea typeface="+mn-ea"/>
              </a:rPr>
              <a:t>之生命權、健康權與人性</a:t>
            </a:r>
            <a:r>
              <a:rPr lang="zh-TW" altLang="zh-TW" b="1" dirty="0" smtClean="0">
                <a:solidFill>
                  <a:srgbClr val="7030A0"/>
                </a:solidFill>
                <a:latin typeface="+mn-ea"/>
                <a:ea typeface="+mn-ea"/>
              </a:rPr>
              <a:t>尊嚴</a:t>
            </a:r>
            <a:r>
              <a:rPr lang="zh-TW" altLang="en-US" b="1" dirty="0" smtClean="0">
                <a:solidFill>
                  <a:srgbClr val="7030A0"/>
                </a:solidFill>
                <a:latin typeface="+mn-ea"/>
                <a:ea typeface="+mn-ea"/>
              </a:rPr>
              <a:t>。</a:t>
            </a:r>
            <a:endParaRPr lang="en-US" altLang="zh-TW" b="1" dirty="0" smtClean="0">
              <a:solidFill>
                <a:srgbClr val="7030A0"/>
              </a:solidFill>
              <a:latin typeface="+mn-ea"/>
              <a:ea typeface="+mn-ea"/>
            </a:endParaRPr>
          </a:p>
          <a:p>
            <a:pPr marL="982663" lvl="2" indent="-180975" algn="just">
              <a:buFont typeface="Wingdings" panose="05000000000000000000" pitchFamily="2" charset="2"/>
              <a:buChar char="Ø"/>
            </a:pPr>
            <a:r>
              <a:rPr lang="en-US" altLang="zh-TW" sz="2200" dirty="0">
                <a:solidFill>
                  <a:srgbClr val="002060"/>
                </a:solidFill>
                <a:latin typeface="+mn-ea"/>
                <a:ea typeface="+mn-ea"/>
              </a:rPr>
              <a:t>2020</a:t>
            </a:r>
            <a:r>
              <a:rPr lang="zh-TW" altLang="zh-TW" sz="2200" dirty="0">
                <a:solidFill>
                  <a:srgbClr val="002060"/>
                </a:solidFill>
                <a:latin typeface="+mn-ea"/>
                <a:ea typeface="+mn-ea"/>
              </a:rPr>
              <a:t>年</a:t>
            </a:r>
            <a:r>
              <a:rPr lang="en-US" altLang="zh-TW" sz="2200" dirty="0">
                <a:solidFill>
                  <a:srgbClr val="002060"/>
                </a:solidFill>
                <a:latin typeface="+mn-ea"/>
                <a:ea typeface="+mn-ea"/>
              </a:rPr>
              <a:t>2</a:t>
            </a:r>
            <a:r>
              <a:rPr lang="zh-TW" altLang="zh-TW" sz="2200" dirty="0">
                <a:solidFill>
                  <a:srgbClr val="002060"/>
                </a:solidFill>
                <a:latin typeface="+mn-ea"/>
                <a:ea typeface="+mn-ea"/>
              </a:rPr>
              <a:t>月，國際特赦組織曾致信給世界衛生組織（</a:t>
            </a:r>
            <a:r>
              <a:rPr lang="en-US" altLang="zh-TW" sz="2200" dirty="0">
                <a:solidFill>
                  <a:srgbClr val="002060"/>
                </a:solidFill>
                <a:latin typeface="+mn-ea"/>
                <a:ea typeface="+mn-ea"/>
              </a:rPr>
              <a:t>WHO</a:t>
            </a:r>
            <a:r>
              <a:rPr lang="zh-TW" altLang="zh-TW" sz="2200" dirty="0">
                <a:solidFill>
                  <a:srgbClr val="002060"/>
                </a:solidFill>
                <a:latin typeface="+mn-ea"/>
                <a:ea typeface="+mn-ea"/>
              </a:rPr>
              <a:t>）秘書長譚德塞表示：台灣代表無法參加多數世界衛生組織針對新冠病毒（</a:t>
            </a:r>
            <a:r>
              <a:rPr lang="en-US" altLang="zh-TW" sz="2200" dirty="0">
                <a:solidFill>
                  <a:srgbClr val="002060"/>
                </a:solidFill>
                <a:latin typeface="+mn-ea"/>
                <a:ea typeface="+mn-ea"/>
              </a:rPr>
              <a:t>COVID-19</a:t>
            </a:r>
            <a:r>
              <a:rPr lang="zh-TW" altLang="zh-TW" sz="2200" dirty="0">
                <a:solidFill>
                  <a:srgbClr val="002060"/>
                </a:solidFill>
                <a:latin typeface="+mn-ea"/>
                <a:ea typeface="+mn-ea"/>
              </a:rPr>
              <a:t>）之相關會議國際</a:t>
            </a:r>
            <a:r>
              <a:rPr lang="en-US" altLang="zh-TW" sz="2200" dirty="0">
                <a:solidFill>
                  <a:srgbClr val="002060"/>
                </a:solidFill>
                <a:latin typeface="+mn-ea"/>
                <a:ea typeface="+mn-ea"/>
              </a:rPr>
              <a:t>…</a:t>
            </a:r>
            <a:r>
              <a:rPr lang="zh-TW" altLang="zh-TW" sz="2200" dirty="0" smtClean="0">
                <a:solidFill>
                  <a:srgbClr val="002060"/>
                </a:solidFill>
                <a:latin typeface="+mn-ea"/>
                <a:ea typeface="+mn-ea"/>
              </a:rPr>
              <a:t>。對</a:t>
            </a:r>
            <a:r>
              <a:rPr lang="zh-TW" altLang="zh-TW" sz="2200" dirty="0">
                <a:solidFill>
                  <a:srgbClr val="002060"/>
                </a:solidFill>
                <a:latin typeface="+mn-ea"/>
                <a:ea typeface="+mn-ea"/>
              </a:rPr>
              <a:t>世界衛生組織（</a:t>
            </a:r>
            <a:r>
              <a:rPr lang="en-US" altLang="zh-TW" sz="2200" dirty="0">
                <a:solidFill>
                  <a:srgbClr val="002060"/>
                </a:solidFill>
                <a:latin typeface="+mn-ea"/>
                <a:ea typeface="+mn-ea"/>
              </a:rPr>
              <a:t>WHO</a:t>
            </a:r>
            <a:r>
              <a:rPr lang="zh-TW" altLang="zh-TW" sz="2200" dirty="0">
                <a:solidFill>
                  <a:srgbClr val="002060"/>
                </a:solidFill>
                <a:latin typeface="+mn-ea"/>
                <a:ea typeface="+mn-ea"/>
              </a:rPr>
              <a:t>）拒絕台灣入會聲明，我國外交部亦於第一時間表示</a:t>
            </a:r>
            <a:r>
              <a:rPr lang="zh-TW" altLang="zh-TW" sz="2200" dirty="0" smtClean="0">
                <a:solidFill>
                  <a:srgbClr val="002060"/>
                </a:solidFill>
                <a:latin typeface="+mn-ea"/>
                <a:ea typeface="+mn-ea"/>
              </a:rPr>
              <a:t>遺憾</a:t>
            </a:r>
            <a:r>
              <a:rPr lang="zh-TW" altLang="en-US" sz="2200" dirty="0" smtClean="0">
                <a:solidFill>
                  <a:srgbClr val="002060"/>
                </a:solidFill>
                <a:latin typeface="+mn-ea"/>
                <a:ea typeface="+mn-ea"/>
              </a:rPr>
              <a:t>。</a:t>
            </a:r>
            <a:endParaRPr lang="en-US" altLang="zh-TW" sz="2200" dirty="0" smtClean="0">
              <a:solidFill>
                <a:srgbClr val="002060"/>
              </a:solidFill>
              <a:latin typeface="+mn-ea"/>
              <a:ea typeface="+mn-ea"/>
            </a:endParaRPr>
          </a:p>
          <a:p>
            <a:pPr marL="982663" lvl="2" indent="-180975" algn="just">
              <a:buFont typeface="Wingdings" panose="05000000000000000000" pitchFamily="2" charset="2"/>
              <a:buChar char="Ø"/>
            </a:pPr>
            <a:r>
              <a:rPr lang="zh-TW" altLang="zh-TW" sz="2200" dirty="0" smtClean="0">
                <a:solidFill>
                  <a:srgbClr val="002060"/>
                </a:solidFill>
                <a:latin typeface="+mn-ea"/>
                <a:ea typeface="+mn-ea"/>
              </a:rPr>
              <a:t>希望</a:t>
            </a:r>
            <a:r>
              <a:rPr lang="zh-TW" altLang="zh-TW" sz="2200" dirty="0">
                <a:solidFill>
                  <a:srgbClr val="002060"/>
                </a:solidFill>
                <a:latin typeface="+mn-ea"/>
                <a:ea typeface="+mn-ea"/>
              </a:rPr>
              <a:t>兩岸能進行良性之互動及溝通，尋求共同模式，世界衛生組織（</a:t>
            </a:r>
            <a:r>
              <a:rPr lang="en-US" altLang="zh-TW" sz="2200" dirty="0">
                <a:solidFill>
                  <a:srgbClr val="002060"/>
                </a:solidFill>
                <a:latin typeface="+mn-ea"/>
                <a:ea typeface="+mn-ea"/>
              </a:rPr>
              <a:t>WHO</a:t>
            </a:r>
            <a:r>
              <a:rPr lang="zh-TW" altLang="zh-TW" sz="2200" dirty="0">
                <a:solidFill>
                  <a:srgbClr val="002060"/>
                </a:solidFill>
                <a:latin typeface="+mn-ea"/>
                <a:ea typeface="+mn-ea"/>
              </a:rPr>
              <a:t>）宜歡迎台灣加入，期待台灣能順利地加入</a:t>
            </a:r>
            <a:r>
              <a:rPr lang="en-US" altLang="zh-TW" sz="2200" dirty="0">
                <a:solidFill>
                  <a:srgbClr val="002060"/>
                </a:solidFill>
                <a:latin typeface="+mn-ea"/>
                <a:ea typeface="+mn-ea"/>
              </a:rPr>
              <a:t>WHO</a:t>
            </a:r>
            <a:r>
              <a:rPr lang="zh-TW" altLang="zh-TW" sz="2200" dirty="0">
                <a:solidFill>
                  <a:srgbClr val="002060"/>
                </a:solidFill>
                <a:latin typeface="+mn-ea"/>
                <a:ea typeface="+mn-ea"/>
              </a:rPr>
              <a:t>，一同為全球之新冠肺炎之防疫工作而努力。</a:t>
            </a:r>
            <a:endParaRPr lang="zh-TW" altLang="en-US" sz="2200" dirty="0">
              <a:solidFill>
                <a:srgbClr val="002060"/>
              </a:solidFill>
              <a:latin typeface="+mn-ea"/>
              <a:ea typeface="+mn-ea"/>
            </a:endParaRPr>
          </a:p>
        </p:txBody>
      </p:sp>
    </p:spTree>
    <p:extLst>
      <p:ext uri="{BB962C8B-B14F-4D97-AF65-F5344CB8AC3E}">
        <p14:creationId xmlns:p14="http://schemas.microsoft.com/office/powerpoint/2010/main" val="378574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-3</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44824"/>
            <a:ext cx="8712968" cy="4483279"/>
          </a:xfrm>
          <a:prstGeom prst="rect">
            <a:avLst/>
          </a:prstGeom>
          <a:noFill/>
        </p:spPr>
        <p:txBody>
          <a:bodyPr wrap="square" rtlCol="0">
            <a:spAutoFit/>
          </a:bodyPr>
          <a:lstStyle/>
          <a:p>
            <a:pPr marL="457200" indent="-457200" algn="just">
              <a:spcBef>
                <a:spcPts val="200"/>
              </a:spcBef>
              <a:spcAft>
                <a:spcPts val="200"/>
              </a:spcAft>
              <a:buFont typeface="+mj-ea"/>
              <a:buAutoNum type="ea1ChtPeriod"/>
            </a:pPr>
            <a:r>
              <a:rPr lang="zh-TW" altLang="zh-TW" sz="3200" b="1" dirty="0" smtClean="0">
                <a:solidFill>
                  <a:srgbClr val="0070C0"/>
                </a:solidFill>
                <a:effectLst>
                  <a:outerShdw blurRad="38100" dist="38100" dir="2700000" algn="tl">
                    <a:srgbClr val="000000">
                      <a:alpha val="43137"/>
                    </a:srgbClr>
                  </a:outerShdw>
                </a:effectLst>
                <a:latin typeface="+mn-ea"/>
                <a:ea typeface="+mn-ea"/>
              </a:rPr>
              <a:t>醫療</a:t>
            </a:r>
            <a:r>
              <a:rPr lang="zh-TW" altLang="zh-TW" sz="3200" b="1" dirty="0">
                <a:solidFill>
                  <a:srgbClr val="0070C0"/>
                </a:solidFill>
                <a:effectLst>
                  <a:outerShdw blurRad="38100" dist="38100" dir="2700000" algn="tl">
                    <a:srgbClr val="000000">
                      <a:alpha val="43137"/>
                    </a:srgbClr>
                  </a:outerShdw>
                </a:effectLst>
                <a:latin typeface="+mn-ea"/>
                <a:ea typeface="+mn-ea"/>
              </a:rPr>
              <a:t>政策面之可行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3200" b="1" dirty="0" smtClean="0">
                <a:solidFill>
                  <a:srgbClr val="0070C0"/>
                </a:solidFill>
                <a:effectLst>
                  <a:outerShdw blurRad="38100" dist="38100" dir="2700000" algn="tl">
                    <a:srgbClr val="000000">
                      <a:alpha val="43137"/>
                    </a:srgbClr>
                  </a:outerShdw>
                </a:effectLst>
                <a:latin typeface="+mn-ea"/>
                <a:ea typeface="+mn-ea"/>
              </a:rPr>
              <a:t>-2</a:t>
            </a:r>
            <a:endParaRPr lang="zh-TW" altLang="zh-TW" sz="3200" b="1" dirty="0">
              <a:solidFill>
                <a:srgbClr val="0070C0"/>
              </a:solidFill>
              <a:effectLst>
                <a:outerShdw blurRad="38100" dist="38100" dir="2700000" algn="tl">
                  <a:srgbClr val="000000">
                    <a:alpha val="43137"/>
                  </a:srgbClr>
                </a:outerShdw>
              </a:effectLst>
              <a:latin typeface="+mn-ea"/>
              <a:ea typeface="+mn-ea"/>
            </a:endParaRPr>
          </a:p>
          <a:p>
            <a:pPr algn="just">
              <a:spcBef>
                <a:spcPts val="200"/>
              </a:spcBef>
              <a:spcAft>
                <a:spcPts val="200"/>
              </a:spcAft>
            </a:pPr>
            <a:r>
              <a:rPr lang="en-US" altLang="zh-TW" b="1" dirty="0" smtClean="0">
                <a:solidFill>
                  <a:srgbClr val="7030A0"/>
                </a:solidFill>
                <a:latin typeface="+mn-ea"/>
                <a:ea typeface="+mn-ea"/>
              </a:rPr>
              <a:t> </a:t>
            </a:r>
            <a:r>
              <a:rPr lang="en-US" altLang="zh-TW" b="1" dirty="0">
                <a:solidFill>
                  <a:srgbClr val="7030A0"/>
                </a:solidFill>
                <a:latin typeface="+mn-ea"/>
                <a:ea typeface="+mn-ea"/>
              </a:rPr>
              <a:t>(</a:t>
            </a:r>
            <a:r>
              <a:rPr lang="zh-TW" altLang="en-US" b="1" dirty="0">
                <a:solidFill>
                  <a:srgbClr val="7030A0"/>
                </a:solidFill>
                <a:latin typeface="+mn-ea"/>
                <a:ea typeface="+mn-ea"/>
              </a:rPr>
              <a:t>三</a:t>
            </a:r>
            <a:r>
              <a:rPr lang="en-US" altLang="zh-TW" b="1" dirty="0">
                <a:solidFill>
                  <a:srgbClr val="7030A0"/>
                </a:solidFill>
                <a:latin typeface="+mn-ea"/>
                <a:ea typeface="+mn-ea"/>
              </a:rPr>
              <a:t>)</a:t>
            </a:r>
            <a:r>
              <a:rPr lang="zh-TW" altLang="zh-TW" b="1" dirty="0">
                <a:solidFill>
                  <a:srgbClr val="7030A0"/>
                </a:solidFill>
                <a:latin typeface="+mn-ea"/>
                <a:ea typeface="+mn-ea"/>
              </a:rPr>
              <a:t>強化各個國家之醫療體系，令</a:t>
            </a:r>
            <a:r>
              <a:rPr lang="en-US" altLang="zh-TW" b="1" dirty="0">
                <a:solidFill>
                  <a:srgbClr val="7030A0"/>
                </a:solidFill>
                <a:latin typeface="+mn-ea"/>
                <a:ea typeface="+mn-ea"/>
              </a:rPr>
              <a:t>COVID-19</a:t>
            </a:r>
            <a:r>
              <a:rPr lang="zh-TW" altLang="zh-TW" b="1" dirty="0">
                <a:solidFill>
                  <a:srgbClr val="7030A0"/>
                </a:solidFill>
                <a:latin typeface="+mn-ea"/>
                <a:ea typeface="+mn-ea"/>
              </a:rPr>
              <a:t>確診者能獲得</a:t>
            </a:r>
            <a:r>
              <a:rPr lang="zh-TW" altLang="zh-TW" b="1" dirty="0" smtClean="0">
                <a:solidFill>
                  <a:srgbClr val="7030A0"/>
                </a:solidFill>
                <a:latin typeface="+mn-ea"/>
                <a:ea typeface="+mn-ea"/>
              </a:rPr>
              <a:t>妥善</a:t>
            </a:r>
            <a:r>
              <a:rPr lang="en-US" altLang="zh-TW" b="1" dirty="0" smtClean="0">
                <a:solidFill>
                  <a:srgbClr val="7030A0"/>
                </a:solidFill>
                <a:latin typeface="+mn-ea"/>
                <a:ea typeface="+mn-ea"/>
              </a:rPr>
              <a:t>  </a:t>
            </a:r>
          </a:p>
          <a:p>
            <a:pPr algn="just">
              <a:spcBef>
                <a:spcPts val="200"/>
              </a:spcBef>
              <a:spcAft>
                <a:spcPts val="200"/>
              </a:spcAft>
            </a:pPr>
            <a:r>
              <a:rPr lang="en-US" altLang="zh-TW" b="1" dirty="0">
                <a:solidFill>
                  <a:srgbClr val="7030A0"/>
                </a:solidFill>
                <a:latin typeface="+mn-ea"/>
                <a:ea typeface="+mn-ea"/>
              </a:rPr>
              <a:t> </a:t>
            </a:r>
            <a:r>
              <a:rPr lang="en-US" altLang="zh-TW" b="1" dirty="0" smtClean="0">
                <a:solidFill>
                  <a:srgbClr val="7030A0"/>
                </a:solidFill>
                <a:latin typeface="+mn-ea"/>
                <a:ea typeface="+mn-ea"/>
              </a:rPr>
              <a:t>    </a:t>
            </a:r>
            <a:r>
              <a:rPr lang="zh-TW" altLang="zh-TW" b="1" dirty="0" smtClean="0">
                <a:solidFill>
                  <a:srgbClr val="7030A0"/>
                </a:solidFill>
                <a:latin typeface="+mn-ea"/>
                <a:ea typeface="+mn-ea"/>
              </a:rPr>
              <a:t>之</a:t>
            </a:r>
            <a:r>
              <a:rPr lang="zh-TW" altLang="zh-TW" b="1" dirty="0">
                <a:solidFill>
                  <a:srgbClr val="7030A0"/>
                </a:solidFill>
                <a:latin typeface="+mn-ea"/>
                <a:ea typeface="+mn-ea"/>
              </a:rPr>
              <a:t>醫療照護及緩和</a:t>
            </a:r>
            <a:r>
              <a:rPr lang="zh-TW" altLang="zh-TW" b="1" dirty="0" smtClean="0">
                <a:solidFill>
                  <a:srgbClr val="7030A0"/>
                </a:solidFill>
                <a:latin typeface="+mn-ea"/>
                <a:ea typeface="+mn-ea"/>
              </a:rPr>
              <a:t>治療</a:t>
            </a:r>
            <a:endParaRPr lang="en-US" altLang="zh-TW" b="1" dirty="0" smtClean="0">
              <a:solidFill>
                <a:srgbClr val="7030A0"/>
              </a:solidFill>
              <a:latin typeface="+mn-ea"/>
              <a:ea typeface="+mn-ea"/>
            </a:endParaRPr>
          </a:p>
          <a:p>
            <a:pPr marL="800100" lvl="1" indent="-342900" algn="just">
              <a:spcBef>
                <a:spcPts val="200"/>
              </a:spcBef>
              <a:spcAft>
                <a:spcPts val="200"/>
              </a:spcAft>
              <a:buFont typeface="Wingdings" panose="05000000000000000000" pitchFamily="2" charset="2"/>
              <a:buChar char="Ø"/>
            </a:pPr>
            <a:r>
              <a:rPr lang="zh-TW" altLang="zh-TW" dirty="0">
                <a:solidFill>
                  <a:srgbClr val="002060"/>
                </a:solidFill>
                <a:latin typeface="+mn-ea"/>
                <a:ea typeface="+mn-ea"/>
              </a:rPr>
              <a:t>我國衛生福利部於</a:t>
            </a:r>
            <a:r>
              <a:rPr lang="en-US" altLang="zh-TW" dirty="0">
                <a:solidFill>
                  <a:srgbClr val="002060"/>
                </a:solidFill>
                <a:latin typeface="+mn-ea"/>
                <a:ea typeface="+mn-ea"/>
              </a:rPr>
              <a:t>2020</a:t>
            </a:r>
            <a:r>
              <a:rPr lang="zh-TW" altLang="zh-TW" dirty="0">
                <a:solidFill>
                  <a:srgbClr val="002060"/>
                </a:solidFill>
                <a:latin typeface="+mn-ea"/>
                <a:ea typeface="+mn-ea"/>
              </a:rPr>
              <a:t>年</a:t>
            </a:r>
            <a:r>
              <a:rPr lang="en-US" altLang="zh-TW" dirty="0">
                <a:solidFill>
                  <a:srgbClr val="002060"/>
                </a:solidFill>
                <a:latin typeface="+mn-ea"/>
                <a:ea typeface="+mn-ea"/>
              </a:rPr>
              <a:t>6</a:t>
            </a:r>
            <a:r>
              <a:rPr lang="zh-TW" altLang="zh-TW" dirty="0">
                <a:solidFill>
                  <a:srgbClr val="002060"/>
                </a:solidFill>
                <a:latin typeface="+mn-ea"/>
                <a:ea typeface="+mn-ea"/>
              </a:rPr>
              <a:t>月份指出，因應國際新冠病毒疫情趨勢，並以達成以下三大目標為目的：（</a:t>
            </a:r>
            <a:r>
              <a:rPr lang="en-US" altLang="zh-TW" dirty="0">
                <a:solidFill>
                  <a:srgbClr val="002060"/>
                </a:solidFill>
                <a:latin typeface="+mn-ea"/>
                <a:ea typeface="+mn-ea"/>
              </a:rPr>
              <a:t>1</a:t>
            </a:r>
            <a:r>
              <a:rPr lang="zh-TW" altLang="zh-TW" dirty="0">
                <a:solidFill>
                  <a:srgbClr val="002060"/>
                </a:solidFill>
                <a:latin typeface="+mn-ea"/>
                <a:ea typeface="+mn-ea"/>
              </a:rPr>
              <a:t>）減緩散播速度。（</a:t>
            </a:r>
            <a:r>
              <a:rPr lang="en-US" altLang="zh-TW" dirty="0">
                <a:solidFill>
                  <a:srgbClr val="002060"/>
                </a:solidFill>
                <a:latin typeface="+mn-ea"/>
                <a:ea typeface="+mn-ea"/>
              </a:rPr>
              <a:t>2</a:t>
            </a:r>
            <a:r>
              <a:rPr lang="zh-TW" altLang="zh-TW" dirty="0">
                <a:solidFill>
                  <a:srgbClr val="002060"/>
                </a:solidFill>
                <a:latin typeface="+mn-ea"/>
                <a:ea typeface="+mn-ea"/>
              </a:rPr>
              <a:t>）保全核心人力維持醫療照護體系運作。（</a:t>
            </a:r>
            <a:r>
              <a:rPr lang="en-US" altLang="zh-TW" dirty="0">
                <a:solidFill>
                  <a:srgbClr val="002060"/>
                </a:solidFill>
                <a:latin typeface="+mn-ea"/>
                <a:ea typeface="+mn-ea"/>
              </a:rPr>
              <a:t>3</a:t>
            </a:r>
            <a:r>
              <a:rPr lang="zh-TW" altLang="zh-TW" dirty="0">
                <a:solidFill>
                  <a:srgbClr val="002060"/>
                </a:solidFill>
                <a:latin typeface="+mn-ea"/>
                <a:ea typeface="+mn-ea"/>
              </a:rPr>
              <a:t>）降低重症及死亡</a:t>
            </a:r>
            <a:r>
              <a:rPr lang="zh-TW" altLang="zh-TW" dirty="0" smtClean="0">
                <a:solidFill>
                  <a:srgbClr val="002060"/>
                </a:solidFill>
                <a:latin typeface="+mn-ea"/>
                <a:ea typeface="+mn-ea"/>
              </a:rPr>
              <a:t>人數</a:t>
            </a:r>
            <a:endParaRPr lang="en-US" altLang="zh-TW" dirty="0" smtClean="0">
              <a:solidFill>
                <a:srgbClr val="002060"/>
              </a:solidFill>
              <a:latin typeface="+mn-ea"/>
              <a:ea typeface="+mn-ea"/>
            </a:endParaRPr>
          </a:p>
          <a:p>
            <a:pPr marL="800100" lvl="1" indent="-342900" algn="just">
              <a:spcBef>
                <a:spcPts val="200"/>
              </a:spcBef>
              <a:spcAft>
                <a:spcPts val="200"/>
              </a:spcAft>
              <a:buFont typeface="Wingdings" panose="05000000000000000000" pitchFamily="2" charset="2"/>
              <a:buChar char="Ø"/>
            </a:pPr>
            <a:r>
              <a:rPr lang="zh-TW" altLang="zh-TW" dirty="0" smtClean="0">
                <a:solidFill>
                  <a:srgbClr val="002060"/>
                </a:solidFill>
                <a:latin typeface="+mn-ea"/>
                <a:ea typeface="+mn-ea"/>
              </a:rPr>
              <a:t>目前</a:t>
            </a:r>
            <a:r>
              <a:rPr lang="zh-TW" altLang="zh-TW" dirty="0">
                <a:solidFill>
                  <a:srgbClr val="002060"/>
                </a:solidFill>
                <a:latin typeface="+mn-ea"/>
                <a:ea typeface="+mn-ea"/>
              </a:rPr>
              <a:t>對疫情最為需要之防護設備口罩及手部清潔液等物資，許多國家針對此類物資制定法律政策，進而確保醫護人員之防護設備；最後，醫療院所要有足夠之病床可供感染者使用，特別是重症病房應需有呼吸器以備不急之需。</a:t>
            </a:r>
            <a:endParaRPr lang="zh-TW" altLang="en-US" b="1" dirty="0">
              <a:solidFill>
                <a:srgbClr val="002060"/>
              </a:solidFill>
              <a:latin typeface="+mn-ea"/>
              <a:ea typeface="+mn-ea"/>
            </a:endParaRPr>
          </a:p>
        </p:txBody>
      </p:sp>
    </p:spTree>
    <p:extLst>
      <p:ext uri="{BB962C8B-B14F-4D97-AF65-F5344CB8AC3E}">
        <p14:creationId xmlns:p14="http://schemas.microsoft.com/office/powerpoint/2010/main" val="175330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547664" y="219472"/>
            <a:ext cx="4321175" cy="1444625"/>
          </a:xfrm>
        </p:spPr>
        <p:txBody>
          <a:bodyPr/>
          <a:lstStyle/>
          <a:p>
            <a:r>
              <a:rPr lang="zh-TW" altLang="en-US" sz="4800" dirty="0" smtClean="0"/>
              <a:t>大 綱</a:t>
            </a:r>
            <a:endParaRPr lang="zh-TW" altLang="zh-TW" sz="4800" dirty="0"/>
          </a:p>
        </p:txBody>
      </p:sp>
      <p:sp>
        <p:nvSpPr>
          <p:cNvPr id="2" name="文字方塊 1"/>
          <p:cNvSpPr txBox="1"/>
          <p:nvPr/>
        </p:nvSpPr>
        <p:spPr>
          <a:xfrm>
            <a:off x="467544" y="1832484"/>
            <a:ext cx="8434417" cy="3877985"/>
          </a:xfrm>
          <a:prstGeom prst="rect">
            <a:avLst/>
          </a:prstGeom>
          <a:noFill/>
        </p:spPr>
        <p:txBody>
          <a:bodyPr wrap="square" rtlCol="0">
            <a:spAutoFit/>
          </a:bodyPr>
          <a:lstStyle/>
          <a:p>
            <a:pPr marL="763588" indent="-763588" algn="just">
              <a:spcBef>
                <a:spcPts val="600"/>
              </a:spcBef>
              <a:spcAft>
                <a:spcPts val="600"/>
              </a:spcAft>
              <a:buFont typeface="+mj-ea"/>
              <a:buAutoNum type="ea1ChtPeriod"/>
            </a:pPr>
            <a:r>
              <a:rPr lang="zh-TW" altLang="zh-TW" sz="3600" b="1" dirty="0">
                <a:solidFill>
                  <a:schemeClr val="bg1"/>
                </a:solidFill>
                <a:latin typeface="Times New Roman" panose="02020603050405020304" pitchFamily="18" charset="0"/>
                <a:ea typeface="+mn-ea"/>
                <a:cs typeface="Times New Roman" panose="02020603050405020304" pitchFamily="18" charset="0"/>
              </a:rPr>
              <a:t>前言</a:t>
            </a:r>
            <a:r>
              <a:rPr lang="zh-TW" altLang="en-US" sz="3600" b="1" dirty="0">
                <a:solidFill>
                  <a:schemeClr val="bg1"/>
                </a:solidFill>
                <a:latin typeface="Times New Roman" panose="02020603050405020304" pitchFamily="18" charset="0"/>
                <a:ea typeface="+mn-ea"/>
                <a:cs typeface="Times New Roman" panose="02020603050405020304" pitchFamily="18" charset="0"/>
              </a:rPr>
              <a:t>。</a:t>
            </a:r>
            <a:r>
              <a:rPr lang="zh-TW" altLang="zh-TW" sz="3600" b="1" dirty="0">
                <a:solidFill>
                  <a:schemeClr val="bg1"/>
                </a:solidFill>
                <a:latin typeface="Times New Roman" panose="02020603050405020304" pitchFamily="18" charset="0"/>
                <a:ea typeface="+mn-ea"/>
                <a:cs typeface="Times New Roman" panose="02020603050405020304" pitchFamily="18" charset="0"/>
              </a:rPr>
              <a:t> </a:t>
            </a:r>
          </a:p>
          <a:p>
            <a:pPr marL="763588" indent="-763588" algn="just">
              <a:spcBef>
                <a:spcPts val="600"/>
              </a:spcBef>
              <a:spcAft>
                <a:spcPts val="600"/>
              </a:spcAft>
              <a:buFont typeface="+mj-ea"/>
              <a:buAutoNum type="ea1ChtPeriod"/>
            </a:pPr>
            <a:r>
              <a:rPr lang="zh-TW" altLang="zh-TW" sz="3600" b="1" dirty="0" smtClean="0">
                <a:solidFill>
                  <a:schemeClr val="bg1"/>
                </a:solidFill>
                <a:latin typeface="Times New Roman" panose="02020603050405020304" pitchFamily="18" charset="0"/>
                <a:ea typeface="+mn-ea"/>
                <a:cs typeface="Times New Roman" panose="02020603050405020304" pitchFamily="18" charset="0"/>
              </a:rPr>
              <a:t>醫療</a:t>
            </a:r>
            <a:r>
              <a:rPr lang="zh-TW" altLang="zh-TW" sz="3600" b="1" dirty="0">
                <a:solidFill>
                  <a:schemeClr val="bg1"/>
                </a:solidFill>
                <a:latin typeface="Times New Roman" panose="02020603050405020304" pitchFamily="18" charset="0"/>
                <a:ea typeface="+mn-ea"/>
                <a:cs typeface="Times New Roman" panose="02020603050405020304" pitchFamily="18" charset="0"/>
              </a:rPr>
              <a:t>體系對於死亡之定義與回應</a:t>
            </a:r>
            <a:r>
              <a:rPr lang="zh-TW" altLang="en-US" sz="3600" b="1" dirty="0">
                <a:solidFill>
                  <a:schemeClr val="bg1"/>
                </a:solidFill>
                <a:latin typeface="Times New Roman" panose="02020603050405020304" pitchFamily="18" charset="0"/>
                <a:ea typeface="+mn-ea"/>
                <a:cs typeface="Times New Roman" panose="02020603050405020304" pitchFamily="18" charset="0"/>
              </a:rPr>
              <a:t>。</a:t>
            </a:r>
            <a:r>
              <a:rPr lang="en-US" altLang="zh-TW" sz="3600" b="1" dirty="0">
                <a:solidFill>
                  <a:schemeClr val="bg1"/>
                </a:solidFill>
                <a:latin typeface="Times New Roman" panose="02020603050405020304" pitchFamily="18" charset="0"/>
                <a:ea typeface="+mn-ea"/>
                <a:cs typeface="Times New Roman" panose="02020603050405020304" pitchFamily="18" charset="0"/>
              </a:rPr>
              <a:t> </a:t>
            </a:r>
          </a:p>
          <a:p>
            <a:pPr marL="763588" indent="-763588" algn="just">
              <a:spcBef>
                <a:spcPts val="600"/>
              </a:spcBef>
              <a:spcAft>
                <a:spcPts val="600"/>
              </a:spcAft>
              <a:buFont typeface="+mj-ea"/>
              <a:buAutoNum type="ea1ChtPeriod"/>
            </a:pPr>
            <a:r>
              <a:rPr lang="zh-TW" altLang="zh-TW" sz="3600" b="1" dirty="0" smtClean="0">
                <a:solidFill>
                  <a:schemeClr val="bg1"/>
                </a:solidFill>
                <a:latin typeface="Times New Roman" panose="02020603050405020304" pitchFamily="18" charset="0"/>
                <a:ea typeface="+mn-ea"/>
                <a:cs typeface="Times New Roman" panose="02020603050405020304" pitchFamily="18" charset="0"/>
              </a:rPr>
              <a:t>全球</a:t>
            </a:r>
            <a:r>
              <a:rPr lang="zh-TW" altLang="zh-TW" sz="3600" b="1" dirty="0">
                <a:solidFill>
                  <a:schemeClr val="bg1"/>
                </a:solidFill>
                <a:latin typeface="Times New Roman" panose="02020603050405020304" pitchFamily="18" charset="0"/>
                <a:ea typeface="+mn-ea"/>
                <a:cs typeface="Times New Roman" panose="02020603050405020304" pitchFamily="18" charset="0"/>
              </a:rPr>
              <a:t>新型冠狀肺炎</a:t>
            </a:r>
            <a:r>
              <a:rPr lang="en-US" altLang="zh-TW" sz="3600" b="1" dirty="0">
                <a:solidFill>
                  <a:schemeClr val="bg1"/>
                </a:solidFill>
                <a:latin typeface="Times New Roman" panose="02020603050405020304" pitchFamily="18" charset="0"/>
                <a:ea typeface="+mn-ea"/>
                <a:cs typeface="Times New Roman" panose="02020603050405020304" pitchFamily="18" charset="0"/>
              </a:rPr>
              <a:t>(COVID-19)</a:t>
            </a:r>
            <a:r>
              <a:rPr lang="zh-TW" altLang="zh-TW" sz="3600" b="1" dirty="0">
                <a:solidFill>
                  <a:schemeClr val="bg1"/>
                </a:solidFill>
                <a:latin typeface="Times New Roman" panose="02020603050405020304" pitchFamily="18" charset="0"/>
                <a:ea typeface="+mn-ea"/>
                <a:cs typeface="Times New Roman" panose="02020603050405020304" pitchFamily="18" charset="0"/>
              </a:rPr>
              <a:t>疫情</a:t>
            </a:r>
            <a:r>
              <a:rPr lang="zh-TW" altLang="zh-TW" sz="3600" b="1" dirty="0" smtClean="0">
                <a:solidFill>
                  <a:schemeClr val="bg1"/>
                </a:solidFill>
                <a:latin typeface="Times New Roman" panose="02020603050405020304" pitchFamily="18" charset="0"/>
                <a:ea typeface="+mn-ea"/>
                <a:cs typeface="Times New Roman" panose="02020603050405020304" pitchFamily="18" charset="0"/>
              </a:rPr>
              <a:t>下處理生</a:t>
            </a:r>
            <a:r>
              <a:rPr lang="en-US" altLang="zh-TW" sz="3600" b="1" dirty="0" smtClean="0">
                <a:solidFill>
                  <a:schemeClr val="bg1"/>
                </a:solidFill>
                <a:latin typeface="Times New Roman" panose="02020603050405020304" pitchFamily="18" charset="0"/>
                <a:ea typeface="+mn-ea"/>
                <a:cs typeface="Times New Roman" panose="02020603050405020304" pitchFamily="18" charset="0"/>
              </a:rPr>
              <a:t> </a:t>
            </a:r>
            <a:r>
              <a:rPr lang="zh-TW" altLang="zh-TW" sz="3600" b="1" dirty="0" smtClean="0">
                <a:solidFill>
                  <a:schemeClr val="bg1"/>
                </a:solidFill>
                <a:latin typeface="Times New Roman" panose="02020603050405020304" pitchFamily="18" charset="0"/>
                <a:ea typeface="+mn-ea"/>
                <a:cs typeface="Times New Roman" panose="02020603050405020304" pitchFamily="18" charset="0"/>
              </a:rPr>
              <a:t>死</a:t>
            </a:r>
            <a:r>
              <a:rPr lang="zh-TW" altLang="zh-TW" sz="3600" b="1" dirty="0">
                <a:solidFill>
                  <a:schemeClr val="bg1"/>
                </a:solidFill>
                <a:latin typeface="Times New Roman" panose="02020603050405020304" pitchFamily="18" charset="0"/>
                <a:ea typeface="+mn-ea"/>
                <a:cs typeface="Times New Roman" panose="02020603050405020304" pitchFamily="18" charset="0"/>
              </a:rPr>
              <a:t>問題之</a:t>
            </a:r>
            <a:r>
              <a:rPr lang="zh-TW" altLang="zh-TW" sz="3600" dirty="0">
                <a:solidFill>
                  <a:schemeClr val="bg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困境</a:t>
            </a:r>
            <a:r>
              <a:rPr lang="zh-TW" altLang="en-US" sz="3600" b="1" dirty="0">
                <a:solidFill>
                  <a:schemeClr val="bg1"/>
                </a:solidFill>
                <a:latin typeface="Times New Roman" panose="02020603050405020304" pitchFamily="18" charset="0"/>
                <a:ea typeface="+mn-ea"/>
                <a:cs typeface="Times New Roman" panose="02020603050405020304" pitchFamily="18" charset="0"/>
              </a:rPr>
              <a:t>。</a:t>
            </a:r>
            <a:endParaRPr lang="en-US" altLang="zh-TW" sz="3600" b="1" dirty="0">
              <a:solidFill>
                <a:schemeClr val="bg1"/>
              </a:solidFill>
              <a:latin typeface="Times New Roman" panose="02020603050405020304" pitchFamily="18" charset="0"/>
              <a:ea typeface="+mn-ea"/>
              <a:cs typeface="Times New Roman" panose="02020603050405020304" pitchFamily="18" charset="0"/>
            </a:endParaRPr>
          </a:p>
          <a:p>
            <a:pPr marL="763588" indent="-763588" algn="just">
              <a:spcBef>
                <a:spcPts val="600"/>
              </a:spcBef>
              <a:spcAft>
                <a:spcPts val="600"/>
              </a:spcAft>
              <a:buFont typeface="+mj-ea"/>
              <a:buAutoNum type="ea1ChtPeriod"/>
            </a:pPr>
            <a:r>
              <a:rPr lang="zh-TW" altLang="zh-TW" sz="3600" b="1" dirty="0">
                <a:solidFill>
                  <a:schemeClr val="bg1"/>
                </a:solidFill>
                <a:latin typeface="Times New Roman" panose="02020603050405020304" pitchFamily="18" charset="0"/>
                <a:ea typeface="+mn-ea"/>
                <a:cs typeface="Times New Roman" panose="02020603050405020304" pitchFamily="18" charset="0"/>
              </a:rPr>
              <a:t>全球新型冠狀肺炎</a:t>
            </a:r>
            <a:r>
              <a:rPr lang="en-US" altLang="zh-TW" sz="3600" b="1" dirty="0">
                <a:solidFill>
                  <a:schemeClr val="bg1"/>
                </a:solidFill>
                <a:latin typeface="Times New Roman" panose="02020603050405020304" pitchFamily="18" charset="0"/>
                <a:ea typeface="+mn-ea"/>
                <a:cs typeface="Times New Roman" panose="02020603050405020304" pitchFamily="18" charset="0"/>
              </a:rPr>
              <a:t>(COVID-19)</a:t>
            </a:r>
            <a:r>
              <a:rPr lang="zh-TW" altLang="zh-TW" sz="3600" b="1" dirty="0">
                <a:solidFill>
                  <a:schemeClr val="bg1"/>
                </a:solidFill>
                <a:latin typeface="Times New Roman" panose="02020603050405020304" pitchFamily="18" charset="0"/>
                <a:ea typeface="+mn-ea"/>
                <a:cs typeface="Times New Roman" panose="02020603050405020304" pitchFamily="18" charset="0"/>
              </a:rPr>
              <a:t>疫情下</a:t>
            </a:r>
            <a:r>
              <a:rPr lang="zh-TW" altLang="zh-TW" sz="3600" b="1" dirty="0" smtClean="0">
                <a:solidFill>
                  <a:schemeClr val="bg1"/>
                </a:solidFill>
                <a:latin typeface="Times New Roman" panose="02020603050405020304" pitchFamily="18" charset="0"/>
                <a:ea typeface="+mn-ea"/>
                <a:cs typeface="Times New Roman" panose="02020603050405020304" pitchFamily="18" charset="0"/>
              </a:rPr>
              <a:t>處理</a:t>
            </a:r>
            <a:r>
              <a:rPr lang="en-US" altLang="zh-TW" sz="3600" b="1" dirty="0" smtClean="0">
                <a:solidFill>
                  <a:schemeClr val="bg1"/>
                </a:solidFill>
                <a:latin typeface="Times New Roman" panose="02020603050405020304" pitchFamily="18" charset="0"/>
                <a:ea typeface="+mn-ea"/>
                <a:cs typeface="Times New Roman" panose="02020603050405020304" pitchFamily="18" charset="0"/>
              </a:rPr>
              <a:t> </a:t>
            </a:r>
            <a:r>
              <a:rPr lang="zh-TW" altLang="zh-TW" sz="3600" b="1" dirty="0">
                <a:solidFill>
                  <a:schemeClr val="bg1"/>
                </a:solidFill>
                <a:latin typeface="Times New Roman" panose="02020603050405020304" pitchFamily="18" charset="0"/>
                <a:ea typeface="+mn-ea"/>
                <a:cs typeface="Times New Roman" panose="02020603050405020304" pitchFamily="18" charset="0"/>
              </a:rPr>
              <a:t>生死問題之可行對策</a:t>
            </a:r>
            <a:r>
              <a:rPr lang="en-US" altLang="zh-TW" sz="3600" b="1" dirty="0">
                <a:solidFill>
                  <a:schemeClr val="bg1"/>
                </a:solidFill>
                <a:latin typeface="Times New Roman" panose="02020603050405020304" pitchFamily="18" charset="0"/>
                <a:ea typeface="+mn-ea"/>
                <a:cs typeface="Times New Roman" panose="02020603050405020304" pitchFamily="18" charset="0"/>
              </a:rPr>
              <a:t>---</a:t>
            </a:r>
            <a:r>
              <a:rPr lang="zh-TW" altLang="zh-TW" sz="3600" b="1" dirty="0">
                <a:solidFill>
                  <a:schemeClr val="bg1"/>
                </a:solidFill>
                <a:latin typeface="Times New Roman" panose="02020603050405020304" pitchFamily="18" charset="0"/>
                <a:ea typeface="+mn-ea"/>
                <a:cs typeface="Times New Roman" panose="02020603050405020304" pitchFamily="18" charset="0"/>
              </a:rPr>
              <a:t>代結論</a:t>
            </a:r>
            <a:r>
              <a:rPr lang="zh-TW" altLang="en-US" sz="3600" b="1" dirty="0">
                <a:solidFill>
                  <a:schemeClr val="bg1"/>
                </a:solidFill>
                <a:latin typeface="Times New Roman" panose="02020603050405020304" pitchFamily="18" charset="0"/>
                <a:ea typeface="+mn-ea"/>
                <a:cs typeface="Times New Roman" panose="02020603050405020304" pitchFamily="18" charset="0"/>
              </a:rPr>
              <a:t>。</a:t>
            </a:r>
            <a:r>
              <a:rPr lang="en-US" altLang="zh-TW" sz="3600" b="1" dirty="0">
                <a:solidFill>
                  <a:schemeClr val="bg1"/>
                </a:solidFill>
                <a:latin typeface="Times New Roman" panose="02020603050405020304" pitchFamily="18" charset="0"/>
                <a:ea typeface="+mn-ea"/>
                <a:cs typeface="Times New Roman" panose="02020603050405020304" pitchFamily="18" charset="0"/>
              </a:rPr>
              <a:t> </a:t>
            </a:r>
            <a:endParaRPr lang="zh-TW" altLang="zh-TW" sz="3600" b="1" dirty="0">
              <a:solidFill>
                <a:schemeClr val="bg1"/>
              </a:solidFill>
              <a:latin typeface="Times New Roman" panose="02020603050405020304" pitchFamily="18" charset="0"/>
              <a:ea typeface="+mn-ea"/>
              <a:cs typeface="Times New Roman" panose="02020603050405020304" pitchFamily="18" charset="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68" y="5402692"/>
            <a:ext cx="1752332" cy="1581687"/>
          </a:xfrm>
          <a:prstGeom prst="rect">
            <a:avLst/>
          </a:prstGeom>
          <a:effectLst>
            <a:softEdge rad="635000"/>
          </a:effectLst>
        </p:spPr>
      </p:pic>
    </p:spTree>
    <p:extLst>
      <p:ext uri="{BB962C8B-B14F-4D97-AF65-F5344CB8AC3E}">
        <p14:creationId xmlns:p14="http://schemas.microsoft.com/office/powerpoint/2010/main" val="1032398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-4</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44824"/>
            <a:ext cx="8712968" cy="4903907"/>
          </a:xfrm>
          <a:prstGeom prst="rect">
            <a:avLst/>
          </a:prstGeom>
          <a:noFill/>
        </p:spPr>
        <p:txBody>
          <a:bodyPr wrap="square" rtlCol="0">
            <a:spAutoFit/>
          </a:bodyPr>
          <a:lstStyle/>
          <a:p>
            <a:pPr marL="457200" indent="-457200" algn="just">
              <a:spcBef>
                <a:spcPts val="200"/>
              </a:spcBef>
              <a:spcAft>
                <a:spcPts val="200"/>
              </a:spcAft>
              <a:buFont typeface="+mj-ea"/>
              <a:buAutoNum type="ea1ChtPeriod"/>
            </a:pPr>
            <a:r>
              <a:rPr lang="zh-TW" altLang="zh-TW" sz="3200" b="1" dirty="0" smtClean="0">
                <a:solidFill>
                  <a:srgbClr val="0070C0"/>
                </a:solidFill>
                <a:effectLst>
                  <a:outerShdw blurRad="38100" dist="38100" dir="2700000" algn="tl">
                    <a:srgbClr val="000000">
                      <a:alpha val="43137"/>
                    </a:srgbClr>
                  </a:outerShdw>
                </a:effectLst>
                <a:latin typeface="+mn-ea"/>
                <a:ea typeface="+mn-ea"/>
              </a:rPr>
              <a:t>醫療</a:t>
            </a:r>
            <a:r>
              <a:rPr lang="zh-TW" altLang="zh-TW" sz="3200" b="1" dirty="0">
                <a:solidFill>
                  <a:srgbClr val="0070C0"/>
                </a:solidFill>
                <a:effectLst>
                  <a:outerShdw blurRad="38100" dist="38100" dir="2700000" algn="tl">
                    <a:srgbClr val="000000">
                      <a:alpha val="43137"/>
                    </a:srgbClr>
                  </a:outerShdw>
                </a:effectLst>
                <a:latin typeface="+mn-ea"/>
                <a:ea typeface="+mn-ea"/>
              </a:rPr>
              <a:t>政策面之可行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3200" b="1" dirty="0" smtClean="0">
                <a:solidFill>
                  <a:srgbClr val="0070C0"/>
                </a:solidFill>
                <a:effectLst>
                  <a:outerShdw blurRad="38100" dist="38100" dir="2700000" algn="tl">
                    <a:srgbClr val="000000">
                      <a:alpha val="43137"/>
                    </a:srgbClr>
                  </a:outerShdw>
                </a:effectLst>
                <a:latin typeface="+mn-ea"/>
                <a:ea typeface="+mn-ea"/>
              </a:rPr>
              <a:t>-3</a:t>
            </a:r>
            <a:endParaRPr lang="zh-TW" altLang="zh-TW" sz="3200" b="1" dirty="0">
              <a:solidFill>
                <a:srgbClr val="0070C0"/>
              </a:solidFill>
              <a:effectLst>
                <a:outerShdw blurRad="38100" dist="38100" dir="2700000" algn="tl">
                  <a:srgbClr val="000000">
                    <a:alpha val="43137"/>
                  </a:srgbClr>
                </a:outerShdw>
              </a:effectLst>
              <a:latin typeface="+mn-ea"/>
              <a:ea typeface="+mn-ea"/>
            </a:endParaRPr>
          </a:p>
          <a:p>
            <a:pPr algn="just">
              <a:spcBef>
                <a:spcPts val="200"/>
              </a:spcBef>
              <a:spcAft>
                <a:spcPts val="200"/>
              </a:spcAft>
            </a:pPr>
            <a:r>
              <a:rPr lang="en-US" altLang="zh-TW" b="1" dirty="0" smtClean="0">
                <a:solidFill>
                  <a:srgbClr val="7030A0"/>
                </a:solidFill>
                <a:latin typeface="+mn-ea"/>
                <a:ea typeface="+mn-ea"/>
              </a:rPr>
              <a:t> (</a:t>
            </a:r>
            <a:r>
              <a:rPr lang="zh-TW" altLang="en-US" b="1" dirty="0">
                <a:solidFill>
                  <a:srgbClr val="7030A0"/>
                </a:solidFill>
                <a:latin typeface="+mn-ea"/>
                <a:ea typeface="+mn-ea"/>
              </a:rPr>
              <a:t>四</a:t>
            </a:r>
            <a:r>
              <a:rPr lang="en-US" altLang="zh-TW" b="1" dirty="0">
                <a:solidFill>
                  <a:srgbClr val="7030A0"/>
                </a:solidFill>
                <a:latin typeface="+mn-ea"/>
                <a:ea typeface="+mn-ea"/>
              </a:rPr>
              <a:t>)</a:t>
            </a:r>
            <a:r>
              <a:rPr lang="zh-TW" altLang="zh-TW" b="1" dirty="0">
                <a:solidFill>
                  <a:srgbClr val="7030A0"/>
                </a:solidFill>
                <a:latin typeface="+mn-ea"/>
                <a:ea typeface="+mn-ea"/>
              </a:rPr>
              <a:t>強化各個國家口罩生產之量能，並鼓勵民眾配戴口罩，</a:t>
            </a:r>
            <a:r>
              <a:rPr lang="zh-TW" altLang="zh-TW" b="1" dirty="0" smtClean="0">
                <a:solidFill>
                  <a:srgbClr val="7030A0"/>
                </a:solidFill>
                <a:latin typeface="+mn-ea"/>
                <a:ea typeface="+mn-ea"/>
              </a:rPr>
              <a:t>防</a:t>
            </a:r>
            <a:endParaRPr lang="en-US" altLang="zh-TW" b="1" dirty="0" smtClean="0">
              <a:solidFill>
                <a:srgbClr val="7030A0"/>
              </a:solidFill>
              <a:latin typeface="+mn-ea"/>
              <a:ea typeface="+mn-ea"/>
            </a:endParaRPr>
          </a:p>
          <a:p>
            <a:pPr algn="just">
              <a:spcBef>
                <a:spcPts val="200"/>
              </a:spcBef>
              <a:spcAft>
                <a:spcPts val="200"/>
              </a:spcAft>
            </a:pPr>
            <a:r>
              <a:rPr lang="en-US" altLang="zh-TW" b="1" dirty="0">
                <a:solidFill>
                  <a:srgbClr val="7030A0"/>
                </a:solidFill>
                <a:latin typeface="+mn-ea"/>
                <a:ea typeface="+mn-ea"/>
              </a:rPr>
              <a:t> </a:t>
            </a:r>
            <a:r>
              <a:rPr lang="en-US" altLang="zh-TW" b="1" dirty="0" smtClean="0">
                <a:solidFill>
                  <a:srgbClr val="7030A0"/>
                </a:solidFill>
                <a:latin typeface="+mn-ea"/>
                <a:ea typeface="+mn-ea"/>
              </a:rPr>
              <a:t>    </a:t>
            </a:r>
            <a:r>
              <a:rPr lang="zh-TW" altLang="zh-TW" b="1" dirty="0" smtClean="0">
                <a:solidFill>
                  <a:srgbClr val="7030A0"/>
                </a:solidFill>
                <a:latin typeface="+mn-ea"/>
                <a:ea typeface="+mn-ea"/>
              </a:rPr>
              <a:t>制</a:t>
            </a:r>
            <a:r>
              <a:rPr lang="en-US" altLang="zh-TW" b="1" dirty="0">
                <a:solidFill>
                  <a:srgbClr val="7030A0"/>
                </a:solidFill>
                <a:latin typeface="+mn-ea"/>
                <a:ea typeface="+mn-ea"/>
              </a:rPr>
              <a:t>COVID-19</a:t>
            </a:r>
            <a:r>
              <a:rPr lang="zh-TW" altLang="zh-TW" b="1" dirty="0">
                <a:solidFill>
                  <a:srgbClr val="7030A0"/>
                </a:solidFill>
                <a:latin typeface="+mn-ea"/>
                <a:ea typeface="+mn-ea"/>
              </a:rPr>
              <a:t>疫情在其國內、國外四處</a:t>
            </a:r>
            <a:r>
              <a:rPr lang="zh-TW" altLang="zh-TW" b="1" dirty="0" smtClean="0">
                <a:solidFill>
                  <a:srgbClr val="7030A0"/>
                </a:solidFill>
                <a:latin typeface="+mn-ea"/>
                <a:ea typeface="+mn-ea"/>
              </a:rPr>
              <a:t>擴散</a:t>
            </a:r>
            <a:endParaRPr lang="en-US" altLang="zh-TW" b="1" dirty="0" smtClean="0">
              <a:solidFill>
                <a:srgbClr val="7030A0"/>
              </a:solidFill>
              <a:latin typeface="+mn-ea"/>
              <a:ea typeface="+mn-ea"/>
            </a:endParaRPr>
          </a:p>
          <a:p>
            <a:pPr marL="800100" lvl="1" indent="-342900" algn="just">
              <a:spcBef>
                <a:spcPts val="200"/>
              </a:spcBef>
              <a:spcAft>
                <a:spcPts val="200"/>
              </a:spcAft>
              <a:buFont typeface="Wingdings" panose="05000000000000000000" pitchFamily="2" charset="2"/>
              <a:buChar char="Ø"/>
            </a:pPr>
            <a:r>
              <a:rPr lang="zh-TW" altLang="zh-TW" dirty="0">
                <a:solidFill>
                  <a:srgbClr val="002060"/>
                </a:solidFill>
                <a:latin typeface="+mn-ea"/>
                <a:ea typeface="+mn-ea"/>
              </a:rPr>
              <a:t>我國政府為因應新冠肺炎疫情之擴散，由政府當局管制口罩之通路流量，並以實名制方式配給民眾之全國統一政策，以免於民眾因搶購口罩而造成另外之社會亂象。</a:t>
            </a:r>
            <a:endParaRPr lang="en-US" altLang="zh-TW" dirty="0">
              <a:solidFill>
                <a:srgbClr val="002060"/>
              </a:solidFill>
              <a:latin typeface="+mn-ea"/>
              <a:ea typeface="+mn-ea"/>
            </a:endParaRPr>
          </a:p>
          <a:p>
            <a:pPr marL="800100" lvl="1" indent="-342900" algn="just">
              <a:spcBef>
                <a:spcPts val="200"/>
              </a:spcBef>
              <a:spcAft>
                <a:spcPts val="200"/>
              </a:spcAft>
              <a:buFont typeface="Wingdings" panose="05000000000000000000" pitchFamily="2" charset="2"/>
              <a:buChar char="Ø"/>
            </a:pPr>
            <a:r>
              <a:rPr lang="zh-TW" altLang="zh-TW" dirty="0" smtClean="0">
                <a:solidFill>
                  <a:srgbClr val="002060"/>
                </a:solidFill>
                <a:latin typeface="+mn-ea"/>
                <a:ea typeface="+mn-ea"/>
              </a:rPr>
              <a:t>從</a:t>
            </a:r>
            <a:r>
              <a:rPr lang="en-US" altLang="zh-TW" dirty="0">
                <a:solidFill>
                  <a:srgbClr val="002060"/>
                </a:solidFill>
                <a:latin typeface="+mn-ea"/>
                <a:ea typeface="+mn-ea"/>
              </a:rPr>
              <a:t>WHO</a:t>
            </a:r>
            <a:r>
              <a:rPr lang="zh-TW" altLang="zh-TW" dirty="0">
                <a:solidFill>
                  <a:srgbClr val="002060"/>
                </a:solidFill>
                <a:latin typeface="+mn-ea"/>
                <a:ea typeface="+mn-ea"/>
              </a:rPr>
              <a:t>將</a:t>
            </a:r>
            <a:r>
              <a:rPr lang="en-US" altLang="zh-TW" dirty="0">
                <a:solidFill>
                  <a:srgbClr val="002060"/>
                </a:solidFill>
                <a:latin typeface="+mn-ea"/>
                <a:ea typeface="+mn-ea"/>
              </a:rPr>
              <a:t>COVID-19</a:t>
            </a:r>
            <a:r>
              <a:rPr lang="zh-TW" altLang="zh-TW" dirty="0">
                <a:solidFill>
                  <a:srgbClr val="002060"/>
                </a:solidFill>
                <a:latin typeface="+mn-ea"/>
                <a:ea typeface="+mn-ea"/>
              </a:rPr>
              <a:t>新冠肺炎定性為全球大流行</a:t>
            </a:r>
            <a:r>
              <a:rPr lang="zh-TW" altLang="zh-TW" b="1" dirty="0">
                <a:solidFill>
                  <a:srgbClr val="002060"/>
                </a:solidFill>
                <a:latin typeface="+mn-ea"/>
                <a:ea typeface="+mn-ea"/>
              </a:rPr>
              <a:t>疫情</a:t>
            </a:r>
            <a:r>
              <a:rPr lang="zh-TW" altLang="zh-TW" dirty="0">
                <a:solidFill>
                  <a:srgbClr val="002060"/>
                </a:solidFill>
                <a:latin typeface="+mn-ea"/>
                <a:ea typeface="+mn-ea"/>
              </a:rPr>
              <a:t>，在如此嚴峻之病毒疫情之下，口罩搶購浪潮成為世界各國一時出現之社會現象</a:t>
            </a:r>
            <a:r>
              <a:rPr lang="zh-TW" altLang="zh-TW" dirty="0" smtClean="0">
                <a:solidFill>
                  <a:srgbClr val="002060"/>
                </a:solidFill>
                <a:latin typeface="+mn-ea"/>
                <a:ea typeface="+mn-ea"/>
              </a:rPr>
              <a:t>。所以</a:t>
            </a:r>
            <a:r>
              <a:rPr lang="zh-TW" altLang="zh-TW" dirty="0">
                <a:solidFill>
                  <a:srgbClr val="002060"/>
                </a:solidFill>
                <a:latin typeface="+mn-ea"/>
                <a:ea typeface="+mn-ea"/>
              </a:rPr>
              <a:t>，強化各個國家口罩生產之量能、品質，並鼓勵民眾多配戴口罩，以防制疫情擴散，並期待回歸正常之社會生活機制</a:t>
            </a:r>
            <a:r>
              <a:rPr lang="zh-TW" altLang="zh-TW" dirty="0" smtClean="0">
                <a:solidFill>
                  <a:srgbClr val="002060"/>
                </a:solidFill>
                <a:latin typeface="+mn-ea"/>
                <a:ea typeface="+mn-ea"/>
              </a:rPr>
              <a:t>。</a:t>
            </a:r>
            <a:endParaRPr lang="en-US" altLang="zh-TW" dirty="0" smtClean="0">
              <a:solidFill>
                <a:srgbClr val="002060"/>
              </a:solidFill>
              <a:latin typeface="+mn-ea"/>
              <a:ea typeface="+mn-ea"/>
            </a:endParaRPr>
          </a:p>
          <a:p>
            <a:pPr algn="just">
              <a:spcBef>
                <a:spcPts val="200"/>
              </a:spcBef>
              <a:spcAft>
                <a:spcPts val="200"/>
              </a:spcAft>
            </a:pPr>
            <a:endParaRPr lang="zh-TW" altLang="en-US" b="1" dirty="0">
              <a:solidFill>
                <a:srgbClr val="7030A0"/>
              </a:solidFill>
              <a:latin typeface="+mn-ea"/>
              <a:ea typeface="+mn-ea"/>
            </a:endParaRPr>
          </a:p>
        </p:txBody>
      </p:sp>
    </p:spTree>
    <p:extLst>
      <p:ext uri="{BB962C8B-B14F-4D97-AF65-F5344CB8AC3E}">
        <p14:creationId xmlns:p14="http://schemas.microsoft.com/office/powerpoint/2010/main" val="255882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-5</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44824"/>
            <a:ext cx="8712968" cy="5011628"/>
          </a:xfrm>
          <a:prstGeom prst="rect">
            <a:avLst/>
          </a:prstGeom>
          <a:noFill/>
        </p:spPr>
        <p:txBody>
          <a:bodyPr wrap="square" rtlCol="0">
            <a:spAutoFit/>
          </a:bodyPr>
          <a:lstStyle/>
          <a:p>
            <a:pPr marL="457200" indent="-457200" algn="just">
              <a:spcBef>
                <a:spcPts val="200"/>
              </a:spcBef>
              <a:spcAft>
                <a:spcPts val="200"/>
              </a:spcAft>
              <a:buFont typeface="+mj-ea"/>
              <a:buAutoNum type="ea1ChtPeriod"/>
            </a:pPr>
            <a:r>
              <a:rPr lang="zh-TW" altLang="zh-TW" sz="3200" b="1" dirty="0" smtClean="0">
                <a:solidFill>
                  <a:srgbClr val="0070C0"/>
                </a:solidFill>
                <a:effectLst>
                  <a:outerShdw blurRad="38100" dist="38100" dir="2700000" algn="tl">
                    <a:srgbClr val="000000">
                      <a:alpha val="43137"/>
                    </a:srgbClr>
                  </a:outerShdw>
                </a:effectLst>
                <a:latin typeface="+mn-ea"/>
                <a:ea typeface="+mn-ea"/>
              </a:rPr>
              <a:t>醫療</a:t>
            </a:r>
            <a:r>
              <a:rPr lang="zh-TW" altLang="zh-TW" sz="3200" b="1" dirty="0">
                <a:solidFill>
                  <a:srgbClr val="0070C0"/>
                </a:solidFill>
                <a:effectLst>
                  <a:outerShdw blurRad="38100" dist="38100" dir="2700000" algn="tl">
                    <a:srgbClr val="000000">
                      <a:alpha val="43137"/>
                    </a:srgbClr>
                  </a:outerShdw>
                </a:effectLst>
                <a:latin typeface="+mn-ea"/>
                <a:ea typeface="+mn-ea"/>
              </a:rPr>
              <a:t>政策面之可行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3200" b="1" dirty="0" smtClean="0">
                <a:solidFill>
                  <a:srgbClr val="0070C0"/>
                </a:solidFill>
                <a:effectLst>
                  <a:outerShdw blurRad="38100" dist="38100" dir="2700000" algn="tl">
                    <a:srgbClr val="000000">
                      <a:alpha val="43137"/>
                    </a:srgbClr>
                  </a:outerShdw>
                </a:effectLst>
                <a:latin typeface="+mn-ea"/>
                <a:ea typeface="+mn-ea"/>
              </a:rPr>
              <a:t>-4</a:t>
            </a:r>
            <a:endParaRPr lang="zh-TW" altLang="zh-TW" sz="3200" b="1" dirty="0" smtClean="0">
              <a:solidFill>
                <a:srgbClr val="0070C0"/>
              </a:solidFill>
              <a:effectLst>
                <a:outerShdw blurRad="38100" dist="38100" dir="2700000" algn="tl">
                  <a:srgbClr val="000000">
                    <a:alpha val="43137"/>
                  </a:srgbClr>
                </a:outerShdw>
              </a:effectLst>
              <a:latin typeface="+mn-ea"/>
              <a:ea typeface="+mn-ea"/>
            </a:endParaRPr>
          </a:p>
          <a:p>
            <a:r>
              <a:rPr lang="en-US" altLang="zh-TW" b="1" dirty="0" smtClean="0">
                <a:solidFill>
                  <a:srgbClr val="7030A0"/>
                </a:solidFill>
                <a:latin typeface="+mn-ea"/>
                <a:ea typeface="+mn-ea"/>
              </a:rPr>
              <a:t> </a:t>
            </a:r>
            <a:r>
              <a:rPr lang="en-US" altLang="zh-TW" sz="2800" b="1" dirty="0" smtClean="0">
                <a:solidFill>
                  <a:srgbClr val="7030A0"/>
                </a:solidFill>
                <a:latin typeface="+mn-ea"/>
                <a:ea typeface="+mn-ea"/>
              </a:rPr>
              <a:t>(</a:t>
            </a:r>
            <a:r>
              <a:rPr lang="zh-TW" altLang="en-US" sz="2800" b="1" dirty="0" smtClean="0">
                <a:solidFill>
                  <a:srgbClr val="7030A0"/>
                </a:solidFill>
                <a:latin typeface="+mn-ea"/>
                <a:ea typeface="+mn-ea"/>
              </a:rPr>
              <a:t>五</a:t>
            </a:r>
            <a:r>
              <a:rPr lang="en-US" altLang="zh-TW" sz="2800" b="1" dirty="0" smtClean="0">
                <a:solidFill>
                  <a:srgbClr val="7030A0"/>
                </a:solidFill>
                <a:latin typeface="+mn-ea"/>
                <a:ea typeface="+mn-ea"/>
              </a:rPr>
              <a:t>)</a:t>
            </a:r>
            <a:r>
              <a:rPr lang="zh-TW" altLang="zh-TW" sz="2800" b="1" dirty="0">
                <a:solidFill>
                  <a:srgbClr val="7030A0"/>
                </a:solidFill>
                <a:latin typeface="+mn-ea"/>
                <a:ea typeface="+mn-ea"/>
              </a:rPr>
              <a:t>加速</a:t>
            </a:r>
            <a:r>
              <a:rPr lang="en-US" altLang="zh-TW" sz="2800" b="1" dirty="0">
                <a:solidFill>
                  <a:srgbClr val="7030A0"/>
                </a:solidFill>
                <a:latin typeface="+mn-ea"/>
                <a:ea typeface="+mn-ea"/>
              </a:rPr>
              <a:t>COVID-19</a:t>
            </a:r>
            <a:r>
              <a:rPr lang="zh-TW" altLang="zh-TW" sz="2800" b="1" dirty="0">
                <a:solidFill>
                  <a:srgbClr val="7030A0"/>
                </a:solidFill>
                <a:latin typeface="+mn-ea"/>
                <a:ea typeface="+mn-ea"/>
              </a:rPr>
              <a:t>疫苗之研發、測試及正式</a:t>
            </a:r>
            <a:r>
              <a:rPr lang="zh-TW" altLang="zh-TW" sz="2800" b="1" dirty="0" smtClean="0">
                <a:solidFill>
                  <a:srgbClr val="7030A0"/>
                </a:solidFill>
                <a:latin typeface="+mn-ea"/>
                <a:ea typeface="+mn-ea"/>
              </a:rPr>
              <a:t>上市</a:t>
            </a:r>
            <a:endParaRPr lang="en-US" altLang="zh-TW" sz="2800" b="1" dirty="0" smtClean="0">
              <a:solidFill>
                <a:srgbClr val="7030A0"/>
              </a:solidFill>
              <a:latin typeface="+mn-ea"/>
              <a:ea typeface="+mn-ea"/>
            </a:endParaRPr>
          </a:p>
          <a:p>
            <a:pPr marL="1162050" lvl="2" indent="-247650">
              <a:buFont typeface="Wingdings" panose="05000000000000000000" pitchFamily="2" charset="2"/>
              <a:buChar char="Ø"/>
            </a:pPr>
            <a:r>
              <a:rPr lang="en-US" altLang="zh-TW" sz="2600" dirty="0">
                <a:solidFill>
                  <a:srgbClr val="002060"/>
                </a:solidFill>
                <a:latin typeface="+mn-ea"/>
                <a:ea typeface="+mn-ea"/>
              </a:rPr>
              <a:t>COVID-19</a:t>
            </a:r>
            <a:r>
              <a:rPr lang="zh-TW" altLang="zh-TW" sz="2600" dirty="0">
                <a:solidFill>
                  <a:srgbClr val="002060"/>
                </a:solidFill>
                <a:latin typeface="+mn-ea"/>
                <a:ea typeface="+mn-ea"/>
              </a:rPr>
              <a:t>是一種新之疾病，不同於由冠狀病毒引起之其他疾病，例如嚴重</a:t>
            </a:r>
            <a:r>
              <a:rPr lang="en-US" altLang="zh-TW" sz="2600" dirty="0">
                <a:solidFill>
                  <a:srgbClr val="002060"/>
                </a:solidFill>
                <a:latin typeface="+mn-ea"/>
                <a:ea typeface="+mn-ea"/>
              </a:rPr>
              <a:t>SARS</a:t>
            </a:r>
            <a:r>
              <a:rPr lang="zh-TW" altLang="zh-TW" sz="2600" dirty="0">
                <a:solidFill>
                  <a:srgbClr val="002060"/>
                </a:solidFill>
                <a:latin typeface="+mn-ea"/>
                <a:ea typeface="+mn-ea"/>
              </a:rPr>
              <a:t>和</a:t>
            </a:r>
            <a:r>
              <a:rPr lang="en-US" altLang="zh-TW" sz="2600" dirty="0">
                <a:solidFill>
                  <a:srgbClr val="002060"/>
                </a:solidFill>
                <a:latin typeface="+mn-ea"/>
                <a:ea typeface="+mn-ea"/>
              </a:rPr>
              <a:t>MERS</a:t>
            </a:r>
            <a:r>
              <a:rPr lang="zh-TW" altLang="zh-TW" sz="2600" dirty="0">
                <a:solidFill>
                  <a:srgbClr val="002060"/>
                </a:solidFill>
                <a:latin typeface="+mn-ea"/>
                <a:ea typeface="+mn-ea"/>
              </a:rPr>
              <a:t>（中東呼吸綜合徵），目前尚未證明有任何療法或疫苗可治療或預防</a:t>
            </a:r>
            <a:r>
              <a:rPr lang="en-US" altLang="zh-TW" sz="2600" dirty="0">
                <a:solidFill>
                  <a:srgbClr val="002060"/>
                </a:solidFill>
                <a:latin typeface="+mn-ea"/>
                <a:ea typeface="+mn-ea"/>
              </a:rPr>
              <a:t>COVID-19</a:t>
            </a:r>
            <a:r>
              <a:rPr lang="zh-TW" altLang="zh-TW" sz="2600" dirty="0" smtClean="0">
                <a:solidFill>
                  <a:srgbClr val="002060"/>
                </a:solidFill>
                <a:latin typeface="+mn-ea"/>
                <a:ea typeface="+mn-ea"/>
              </a:rPr>
              <a:t>。</a:t>
            </a:r>
            <a:endParaRPr lang="en-US" altLang="zh-TW" sz="2600" dirty="0" smtClean="0">
              <a:solidFill>
                <a:srgbClr val="002060"/>
              </a:solidFill>
              <a:latin typeface="+mn-ea"/>
              <a:ea typeface="+mn-ea"/>
            </a:endParaRPr>
          </a:p>
          <a:p>
            <a:pPr marL="1162050" lvl="2" indent="-247650">
              <a:buFont typeface="Wingdings" panose="05000000000000000000" pitchFamily="2" charset="2"/>
              <a:buChar char="Ø"/>
            </a:pPr>
            <a:r>
              <a:rPr lang="zh-TW" altLang="zh-TW" sz="2600" dirty="0" smtClean="0">
                <a:solidFill>
                  <a:srgbClr val="002060"/>
                </a:solidFill>
                <a:latin typeface="+mn-ea"/>
                <a:ea typeface="+mn-ea"/>
              </a:rPr>
              <a:t>我國</a:t>
            </a:r>
            <a:r>
              <a:rPr lang="zh-TW" altLang="zh-TW" sz="2600" dirty="0">
                <a:solidFill>
                  <a:srgbClr val="002060"/>
                </a:solidFill>
                <a:latin typeface="+mn-ea"/>
                <a:ea typeface="+mn-ea"/>
              </a:rPr>
              <a:t>在</a:t>
            </a:r>
            <a:r>
              <a:rPr lang="en-US" altLang="zh-TW" sz="2600" dirty="0">
                <a:solidFill>
                  <a:srgbClr val="002060"/>
                </a:solidFill>
                <a:latin typeface="+mn-ea"/>
                <a:ea typeface="+mn-ea"/>
              </a:rPr>
              <a:t>COVID-19</a:t>
            </a:r>
            <a:r>
              <a:rPr lang="zh-TW" altLang="zh-TW" sz="2600" dirty="0">
                <a:solidFill>
                  <a:srgbClr val="002060"/>
                </a:solidFill>
                <a:latin typeface="+mn-ea"/>
                <a:ea typeface="+mn-ea"/>
              </a:rPr>
              <a:t>新冠肺炎防疫作為上，雖然做之完善，但是，由於染疫之人數少，相對的產生抗體之量能亦不多，亦是一種隱憂，因此要達到良好之防疫情形，仍然要加速研發疫苗。</a:t>
            </a:r>
            <a:endParaRPr lang="en-US" altLang="zh-TW" sz="2600" dirty="0">
              <a:solidFill>
                <a:srgbClr val="002060"/>
              </a:solidFill>
              <a:latin typeface="+mn-ea"/>
              <a:ea typeface="+mn-ea"/>
            </a:endParaRPr>
          </a:p>
          <a:p>
            <a:pPr marL="1371600" lvl="2" indent="-457200">
              <a:buFont typeface="Wingdings" panose="05000000000000000000" pitchFamily="2" charset="2"/>
              <a:buChar char="Ø"/>
            </a:pPr>
            <a:endParaRPr lang="zh-TW" altLang="zh-TW" sz="2200" dirty="0">
              <a:solidFill>
                <a:srgbClr val="0070C0"/>
              </a:solidFill>
              <a:latin typeface="+mn-ea"/>
              <a:ea typeface="+mn-ea"/>
            </a:endParaRPr>
          </a:p>
          <a:p>
            <a:endParaRPr lang="zh-TW" altLang="en-US" sz="2800" b="1" dirty="0">
              <a:solidFill>
                <a:srgbClr val="7030A0"/>
              </a:solidFill>
              <a:latin typeface="+mn-ea"/>
              <a:ea typeface="+mn-ea"/>
            </a:endParaRPr>
          </a:p>
        </p:txBody>
      </p:sp>
    </p:spTree>
    <p:extLst>
      <p:ext uri="{BB962C8B-B14F-4D97-AF65-F5344CB8AC3E}">
        <p14:creationId xmlns:p14="http://schemas.microsoft.com/office/powerpoint/2010/main" val="3413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-6</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44824"/>
            <a:ext cx="8712968" cy="4488408"/>
          </a:xfrm>
          <a:prstGeom prst="rect">
            <a:avLst/>
          </a:prstGeom>
          <a:noFill/>
        </p:spPr>
        <p:txBody>
          <a:bodyPr wrap="square" rtlCol="0">
            <a:spAutoFit/>
          </a:bodyPr>
          <a:lstStyle/>
          <a:p>
            <a:pPr marL="457200" indent="-457200" algn="just">
              <a:spcBef>
                <a:spcPts val="200"/>
              </a:spcBef>
              <a:spcAft>
                <a:spcPts val="200"/>
              </a:spcAft>
              <a:buFont typeface="+mj-ea"/>
              <a:buAutoNum type="ea1ChtPeriod"/>
            </a:pPr>
            <a:r>
              <a:rPr lang="zh-TW" altLang="zh-TW" sz="3200" b="1" dirty="0" smtClean="0">
                <a:solidFill>
                  <a:srgbClr val="0070C0"/>
                </a:solidFill>
                <a:effectLst>
                  <a:outerShdw blurRad="38100" dist="38100" dir="2700000" algn="tl">
                    <a:srgbClr val="000000">
                      <a:alpha val="43137"/>
                    </a:srgbClr>
                  </a:outerShdw>
                </a:effectLst>
                <a:latin typeface="+mn-ea"/>
                <a:ea typeface="+mn-ea"/>
              </a:rPr>
              <a:t>醫療</a:t>
            </a:r>
            <a:r>
              <a:rPr lang="zh-TW" altLang="zh-TW" sz="3200" b="1" dirty="0">
                <a:solidFill>
                  <a:srgbClr val="0070C0"/>
                </a:solidFill>
                <a:effectLst>
                  <a:outerShdw blurRad="38100" dist="38100" dir="2700000" algn="tl">
                    <a:srgbClr val="000000">
                      <a:alpha val="43137"/>
                    </a:srgbClr>
                  </a:outerShdw>
                </a:effectLst>
                <a:latin typeface="+mn-ea"/>
                <a:ea typeface="+mn-ea"/>
              </a:rPr>
              <a:t>政策面之可行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3200" b="1" dirty="0" smtClean="0">
                <a:solidFill>
                  <a:srgbClr val="0070C0"/>
                </a:solidFill>
                <a:effectLst>
                  <a:outerShdw blurRad="38100" dist="38100" dir="2700000" algn="tl">
                    <a:srgbClr val="000000">
                      <a:alpha val="43137"/>
                    </a:srgbClr>
                  </a:outerShdw>
                </a:effectLst>
                <a:latin typeface="+mn-ea"/>
                <a:ea typeface="+mn-ea"/>
              </a:rPr>
              <a:t>-5</a:t>
            </a:r>
            <a:endParaRPr lang="zh-TW" altLang="zh-TW" sz="3200" b="1" dirty="0" smtClean="0">
              <a:solidFill>
                <a:srgbClr val="0070C0"/>
              </a:solidFill>
              <a:effectLst>
                <a:outerShdw blurRad="38100" dist="38100" dir="2700000" algn="tl">
                  <a:srgbClr val="000000">
                    <a:alpha val="43137"/>
                  </a:srgbClr>
                </a:outerShdw>
              </a:effectLst>
              <a:latin typeface="+mn-ea"/>
              <a:ea typeface="+mn-ea"/>
            </a:endParaRPr>
          </a:p>
          <a:p>
            <a:r>
              <a:rPr lang="en-US" altLang="zh-TW" b="1" dirty="0" smtClean="0">
                <a:solidFill>
                  <a:srgbClr val="7030A0"/>
                </a:solidFill>
                <a:latin typeface="+mn-ea"/>
                <a:ea typeface="+mn-ea"/>
              </a:rPr>
              <a:t> </a:t>
            </a:r>
            <a:r>
              <a:rPr lang="en-US" altLang="zh-TW" sz="2800" b="1" dirty="0" smtClean="0">
                <a:solidFill>
                  <a:srgbClr val="7030A0"/>
                </a:solidFill>
                <a:latin typeface="+mn-ea"/>
                <a:ea typeface="+mn-ea"/>
              </a:rPr>
              <a:t> (</a:t>
            </a:r>
            <a:r>
              <a:rPr lang="zh-TW" altLang="en-US" sz="2800" b="1" dirty="0" smtClean="0">
                <a:solidFill>
                  <a:srgbClr val="7030A0"/>
                </a:solidFill>
                <a:latin typeface="+mn-ea"/>
                <a:ea typeface="+mn-ea"/>
              </a:rPr>
              <a:t>六</a:t>
            </a:r>
            <a:r>
              <a:rPr lang="en-US" altLang="zh-TW" sz="2800" b="1" dirty="0" smtClean="0">
                <a:solidFill>
                  <a:srgbClr val="7030A0"/>
                </a:solidFill>
                <a:latin typeface="+mn-ea"/>
                <a:ea typeface="+mn-ea"/>
              </a:rPr>
              <a:t>)</a:t>
            </a:r>
            <a:r>
              <a:rPr lang="zh-TW" altLang="zh-TW" sz="2800" b="1" dirty="0">
                <a:solidFill>
                  <a:srgbClr val="7030A0"/>
                </a:solidFill>
                <a:latin typeface="+mn-ea"/>
                <a:ea typeface="+mn-ea"/>
              </a:rPr>
              <a:t>強化各個國家之醫療體系功能，降低誤診</a:t>
            </a:r>
            <a:r>
              <a:rPr lang="zh-TW" altLang="zh-TW" sz="2800" b="1" dirty="0" smtClean="0">
                <a:solidFill>
                  <a:srgbClr val="7030A0"/>
                </a:solidFill>
                <a:latin typeface="+mn-ea"/>
                <a:ea typeface="+mn-ea"/>
              </a:rPr>
              <a:t>為</a:t>
            </a:r>
            <a:endParaRPr lang="en-US" altLang="zh-TW" sz="2800" b="1" dirty="0" smtClean="0">
              <a:solidFill>
                <a:srgbClr val="7030A0"/>
              </a:solidFill>
              <a:latin typeface="+mn-ea"/>
              <a:ea typeface="+mn-ea"/>
            </a:endParaRPr>
          </a:p>
          <a:p>
            <a:r>
              <a:rPr lang="en-US" altLang="zh-TW" sz="2800" b="1" dirty="0">
                <a:solidFill>
                  <a:srgbClr val="7030A0"/>
                </a:solidFill>
                <a:latin typeface="+mn-ea"/>
                <a:ea typeface="+mn-ea"/>
              </a:rPr>
              <a:t> </a:t>
            </a:r>
            <a:r>
              <a:rPr lang="en-US" altLang="zh-TW" sz="2800" b="1" dirty="0" smtClean="0">
                <a:solidFill>
                  <a:srgbClr val="7030A0"/>
                </a:solidFill>
                <a:latin typeface="+mn-ea"/>
                <a:ea typeface="+mn-ea"/>
              </a:rPr>
              <a:t>    COVID-19</a:t>
            </a:r>
            <a:r>
              <a:rPr lang="zh-TW" altLang="zh-TW" sz="2800" b="1" dirty="0">
                <a:solidFill>
                  <a:srgbClr val="7030A0"/>
                </a:solidFill>
                <a:latin typeface="+mn-ea"/>
                <a:ea typeface="+mn-ea"/>
              </a:rPr>
              <a:t>或</a:t>
            </a:r>
            <a:r>
              <a:rPr lang="zh-TW" altLang="zh-TW" sz="2800" b="1" dirty="0" smtClean="0">
                <a:solidFill>
                  <a:srgbClr val="7030A0"/>
                </a:solidFill>
                <a:latin typeface="+mn-ea"/>
                <a:ea typeface="+mn-ea"/>
              </a:rPr>
              <a:t>非</a:t>
            </a:r>
            <a:r>
              <a:rPr lang="en-US" altLang="zh-TW" sz="2800" b="1" dirty="0" smtClean="0">
                <a:solidFill>
                  <a:srgbClr val="7030A0"/>
                </a:solidFill>
                <a:latin typeface="+mn-ea"/>
                <a:ea typeface="+mn-ea"/>
              </a:rPr>
              <a:t>COVID-19</a:t>
            </a:r>
            <a:r>
              <a:rPr lang="zh-TW" altLang="zh-TW" sz="2800" b="1" dirty="0">
                <a:solidFill>
                  <a:srgbClr val="7030A0"/>
                </a:solidFill>
                <a:latin typeface="+mn-ea"/>
                <a:ea typeface="+mn-ea"/>
              </a:rPr>
              <a:t>之機率，用以保障民眾</a:t>
            </a:r>
            <a:r>
              <a:rPr lang="zh-TW" altLang="zh-TW" sz="2800" b="1" dirty="0" smtClean="0">
                <a:solidFill>
                  <a:srgbClr val="7030A0"/>
                </a:solidFill>
                <a:latin typeface="+mn-ea"/>
                <a:ea typeface="+mn-ea"/>
              </a:rPr>
              <a:t>之</a:t>
            </a:r>
            <a:endParaRPr lang="en-US" altLang="zh-TW" sz="2800" b="1" dirty="0" smtClean="0">
              <a:solidFill>
                <a:srgbClr val="7030A0"/>
              </a:solidFill>
              <a:latin typeface="+mn-ea"/>
              <a:ea typeface="+mn-ea"/>
            </a:endParaRPr>
          </a:p>
          <a:p>
            <a:r>
              <a:rPr lang="en-US" altLang="zh-TW" sz="2800" b="1" dirty="0">
                <a:solidFill>
                  <a:srgbClr val="7030A0"/>
                </a:solidFill>
                <a:latin typeface="+mn-ea"/>
                <a:ea typeface="+mn-ea"/>
              </a:rPr>
              <a:t> </a:t>
            </a:r>
            <a:r>
              <a:rPr lang="en-US" altLang="zh-TW" sz="2800" b="1" dirty="0" smtClean="0">
                <a:solidFill>
                  <a:srgbClr val="7030A0"/>
                </a:solidFill>
                <a:latin typeface="+mn-ea"/>
                <a:ea typeface="+mn-ea"/>
              </a:rPr>
              <a:t>    </a:t>
            </a:r>
            <a:r>
              <a:rPr lang="zh-TW" altLang="zh-TW" sz="2800" b="1" dirty="0" smtClean="0">
                <a:solidFill>
                  <a:srgbClr val="7030A0"/>
                </a:solidFill>
                <a:latin typeface="+mn-ea"/>
                <a:ea typeface="+mn-ea"/>
              </a:rPr>
              <a:t>生命</a:t>
            </a:r>
            <a:r>
              <a:rPr lang="zh-TW" altLang="zh-TW" sz="2800" b="1" dirty="0">
                <a:solidFill>
                  <a:srgbClr val="7030A0"/>
                </a:solidFill>
                <a:latin typeface="+mn-ea"/>
                <a:ea typeface="+mn-ea"/>
              </a:rPr>
              <a:t>權、健康</a:t>
            </a:r>
            <a:r>
              <a:rPr lang="zh-TW" altLang="zh-TW" sz="2800" b="1" dirty="0" smtClean="0">
                <a:solidFill>
                  <a:srgbClr val="7030A0"/>
                </a:solidFill>
                <a:latin typeface="+mn-ea"/>
                <a:ea typeface="+mn-ea"/>
              </a:rPr>
              <a:t>權</a:t>
            </a:r>
            <a:endParaRPr lang="en-US" altLang="zh-TW" sz="2800" b="1" dirty="0" smtClean="0">
              <a:solidFill>
                <a:srgbClr val="7030A0"/>
              </a:solidFill>
              <a:latin typeface="+mn-ea"/>
              <a:ea typeface="+mn-ea"/>
            </a:endParaRPr>
          </a:p>
          <a:p>
            <a:pPr marL="800100" lvl="1" indent="-342900" algn="just">
              <a:buFont typeface="Wingdings" panose="05000000000000000000" pitchFamily="2" charset="2"/>
              <a:buChar char="Ø"/>
            </a:pPr>
            <a:r>
              <a:rPr lang="zh-TW" altLang="zh-TW" sz="2100" dirty="0">
                <a:solidFill>
                  <a:srgbClr val="002060"/>
                </a:solidFill>
                <a:latin typeface="+mn-ea"/>
                <a:ea typeface="+mn-ea"/>
              </a:rPr>
              <a:t>依據瑞典公共健康局表示，一種來自中國具有認證之</a:t>
            </a:r>
            <a:r>
              <a:rPr lang="en-US" altLang="zh-TW" sz="2100" dirty="0">
                <a:solidFill>
                  <a:srgbClr val="002060"/>
                </a:solidFill>
                <a:latin typeface="+mn-ea"/>
                <a:ea typeface="+mn-ea"/>
              </a:rPr>
              <a:t>Covid-19PCR</a:t>
            </a:r>
            <a:r>
              <a:rPr lang="zh-TW" altLang="zh-TW" sz="2100" dirty="0">
                <a:solidFill>
                  <a:srgbClr val="002060"/>
                </a:solidFill>
                <a:latin typeface="+mn-ea"/>
                <a:ea typeface="+mn-ea"/>
              </a:rPr>
              <a:t>檢測試劑出包，其中受檢者經檢測後，獲得不正確之陽性結果計有</a:t>
            </a:r>
            <a:r>
              <a:rPr lang="en-US" altLang="zh-TW" sz="2100" dirty="0">
                <a:solidFill>
                  <a:srgbClr val="002060"/>
                </a:solidFill>
                <a:latin typeface="+mn-ea"/>
                <a:ea typeface="+mn-ea"/>
              </a:rPr>
              <a:t>3700</a:t>
            </a:r>
            <a:r>
              <a:rPr lang="zh-TW" altLang="zh-TW" sz="2100" dirty="0">
                <a:solidFill>
                  <a:srgbClr val="002060"/>
                </a:solidFill>
                <a:latin typeface="+mn-ea"/>
                <a:ea typeface="+mn-ea"/>
              </a:rPr>
              <a:t>人之多，但其實並無感染</a:t>
            </a:r>
            <a:r>
              <a:rPr lang="en-US" altLang="zh-TW" sz="2100" dirty="0">
                <a:solidFill>
                  <a:srgbClr val="002060"/>
                </a:solidFill>
                <a:latin typeface="+mn-ea"/>
                <a:ea typeface="+mn-ea"/>
              </a:rPr>
              <a:t>Covid-19</a:t>
            </a:r>
            <a:r>
              <a:rPr lang="zh-TW" altLang="zh-TW" sz="2100" dirty="0" smtClean="0">
                <a:solidFill>
                  <a:srgbClr val="002060"/>
                </a:solidFill>
                <a:latin typeface="+mn-ea"/>
                <a:ea typeface="+mn-ea"/>
              </a:rPr>
              <a:t>病毒，</a:t>
            </a:r>
            <a:r>
              <a:rPr lang="zh-TW" altLang="zh-TW" sz="2100" dirty="0">
                <a:solidFill>
                  <a:srgbClr val="002060"/>
                </a:solidFill>
                <a:latin typeface="+mn-ea"/>
                <a:ea typeface="+mn-ea"/>
              </a:rPr>
              <a:t>更令人憂心的是該試劑目前亦已經向全球</a:t>
            </a:r>
            <a:r>
              <a:rPr lang="en-US" altLang="zh-TW" sz="2100" dirty="0">
                <a:solidFill>
                  <a:srgbClr val="002060"/>
                </a:solidFill>
                <a:latin typeface="+mn-ea"/>
                <a:ea typeface="+mn-ea"/>
              </a:rPr>
              <a:t>180</a:t>
            </a:r>
            <a:r>
              <a:rPr lang="zh-TW" altLang="zh-TW" sz="2100" dirty="0">
                <a:solidFill>
                  <a:srgbClr val="002060"/>
                </a:solidFill>
                <a:latin typeface="+mn-ea"/>
                <a:ea typeface="+mn-ea"/>
              </a:rPr>
              <a:t>多個國家和地區完成</a:t>
            </a:r>
            <a:r>
              <a:rPr lang="zh-TW" altLang="zh-TW" sz="2100" dirty="0" smtClean="0">
                <a:solidFill>
                  <a:srgbClr val="002060"/>
                </a:solidFill>
                <a:latin typeface="+mn-ea"/>
                <a:ea typeface="+mn-ea"/>
              </a:rPr>
              <a:t>發放</a:t>
            </a:r>
            <a:r>
              <a:rPr lang="zh-TW" altLang="en-US" sz="2100" dirty="0" smtClean="0">
                <a:solidFill>
                  <a:srgbClr val="002060"/>
                </a:solidFill>
                <a:latin typeface="+mn-ea"/>
                <a:ea typeface="+mn-ea"/>
              </a:rPr>
              <a:t>。</a:t>
            </a:r>
            <a:endParaRPr lang="en-US" altLang="zh-TW" sz="2100" dirty="0" smtClean="0">
              <a:solidFill>
                <a:srgbClr val="002060"/>
              </a:solidFill>
              <a:latin typeface="+mn-ea"/>
              <a:ea typeface="+mn-ea"/>
            </a:endParaRPr>
          </a:p>
          <a:p>
            <a:pPr marL="800100" lvl="1" indent="-342900" algn="just">
              <a:buFont typeface="Wingdings" panose="05000000000000000000" pitchFamily="2" charset="2"/>
              <a:buChar char="Ø"/>
            </a:pPr>
            <a:r>
              <a:rPr lang="zh-TW" altLang="zh-TW" sz="2100" dirty="0" smtClean="0">
                <a:solidFill>
                  <a:srgbClr val="002060"/>
                </a:solidFill>
                <a:latin typeface="+mn-ea"/>
                <a:ea typeface="+mn-ea"/>
              </a:rPr>
              <a:t>目前</a:t>
            </a:r>
            <a:r>
              <a:rPr lang="zh-TW" altLang="zh-TW" sz="2100" dirty="0">
                <a:solidFill>
                  <a:srgbClr val="002060"/>
                </a:solidFill>
                <a:latin typeface="+mn-ea"/>
                <a:ea typeface="+mn-ea"/>
              </a:rPr>
              <a:t>檢測</a:t>
            </a:r>
            <a:r>
              <a:rPr lang="en-US" altLang="zh-TW" sz="2100" dirty="0">
                <a:solidFill>
                  <a:srgbClr val="002060"/>
                </a:solidFill>
                <a:latin typeface="+mn-ea"/>
                <a:ea typeface="+mn-ea"/>
              </a:rPr>
              <a:t>Covid-19</a:t>
            </a:r>
            <a:r>
              <a:rPr lang="zh-TW" altLang="zh-TW" sz="2100" dirty="0">
                <a:solidFill>
                  <a:srgbClr val="002060"/>
                </a:solidFill>
                <a:latin typeface="+mn-ea"/>
                <a:ea typeface="+mn-ea"/>
              </a:rPr>
              <a:t>病毒診斷主要採用之方法，主要如下所述：</a:t>
            </a:r>
            <a:r>
              <a:rPr lang="en-US" altLang="zh-TW" sz="2100" dirty="0">
                <a:solidFill>
                  <a:srgbClr val="002060"/>
                </a:solidFill>
                <a:latin typeface="+mn-ea"/>
                <a:ea typeface="+mn-ea"/>
              </a:rPr>
              <a:t>1</a:t>
            </a:r>
            <a:r>
              <a:rPr lang="zh-TW" altLang="zh-TW" sz="2100" dirty="0">
                <a:solidFill>
                  <a:srgbClr val="002060"/>
                </a:solidFill>
                <a:latin typeface="+mn-ea"/>
                <a:ea typeface="+mn-ea"/>
              </a:rPr>
              <a:t>、核酸檢測；</a:t>
            </a:r>
            <a:r>
              <a:rPr lang="en-US" altLang="zh-TW" sz="2100" dirty="0">
                <a:solidFill>
                  <a:srgbClr val="002060"/>
                </a:solidFill>
                <a:latin typeface="+mn-ea"/>
                <a:ea typeface="+mn-ea"/>
              </a:rPr>
              <a:t>2</a:t>
            </a:r>
            <a:r>
              <a:rPr lang="zh-TW" altLang="zh-TW" sz="2100" dirty="0">
                <a:solidFill>
                  <a:srgbClr val="002060"/>
                </a:solidFill>
                <a:latin typeface="+mn-ea"/>
                <a:ea typeface="+mn-ea"/>
              </a:rPr>
              <a:t>、抗原免疫檢測；</a:t>
            </a:r>
            <a:r>
              <a:rPr lang="en-US" altLang="zh-TW" sz="2100" dirty="0">
                <a:solidFill>
                  <a:srgbClr val="002060"/>
                </a:solidFill>
                <a:latin typeface="+mn-ea"/>
                <a:ea typeface="+mn-ea"/>
              </a:rPr>
              <a:t>3</a:t>
            </a:r>
            <a:r>
              <a:rPr lang="zh-TW" altLang="zh-TW" sz="2100" dirty="0">
                <a:solidFill>
                  <a:srgbClr val="002060"/>
                </a:solidFill>
                <a:latin typeface="+mn-ea"/>
                <a:ea typeface="+mn-ea"/>
              </a:rPr>
              <a:t>、抗體免疫檢測三種症狀診斷，透由上述之</a:t>
            </a:r>
            <a:r>
              <a:rPr lang="en-US" altLang="zh-TW" sz="2100" dirty="0">
                <a:solidFill>
                  <a:srgbClr val="002060"/>
                </a:solidFill>
                <a:latin typeface="+mn-ea"/>
                <a:ea typeface="+mn-ea"/>
              </a:rPr>
              <a:t>3</a:t>
            </a:r>
            <a:r>
              <a:rPr lang="zh-TW" altLang="zh-TW" sz="2100" dirty="0">
                <a:solidFill>
                  <a:srgbClr val="002060"/>
                </a:solidFill>
                <a:latin typeface="+mn-ea"/>
                <a:ea typeface="+mn-ea"/>
              </a:rPr>
              <a:t>種方法，以強化醫療體系功能，並積極降低誤診情形以保障民眾之生命權及健康權</a:t>
            </a:r>
            <a:r>
              <a:rPr lang="zh-TW" altLang="zh-TW" sz="2100" dirty="0" smtClean="0">
                <a:solidFill>
                  <a:srgbClr val="002060"/>
                </a:solidFill>
                <a:latin typeface="+mn-ea"/>
                <a:ea typeface="+mn-ea"/>
              </a:rPr>
              <a:t>。</a:t>
            </a:r>
            <a:endParaRPr lang="zh-TW" altLang="en-US" sz="2100" b="1" dirty="0">
              <a:solidFill>
                <a:srgbClr val="002060"/>
              </a:solidFill>
              <a:latin typeface="+mn-ea"/>
              <a:ea typeface="+mn-ea"/>
            </a:endParaRPr>
          </a:p>
        </p:txBody>
      </p:sp>
    </p:spTree>
    <p:extLst>
      <p:ext uri="{BB962C8B-B14F-4D97-AF65-F5344CB8AC3E}">
        <p14:creationId xmlns:p14="http://schemas.microsoft.com/office/powerpoint/2010/main" val="429151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691680" y="262819"/>
            <a:ext cx="7843101" cy="936104"/>
          </a:xfrm>
        </p:spPr>
        <p:txBody>
          <a:bodyPr/>
          <a:lstStyle/>
          <a:p>
            <a:r>
              <a:rPr lang="en-US" altLang="zh-TW" sz="3200" dirty="0" smtClean="0"/>
              <a:t>COVID-19</a:t>
            </a:r>
            <a:r>
              <a:rPr lang="zh-TW" altLang="en-US" sz="3200" dirty="0" smtClean="0"/>
              <a:t>檢測方式差異</a:t>
            </a:r>
            <a:r>
              <a:rPr lang="zh-TW" altLang="en-US" sz="3200" dirty="0"/>
              <a:t>比較圖</a:t>
            </a:r>
            <a:endParaRPr lang="zh-TW" altLang="zh-TW" sz="4800" dirty="0"/>
          </a:p>
        </p:txBody>
      </p:sp>
      <p:pic>
        <p:nvPicPr>
          <p:cNvPr id="13314" name="Picture 2" descr="境外移入案例這麼多，為什麼台灣遲遲不對歐美旅客全面篩檢？｜天下雜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8424936" cy="46163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61205" y="6414204"/>
            <a:ext cx="8408711"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en-US" sz="1200" dirty="0" smtClean="0">
                <a:solidFill>
                  <a:schemeClr val="bg1"/>
                </a:solidFill>
              </a:rPr>
              <a:t>圖片</a:t>
            </a:r>
            <a:r>
              <a:rPr lang="zh-TW" altLang="zh-TW" sz="1200" dirty="0" smtClean="0">
                <a:solidFill>
                  <a:schemeClr val="bg1"/>
                </a:solidFill>
              </a:rPr>
              <a:t>資料來源</a:t>
            </a:r>
            <a:r>
              <a:rPr lang="en-US" altLang="zh-TW" sz="1200" dirty="0">
                <a:solidFill>
                  <a:schemeClr val="bg1"/>
                </a:solidFill>
              </a:rPr>
              <a:t>: https://www.cw.com.tw/article/5099628</a:t>
            </a:r>
            <a:endParaRPr lang="zh-TW" altLang="zh-TW" sz="1200" dirty="0">
              <a:solidFill>
                <a:schemeClr val="bg1"/>
              </a:solidFill>
            </a:endParaRPr>
          </a:p>
        </p:txBody>
      </p:sp>
    </p:spTree>
    <p:extLst>
      <p:ext uri="{BB962C8B-B14F-4D97-AF65-F5344CB8AC3E}">
        <p14:creationId xmlns:p14="http://schemas.microsoft.com/office/powerpoint/2010/main" val="70829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-7</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700808"/>
            <a:ext cx="8712968" cy="4119076"/>
          </a:xfrm>
          <a:prstGeom prst="rect">
            <a:avLst/>
          </a:prstGeom>
          <a:noFill/>
        </p:spPr>
        <p:txBody>
          <a:bodyPr wrap="square" rtlCol="0">
            <a:spAutoFit/>
          </a:bodyPr>
          <a:lstStyle/>
          <a:p>
            <a:pPr marL="457200" indent="-457200" algn="just">
              <a:spcBef>
                <a:spcPts val="200"/>
              </a:spcBef>
              <a:spcAft>
                <a:spcPts val="200"/>
              </a:spcAft>
              <a:buFont typeface="+mj-ea"/>
              <a:buAutoNum type="ea1ChtPeriod"/>
            </a:pPr>
            <a:r>
              <a:rPr lang="zh-TW" altLang="zh-TW" sz="3200" b="1" dirty="0" smtClean="0">
                <a:solidFill>
                  <a:srgbClr val="0070C0"/>
                </a:solidFill>
                <a:effectLst>
                  <a:outerShdw blurRad="38100" dist="38100" dir="2700000" algn="tl">
                    <a:srgbClr val="000000">
                      <a:alpha val="43137"/>
                    </a:srgbClr>
                  </a:outerShdw>
                </a:effectLst>
                <a:latin typeface="+mn-ea"/>
                <a:ea typeface="+mn-ea"/>
              </a:rPr>
              <a:t>醫療</a:t>
            </a:r>
            <a:r>
              <a:rPr lang="zh-TW" altLang="zh-TW" sz="3200" b="1" dirty="0">
                <a:solidFill>
                  <a:srgbClr val="0070C0"/>
                </a:solidFill>
                <a:effectLst>
                  <a:outerShdw blurRad="38100" dist="38100" dir="2700000" algn="tl">
                    <a:srgbClr val="000000">
                      <a:alpha val="43137"/>
                    </a:srgbClr>
                  </a:outerShdw>
                </a:effectLst>
                <a:latin typeface="+mn-ea"/>
                <a:ea typeface="+mn-ea"/>
              </a:rPr>
              <a:t>政策面之可行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3200" b="1" dirty="0" smtClean="0">
                <a:solidFill>
                  <a:srgbClr val="0070C0"/>
                </a:solidFill>
                <a:effectLst>
                  <a:outerShdw blurRad="38100" dist="38100" dir="2700000" algn="tl">
                    <a:srgbClr val="000000">
                      <a:alpha val="43137"/>
                    </a:srgbClr>
                  </a:outerShdw>
                </a:effectLst>
                <a:latin typeface="+mn-ea"/>
                <a:ea typeface="+mn-ea"/>
              </a:rPr>
              <a:t>-6</a:t>
            </a:r>
            <a:endParaRPr lang="zh-TW" altLang="zh-TW" sz="3200" b="1" dirty="0" smtClean="0">
              <a:solidFill>
                <a:srgbClr val="0070C0"/>
              </a:solidFill>
              <a:effectLst>
                <a:outerShdw blurRad="38100" dist="38100" dir="2700000" algn="tl">
                  <a:srgbClr val="000000">
                    <a:alpha val="43137"/>
                  </a:srgbClr>
                </a:outerShdw>
              </a:effectLst>
              <a:latin typeface="+mn-ea"/>
              <a:ea typeface="+mn-ea"/>
            </a:endParaRPr>
          </a:p>
          <a:p>
            <a:r>
              <a:rPr lang="en-US" altLang="zh-TW" b="1" dirty="0" smtClean="0">
                <a:solidFill>
                  <a:srgbClr val="7030A0"/>
                </a:solidFill>
                <a:latin typeface="+mn-ea"/>
                <a:ea typeface="+mn-ea"/>
              </a:rPr>
              <a:t> </a:t>
            </a:r>
            <a:r>
              <a:rPr lang="en-US" altLang="zh-TW" sz="2800" b="1" dirty="0" smtClean="0">
                <a:solidFill>
                  <a:srgbClr val="7030A0"/>
                </a:solidFill>
                <a:latin typeface="+mn-ea"/>
                <a:ea typeface="+mn-ea"/>
              </a:rPr>
              <a:t> (</a:t>
            </a:r>
            <a:r>
              <a:rPr lang="zh-TW" altLang="en-US" sz="2800" b="1" dirty="0" smtClean="0">
                <a:solidFill>
                  <a:srgbClr val="7030A0"/>
                </a:solidFill>
                <a:latin typeface="+mn-ea"/>
                <a:ea typeface="+mn-ea"/>
              </a:rPr>
              <a:t>七</a:t>
            </a:r>
            <a:r>
              <a:rPr lang="en-US" altLang="zh-TW" sz="2800" b="1" dirty="0" smtClean="0">
                <a:solidFill>
                  <a:srgbClr val="7030A0"/>
                </a:solidFill>
                <a:latin typeface="+mn-ea"/>
                <a:ea typeface="+mn-ea"/>
              </a:rPr>
              <a:t>)</a:t>
            </a:r>
            <a:r>
              <a:rPr lang="zh-TW" altLang="zh-TW" b="1" dirty="0">
                <a:solidFill>
                  <a:srgbClr val="7030A0"/>
                </a:solidFill>
                <a:latin typeface="+mn-ea"/>
                <a:ea typeface="+mn-ea"/>
              </a:rPr>
              <a:t>我國宜儘速修改防疫</a:t>
            </a:r>
            <a:r>
              <a:rPr lang="en-US" altLang="zh-TW" b="1" dirty="0">
                <a:solidFill>
                  <a:srgbClr val="7030A0"/>
                </a:solidFill>
                <a:latin typeface="+mn-ea"/>
                <a:ea typeface="+mn-ea"/>
              </a:rPr>
              <a:t>SOP</a:t>
            </a:r>
            <a:r>
              <a:rPr lang="zh-TW" altLang="zh-TW" b="1" dirty="0">
                <a:solidFill>
                  <a:srgbClr val="7030A0"/>
                </a:solidFill>
                <a:latin typeface="+mn-ea"/>
                <a:ea typeface="+mn-ea"/>
              </a:rPr>
              <a:t>，對於從國外入</a:t>
            </a:r>
            <a:r>
              <a:rPr lang="zh-TW" altLang="zh-TW" b="1" dirty="0" smtClean="0">
                <a:solidFill>
                  <a:srgbClr val="7030A0"/>
                </a:solidFill>
                <a:latin typeface="+mn-ea"/>
                <a:ea typeface="+mn-ea"/>
              </a:rPr>
              <a:t>國（境）</a:t>
            </a:r>
            <a:r>
              <a:rPr lang="zh-TW" altLang="zh-TW" b="1" dirty="0">
                <a:solidFill>
                  <a:srgbClr val="7030A0"/>
                </a:solidFill>
                <a:latin typeface="+mn-ea"/>
                <a:ea typeface="+mn-ea"/>
              </a:rPr>
              <a:t>者，</a:t>
            </a:r>
            <a:r>
              <a:rPr lang="zh-TW" altLang="zh-TW" b="1" dirty="0" smtClean="0">
                <a:solidFill>
                  <a:srgbClr val="7030A0"/>
                </a:solidFill>
                <a:latin typeface="+mn-ea"/>
                <a:ea typeface="+mn-ea"/>
              </a:rPr>
              <a:t>似</a:t>
            </a:r>
            <a:endParaRPr lang="en-US" altLang="zh-TW" b="1" dirty="0" smtClean="0">
              <a:solidFill>
                <a:srgbClr val="7030A0"/>
              </a:solidFill>
              <a:latin typeface="+mn-ea"/>
              <a:ea typeface="+mn-ea"/>
            </a:endParaRPr>
          </a:p>
          <a:p>
            <a:r>
              <a:rPr lang="en-US" altLang="zh-TW" b="1" dirty="0">
                <a:solidFill>
                  <a:srgbClr val="7030A0"/>
                </a:solidFill>
                <a:latin typeface="+mn-ea"/>
                <a:ea typeface="+mn-ea"/>
              </a:rPr>
              <a:t> </a:t>
            </a:r>
            <a:r>
              <a:rPr lang="en-US" altLang="zh-TW" b="1" dirty="0" smtClean="0">
                <a:solidFill>
                  <a:srgbClr val="7030A0"/>
                </a:solidFill>
                <a:latin typeface="+mn-ea"/>
                <a:ea typeface="+mn-ea"/>
              </a:rPr>
              <a:t>      </a:t>
            </a:r>
            <a:r>
              <a:rPr lang="zh-TW" altLang="zh-TW" b="1" dirty="0" smtClean="0">
                <a:solidFill>
                  <a:srgbClr val="7030A0"/>
                </a:solidFill>
                <a:latin typeface="+mn-ea"/>
                <a:ea typeface="+mn-ea"/>
              </a:rPr>
              <a:t>宜</a:t>
            </a:r>
            <a:r>
              <a:rPr lang="zh-TW" altLang="zh-TW" b="1" dirty="0">
                <a:solidFill>
                  <a:srgbClr val="7030A0"/>
                </a:solidFill>
                <a:latin typeface="+mn-ea"/>
                <a:ea typeface="+mn-ea"/>
              </a:rPr>
              <a:t>進行普篩，避免造成防疫上之</a:t>
            </a:r>
            <a:r>
              <a:rPr lang="zh-TW" altLang="zh-TW" b="1" dirty="0" smtClean="0">
                <a:solidFill>
                  <a:srgbClr val="7030A0"/>
                </a:solidFill>
                <a:latin typeface="+mn-ea"/>
                <a:ea typeface="+mn-ea"/>
              </a:rPr>
              <a:t>巨大缺口</a:t>
            </a:r>
            <a:endParaRPr lang="en-US" altLang="zh-TW" b="1" dirty="0" smtClean="0">
              <a:solidFill>
                <a:srgbClr val="7030A0"/>
              </a:solidFill>
              <a:latin typeface="+mn-ea"/>
              <a:ea typeface="+mn-ea"/>
            </a:endParaRPr>
          </a:p>
          <a:p>
            <a:pPr marL="1371600" lvl="2" indent="-457200" algn="just">
              <a:buFont typeface="Wingdings" panose="05000000000000000000" pitchFamily="2" charset="2"/>
              <a:buChar char="Ø"/>
            </a:pPr>
            <a:r>
              <a:rPr lang="en-US" altLang="zh-TW" sz="2200" dirty="0">
                <a:solidFill>
                  <a:srgbClr val="002060"/>
                </a:solidFill>
                <a:latin typeface="+mn-ea"/>
                <a:ea typeface="+mn-ea"/>
              </a:rPr>
              <a:t>2020</a:t>
            </a:r>
            <a:r>
              <a:rPr lang="zh-TW" altLang="zh-TW" sz="2200" dirty="0">
                <a:solidFill>
                  <a:srgbClr val="002060"/>
                </a:solidFill>
                <a:latin typeface="+mn-ea"/>
                <a:ea typeface="+mn-ea"/>
              </a:rPr>
              <a:t>年</a:t>
            </a:r>
            <a:r>
              <a:rPr lang="en-US" altLang="zh-TW" sz="2200" dirty="0">
                <a:solidFill>
                  <a:srgbClr val="002060"/>
                </a:solidFill>
                <a:latin typeface="+mn-ea"/>
                <a:ea typeface="+mn-ea"/>
              </a:rPr>
              <a:t>4</a:t>
            </a:r>
            <a:r>
              <a:rPr lang="zh-TW" altLang="zh-TW" sz="2200" dirty="0">
                <a:solidFill>
                  <a:srgbClr val="002060"/>
                </a:solidFill>
                <a:latin typeface="+mn-ea"/>
                <a:ea typeface="+mn-ea"/>
              </a:rPr>
              <a:t>月，我國彰化縣衛生局針對居家檢疫無症狀者進行</a:t>
            </a:r>
            <a:r>
              <a:rPr lang="en-US" altLang="zh-TW" sz="2200" dirty="0">
                <a:solidFill>
                  <a:srgbClr val="002060"/>
                </a:solidFill>
                <a:latin typeface="+mn-ea"/>
                <a:ea typeface="+mn-ea"/>
              </a:rPr>
              <a:t>COVID-19</a:t>
            </a:r>
            <a:r>
              <a:rPr lang="zh-TW" altLang="zh-TW" sz="2200" dirty="0">
                <a:solidFill>
                  <a:srgbClr val="002060"/>
                </a:solidFill>
                <a:latin typeface="+mn-ea"/>
                <a:ea typeface="+mn-ea"/>
              </a:rPr>
              <a:t>採檢，檢測出一位居家隔離之無症狀感染者，接著，衛福部指示政風單位介入調查，引發軒然大波，造成社會</a:t>
            </a:r>
            <a:r>
              <a:rPr lang="zh-TW" altLang="zh-TW" sz="2200" dirty="0" smtClean="0">
                <a:solidFill>
                  <a:srgbClr val="002060"/>
                </a:solidFill>
                <a:latin typeface="+mn-ea"/>
                <a:ea typeface="+mn-ea"/>
              </a:rPr>
              <a:t>議題</a:t>
            </a:r>
            <a:r>
              <a:rPr lang="zh-TW" altLang="en-US" sz="2200" dirty="0" smtClean="0">
                <a:solidFill>
                  <a:srgbClr val="002060"/>
                </a:solidFill>
                <a:latin typeface="+mn-ea"/>
                <a:ea typeface="+mn-ea"/>
              </a:rPr>
              <a:t>。</a:t>
            </a:r>
            <a:r>
              <a:rPr lang="zh-TW" altLang="zh-TW" sz="2200" dirty="0" smtClean="0">
                <a:solidFill>
                  <a:srgbClr val="002060"/>
                </a:solidFill>
                <a:latin typeface="+mn-ea"/>
                <a:ea typeface="+mn-ea"/>
              </a:rPr>
              <a:t>從</a:t>
            </a:r>
            <a:r>
              <a:rPr lang="zh-TW" altLang="zh-TW" sz="2200" dirty="0">
                <a:solidFill>
                  <a:srgbClr val="002060"/>
                </a:solidFill>
                <a:latin typeface="+mn-ea"/>
                <a:ea typeface="+mn-ea"/>
              </a:rPr>
              <a:t>這場關於普篩之爭議，可以</a:t>
            </a:r>
            <a:r>
              <a:rPr lang="zh-TW" altLang="zh-TW" sz="2200" dirty="0" smtClean="0">
                <a:solidFill>
                  <a:srgbClr val="002060"/>
                </a:solidFill>
                <a:latin typeface="+mn-ea"/>
                <a:ea typeface="+mn-ea"/>
              </a:rPr>
              <a:t>得知目前</a:t>
            </a:r>
            <a:r>
              <a:rPr lang="zh-TW" altLang="zh-TW" sz="2200" dirty="0">
                <a:solidFill>
                  <a:srgbClr val="002060"/>
                </a:solidFill>
                <a:latin typeface="+mn-ea"/>
                <a:ea typeface="+mn-ea"/>
              </a:rPr>
              <a:t>我國究竟是否需進行入境普</a:t>
            </a:r>
            <a:r>
              <a:rPr lang="zh-TW" altLang="zh-TW" sz="2200" dirty="0" smtClean="0">
                <a:solidFill>
                  <a:srgbClr val="002060"/>
                </a:solidFill>
                <a:latin typeface="+mn-ea"/>
                <a:ea typeface="+mn-ea"/>
              </a:rPr>
              <a:t>篩</a:t>
            </a:r>
            <a:r>
              <a:rPr lang="en-US" altLang="zh-TW" sz="2200" dirty="0" smtClean="0">
                <a:solidFill>
                  <a:srgbClr val="002060"/>
                </a:solidFill>
                <a:latin typeface="+mn-ea"/>
                <a:ea typeface="+mn-ea"/>
              </a:rPr>
              <a:t>?</a:t>
            </a:r>
          </a:p>
          <a:p>
            <a:pPr marL="1371600" lvl="2" indent="-457200" algn="just">
              <a:buFont typeface="Wingdings" panose="05000000000000000000" pitchFamily="2" charset="2"/>
              <a:buChar char="Ø"/>
            </a:pPr>
            <a:r>
              <a:rPr lang="zh-TW" altLang="zh-TW" sz="2200" dirty="0" smtClean="0">
                <a:solidFill>
                  <a:srgbClr val="002060"/>
                </a:solidFill>
                <a:latin typeface="+mn-ea"/>
                <a:ea typeface="+mn-ea"/>
              </a:rPr>
              <a:t>目前</a:t>
            </a:r>
            <a:r>
              <a:rPr lang="zh-TW" altLang="zh-TW" sz="2200" dirty="0">
                <a:solidFill>
                  <a:srgbClr val="002060"/>
                </a:solidFill>
                <a:latin typeface="+mn-ea"/>
                <a:ea typeface="+mn-ea"/>
              </a:rPr>
              <a:t>疫情嚴重，都是我國可考量比照實施入境普篩之重點地區，辦理防疫</a:t>
            </a:r>
            <a:r>
              <a:rPr lang="en-US" altLang="zh-TW" sz="2200" dirty="0">
                <a:solidFill>
                  <a:srgbClr val="002060"/>
                </a:solidFill>
                <a:latin typeface="+mn-ea"/>
                <a:ea typeface="+mn-ea"/>
              </a:rPr>
              <a:t>SOP</a:t>
            </a:r>
            <a:r>
              <a:rPr lang="zh-TW" altLang="zh-TW" sz="2200" dirty="0">
                <a:solidFill>
                  <a:srgbClr val="002060"/>
                </a:solidFill>
                <a:latin typeface="+mn-ea"/>
                <a:ea typeface="+mn-ea"/>
              </a:rPr>
              <a:t>，對於從國外入國（境）者，宜進行普篩，避免造成防疫上之巨大缺口</a:t>
            </a:r>
            <a:r>
              <a:rPr lang="zh-TW" altLang="zh-TW" sz="2200" dirty="0" smtClean="0">
                <a:solidFill>
                  <a:srgbClr val="002060"/>
                </a:solidFill>
                <a:latin typeface="+mn-ea"/>
                <a:ea typeface="+mn-ea"/>
              </a:rPr>
              <a:t>。</a:t>
            </a:r>
            <a:endParaRPr lang="zh-TW" altLang="en-US" sz="2200" b="1" dirty="0">
              <a:solidFill>
                <a:srgbClr val="002060"/>
              </a:solidFill>
              <a:latin typeface="+mn-ea"/>
              <a:ea typeface="+mn-ea"/>
            </a:endParaRPr>
          </a:p>
        </p:txBody>
      </p:sp>
    </p:spTree>
    <p:extLst>
      <p:ext uri="{BB962C8B-B14F-4D97-AF65-F5344CB8AC3E}">
        <p14:creationId xmlns:p14="http://schemas.microsoft.com/office/powerpoint/2010/main" val="329181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-8</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44824"/>
            <a:ext cx="8352928" cy="4365298"/>
          </a:xfrm>
          <a:prstGeom prst="rect">
            <a:avLst/>
          </a:prstGeom>
          <a:noFill/>
        </p:spPr>
        <p:txBody>
          <a:bodyPr wrap="square" rtlCol="0">
            <a:spAutoFit/>
          </a:bodyPr>
          <a:lstStyle/>
          <a:p>
            <a:pPr marL="514350" indent="-514350" algn="just">
              <a:spcBef>
                <a:spcPts val="200"/>
              </a:spcBef>
              <a:spcAft>
                <a:spcPts val="200"/>
              </a:spcAft>
              <a:buFont typeface="+mj-ea"/>
              <a:buAutoNum type="ea1ChtPeriod" startAt="2"/>
            </a:pPr>
            <a:r>
              <a:rPr lang="zh-TW" altLang="zh-TW" sz="2800" b="1" dirty="0">
                <a:solidFill>
                  <a:srgbClr val="0070C0"/>
                </a:solidFill>
                <a:effectLst>
                  <a:outerShdw blurRad="38100" dist="38100" dir="2700000" algn="tl">
                    <a:srgbClr val="000000">
                      <a:alpha val="43137"/>
                    </a:srgbClr>
                  </a:outerShdw>
                </a:effectLst>
                <a:latin typeface="+mn-ea"/>
                <a:ea typeface="+mn-ea"/>
              </a:rPr>
              <a:t>國際政治、法制面之可行</a:t>
            </a:r>
            <a:r>
              <a:rPr lang="zh-TW" altLang="zh-TW" sz="2800" b="1" dirty="0" smtClean="0">
                <a:solidFill>
                  <a:srgbClr val="0070C0"/>
                </a:solidFill>
                <a:effectLst>
                  <a:outerShdw blurRad="38100" dist="38100" dir="2700000" algn="tl">
                    <a:srgbClr val="000000">
                      <a:alpha val="43137"/>
                    </a:srgbClr>
                  </a:outerShdw>
                </a:effectLst>
                <a:latin typeface="+mn-ea"/>
                <a:ea typeface="+mn-ea"/>
              </a:rPr>
              <a:t>對策</a:t>
            </a:r>
            <a:endParaRPr lang="zh-TW" altLang="zh-TW" sz="2800" b="1" dirty="0">
              <a:solidFill>
                <a:srgbClr val="0070C0"/>
              </a:solidFill>
              <a:effectLst>
                <a:outerShdw blurRad="38100" dist="38100" dir="2700000" algn="tl">
                  <a:srgbClr val="000000">
                    <a:alpha val="43137"/>
                  </a:srgbClr>
                </a:outerShdw>
              </a:effectLst>
              <a:latin typeface="+mn-ea"/>
              <a:ea typeface="+mn-ea"/>
            </a:endParaRPr>
          </a:p>
          <a:p>
            <a:r>
              <a:rPr lang="en-US" altLang="zh-TW" b="1" dirty="0">
                <a:solidFill>
                  <a:srgbClr val="7030A0"/>
                </a:solidFill>
                <a:latin typeface="+mn-ea"/>
                <a:ea typeface="+mn-ea"/>
              </a:rPr>
              <a:t> </a:t>
            </a:r>
            <a:r>
              <a:rPr lang="en-US" altLang="zh-TW" b="1" dirty="0" smtClean="0">
                <a:solidFill>
                  <a:srgbClr val="7030A0"/>
                </a:solidFill>
                <a:latin typeface="+mn-ea"/>
                <a:ea typeface="+mn-ea"/>
              </a:rPr>
              <a:t> (</a:t>
            </a:r>
            <a:r>
              <a:rPr lang="zh-TW" altLang="en-US" b="1" dirty="0">
                <a:solidFill>
                  <a:srgbClr val="7030A0"/>
                </a:solidFill>
                <a:latin typeface="+mn-ea"/>
                <a:ea typeface="+mn-ea"/>
              </a:rPr>
              <a:t>一</a:t>
            </a:r>
            <a:r>
              <a:rPr lang="en-US" altLang="zh-TW" b="1" dirty="0">
                <a:solidFill>
                  <a:srgbClr val="7030A0"/>
                </a:solidFill>
                <a:latin typeface="+mn-ea"/>
                <a:ea typeface="+mn-ea"/>
              </a:rPr>
              <a:t>)</a:t>
            </a:r>
            <a:r>
              <a:rPr lang="zh-TW" altLang="zh-TW" sz="3200" b="1" dirty="0">
                <a:solidFill>
                  <a:srgbClr val="7030A0"/>
                </a:solidFill>
                <a:latin typeface="Times New Roman" panose="02020603050405020304" pitchFamily="18" charset="0"/>
                <a:ea typeface="+mn-ea"/>
                <a:cs typeface="Times New Roman" panose="02020603050405020304" pitchFamily="18" charset="0"/>
              </a:rPr>
              <a:t> 「老人放棄論」不應被提出，</a:t>
            </a:r>
            <a:r>
              <a:rPr lang="zh-TW" altLang="zh-TW" sz="3200" b="1" dirty="0" smtClean="0">
                <a:solidFill>
                  <a:srgbClr val="7030A0"/>
                </a:solidFill>
                <a:latin typeface="Times New Roman" panose="02020603050405020304" pitchFamily="18" charset="0"/>
                <a:ea typeface="+mn-ea"/>
                <a:cs typeface="Times New Roman" panose="02020603050405020304" pitchFamily="18" charset="0"/>
              </a:rPr>
              <a:t>宜</a:t>
            </a:r>
            <a:r>
              <a:rPr lang="en-US" altLang="zh-TW" sz="3200" b="1" dirty="0" smtClean="0">
                <a:solidFill>
                  <a:srgbClr val="7030A0"/>
                </a:solidFill>
                <a:latin typeface="Times New Roman" panose="02020603050405020304" pitchFamily="18" charset="0"/>
                <a:ea typeface="+mn-ea"/>
                <a:cs typeface="Times New Roman" panose="02020603050405020304" pitchFamily="18" charset="0"/>
              </a:rPr>
              <a:t>  </a:t>
            </a:r>
          </a:p>
          <a:p>
            <a:r>
              <a:rPr lang="en-US" altLang="zh-TW" sz="3200" b="1" dirty="0">
                <a:solidFill>
                  <a:srgbClr val="7030A0"/>
                </a:solidFill>
                <a:latin typeface="Times New Roman" panose="02020603050405020304" pitchFamily="18" charset="0"/>
                <a:ea typeface="+mn-ea"/>
                <a:cs typeface="Times New Roman" panose="02020603050405020304" pitchFamily="18" charset="0"/>
              </a:rPr>
              <a:t> </a:t>
            </a:r>
            <a:r>
              <a:rPr lang="en-US" altLang="zh-TW" sz="3200" b="1" dirty="0" smtClean="0">
                <a:solidFill>
                  <a:srgbClr val="7030A0"/>
                </a:solidFill>
                <a:latin typeface="Times New Roman" panose="02020603050405020304" pitchFamily="18" charset="0"/>
                <a:ea typeface="+mn-ea"/>
                <a:cs typeface="Times New Roman" panose="02020603050405020304" pitchFamily="18" charset="0"/>
              </a:rPr>
              <a:t>            </a:t>
            </a:r>
            <a:r>
              <a:rPr lang="zh-TW" altLang="zh-TW" sz="3200" b="1" dirty="0" smtClean="0">
                <a:solidFill>
                  <a:srgbClr val="7030A0"/>
                </a:solidFill>
                <a:latin typeface="Times New Roman" panose="02020603050405020304" pitchFamily="18" charset="0"/>
                <a:ea typeface="+mn-ea"/>
                <a:cs typeface="Times New Roman" panose="02020603050405020304" pitchFamily="18" charset="0"/>
              </a:rPr>
              <a:t>遵守</a:t>
            </a:r>
            <a:r>
              <a:rPr lang="zh-TW" altLang="zh-TW" sz="3200" b="1" dirty="0">
                <a:solidFill>
                  <a:srgbClr val="7030A0"/>
                </a:solidFill>
                <a:latin typeface="Times New Roman" panose="02020603050405020304" pitchFamily="18" charset="0"/>
                <a:ea typeface="+mn-ea"/>
                <a:cs typeface="Times New Roman" panose="02020603050405020304" pitchFamily="18" charset="0"/>
              </a:rPr>
              <a:t>相關國際法（</a:t>
            </a:r>
            <a:r>
              <a:rPr lang="zh-TW" altLang="zh-TW" sz="3200" b="1" dirty="0" smtClean="0">
                <a:solidFill>
                  <a:srgbClr val="7030A0"/>
                </a:solidFill>
                <a:latin typeface="Times New Roman" panose="02020603050405020304" pitchFamily="18" charset="0"/>
                <a:ea typeface="+mn-ea"/>
                <a:cs typeface="Times New Roman" panose="02020603050405020304" pitchFamily="18" charset="0"/>
              </a:rPr>
              <a:t>聯合國</a:t>
            </a:r>
            <a:r>
              <a:rPr lang="zh-TW" altLang="zh-TW" sz="3200" b="1" dirty="0">
                <a:solidFill>
                  <a:srgbClr val="7030A0"/>
                </a:solidFill>
                <a:latin typeface="Times New Roman" panose="02020603050405020304" pitchFamily="18" charset="0"/>
                <a:ea typeface="+mn-ea"/>
                <a:cs typeface="Times New Roman" panose="02020603050405020304" pitchFamily="18" charset="0"/>
              </a:rPr>
              <a:t>老人</a:t>
            </a:r>
            <a:r>
              <a:rPr lang="zh-TW" altLang="zh-TW" sz="3200" b="1" dirty="0" smtClean="0">
                <a:solidFill>
                  <a:srgbClr val="7030A0"/>
                </a:solidFill>
                <a:latin typeface="Times New Roman" panose="02020603050405020304" pitchFamily="18" charset="0"/>
                <a:ea typeface="+mn-ea"/>
                <a:cs typeface="Times New Roman" panose="02020603050405020304" pitchFamily="18" charset="0"/>
              </a:rPr>
              <a:t>綱</a:t>
            </a:r>
            <a:endParaRPr lang="en-US" altLang="zh-TW" sz="3200" b="1" dirty="0" smtClean="0">
              <a:solidFill>
                <a:srgbClr val="7030A0"/>
              </a:solidFill>
              <a:latin typeface="Times New Roman" panose="02020603050405020304" pitchFamily="18" charset="0"/>
              <a:ea typeface="+mn-ea"/>
              <a:cs typeface="Times New Roman" panose="02020603050405020304" pitchFamily="18" charset="0"/>
            </a:endParaRPr>
          </a:p>
          <a:p>
            <a:pPr marL="982663"/>
            <a:r>
              <a:rPr lang="en-US" altLang="zh-TW" sz="3200" b="1" dirty="0">
                <a:solidFill>
                  <a:srgbClr val="7030A0"/>
                </a:solidFill>
                <a:latin typeface="Times New Roman" panose="02020603050405020304" pitchFamily="18" charset="0"/>
                <a:ea typeface="+mn-ea"/>
                <a:cs typeface="Times New Roman" panose="02020603050405020304" pitchFamily="18" charset="0"/>
              </a:rPr>
              <a:t> </a:t>
            </a:r>
            <a:r>
              <a:rPr lang="zh-TW" altLang="zh-TW" sz="3200" b="1" dirty="0" smtClean="0">
                <a:solidFill>
                  <a:srgbClr val="7030A0"/>
                </a:solidFill>
                <a:latin typeface="Times New Roman" panose="02020603050405020304" pitchFamily="18" charset="0"/>
                <a:ea typeface="+mn-ea"/>
                <a:cs typeface="Times New Roman" panose="02020603050405020304" pitchFamily="18" charset="0"/>
              </a:rPr>
              <a:t>領</a:t>
            </a:r>
            <a:r>
              <a:rPr lang="zh-TW" altLang="zh-TW" sz="3200" b="1" dirty="0">
                <a:solidFill>
                  <a:srgbClr val="7030A0"/>
                </a:solidFill>
                <a:latin typeface="Times New Roman" panose="02020603050405020304" pitchFamily="18" charset="0"/>
                <a:ea typeface="+mn-ea"/>
                <a:cs typeface="Times New Roman" panose="02020603050405020304" pitchFamily="18" charset="0"/>
              </a:rPr>
              <a:t>）之</a:t>
            </a:r>
            <a:r>
              <a:rPr lang="zh-TW" altLang="zh-TW" sz="3200" b="1" dirty="0" smtClean="0">
                <a:solidFill>
                  <a:srgbClr val="7030A0"/>
                </a:solidFill>
                <a:latin typeface="Times New Roman" panose="02020603050405020304" pitchFamily="18" charset="0"/>
                <a:ea typeface="+mn-ea"/>
                <a:cs typeface="Times New Roman" panose="02020603050405020304" pitchFamily="18" charset="0"/>
              </a:rPr>
              <a:t>規定</a:t>
            </a:r>
            <a:r>
              <a:rPr lang="zh-TW" altLang="en-US" sz="3200" b="1" dirty="0" smtClean="0">
                <a:solidFill>
                  <a:srgbClr val="7030A0"/>
                </a:solidFill>
                <a:latin typeface="Times New Roman" panose="02020603050405020304" pitchFamily="18" charset="0"/>
                <a:ea typeface="+mn-ea"/>
                <a:cs typeface="Times New Roman" panose="02020603050405020304" pitchFamily="18" charset="0"/>
              </a:rPr>
              <a:t>：</a:t>
            </a:r>
            <a:r>
              <a:rPr lang="zh-TW" altLang="zh-TW" sz="3200" b="1" dirty="0">
                <a:solidFill>
                  <a:srgbClr val="002060"/>
                </a:solidFill>
                <a:latin typeface="Times New Roman" panose="02020603050405020304" pitchFamily="18" charset="0"/>
                <a:ea typeface="+mn-ea"/>
                <a:cs typeface="Times New Roman" panose="02020603050405020304" pitchFamily="18" charset="0"/>
              </a:rPr>
              <a:t>近來有關某些歐美國家在治療新冠病患時，</a:t>
            </a:r>
            <a:r>
              <a:rPr lang="zh-TW" altLang="zh-TW" sz="3200" b="1" dirty="0" smtClean="0">
                <a:solidFill>
                  <a:srgbClr val="002060"/>
                </a:solidFill>
                <a:latin typeface="Times New Roman" panose="02020603050405020304" pitchFamily="18" charset="0"/>
                <a:ea typeface="+mn-ea"/>
                <a:cs typeface="Times New Roman" panose="02020603050405020304" pitchFamily="18" charset="0"/>
              </a:rPr>
              <a:t>傳出</a:t>
            </a:r>
            <a:r>
              <a:rPr lang="zh-TW" altLang="zh-TW" sz="3200" b="1" dirty="0">
                <a:solidFill>
                  <a:srgbClr val="002060"/>
                </a:solidFill>
                <a:latin typeface="Times New Roman" panose="02020603050405020304" pitchFamily="18" charset="0"/>
                <a:ea typeface="+mn-ea"/>
                <a:cs typeface="Times New Roman" panose="02020603050405020304" pitchFamily="18" charset="0"/>
              </a:rPr>
              <a:t>有放棄治療老人的「老人放棄論」說法，實在為有違</a:t>
            </a:r>
            <a:r>
              <a:rPr lang="zh-TW" altLang="zh-TW" sz="3200" b="1" dirty="0" smtClean="0">
                <a:solidFill>
                  <a:srgbClr val="002060"/>
                </a:solidFill>
                <a:latin typeface="Times New Roman" panose="02020603050405020304" pitchFamily="18" charset="0"/>
                <a:ea typeface="+mn-ea"/>
                <a:cs typeface="Times New Roman" panose="02020603050405020304" pitchFamily="18" charset="0"/>
              </a:rPr>
              <a:t>聯合國所發佈</a:t>
            </a:r>
            <a:r>
              <a:rPr lang="zh-TW" altLang="zh-TW" sz="3200" b="1" dirty="0">
                <a:solidFill>
                  <a:srgbClr val="002060"/>
                </a:solidFill>
                <a:latin typeface="Times New Roman" panose="02020603050405020304" pitchFamily="18" charset="0"/>
                <a:ea typeface="+mn-ea"/>
                <a:cs typeface="Times New Roman" panose="02020603050405020304" pitchFamily="18" charset="0"/>
              </a:rPr>
              <a:t>的「聯合國老人綱領」中有關尊嚴</a:t>
            </a:r>
            <a:r>
              <a:rPr lang="en-US" altLang="zh-TW" sz="3200" b="1" dirty="0">
                <a:solidFill>
                  <a:srgbClr val="002060"/>
                </a:solidFill>
                <a:latin typeface="Times New Roman" panose="02020603050405020304" pitchFamily="18" charset="0"/>
                <a:ea typeface="+mn-ea"/>
                <a:cs typeface="Times New Roman" panose="02020603050405020304" pitchFamily="18" charset="0"/>
              </a:rPr>
              <a:t>(Dignity)</a:t>
            </a:r>
            <a:r>
              <a:rPr lang="zh-TW" altLang="zh-TW" sz="3200" b="1" dirty="0">
                <a:solidFill>
                  <a:srgbClr val="002060"/>
                </a:solidFill>
                <a:latin typeface="Times New Roman" panose="02020603050405020304" pitchFamily="18" charset="0"/>
                <a:ea typeface="+mn-ea"/>
                <a:cs typeface="Times New Roman" panose="02020603050405020304" pitchFamily="18" charset="0"/>
              </a:rPr>
              <a:t>概念的</a:t>
            </a:r>
            <a:r>
              <a:rPr lang="zh-TW" altLang="zh-TW" sz="3200" b="1" dirty="0" smtClean="0">
                <a:solidFill>
                  <a:srgbClr val="002060"/>
                </a:solidFill>
                <a:latin typeface="Times New Roman" panose="02020603050405020304" pitchFamily="18" charset="0"/>
                <a:ea typeface="+mn-ea"/>
                <a:cs typeface="Times New Roman" panose="02020603050405020304" pitchFamily="18" charset="0"/>
              </a:rPr>
              <a:t>相關</a:t>
            </a:r>
            <a:r>
              <a:rPr lang="zh-TW" altLang="zh-TW" sz="3200" b="1" dirty="0">
                <a:solidFill>
                  <a:srgbClr val="002060"/>
                </a:solidFill>
                <a:latin typeface="Times New Roman" panose="02020603050405020304" pitchFamily="18" charset="0"/>
                <a:ea typeface="+mn-ea"/>
                <a:cs typeface="Times New Roman" panose="02020603050405020304" pitchFamily="18" charset="0"/>
              </a:rPr>
              <a:t>規定。</a:t>
            </a:r>
          </a:p>
          <a:p>
            <a:endParaRPr lang="zh-TW" altLang="en-US" b="1" dirty="0">
              <a:solidFill>
                <a:srgbClr val="7030A0"/>
              </a:solidFill>
              <a:latin typeface="+mn-ea"/>
              <a:ea typeface="+mn-ea"/>
            </a:endParaRPr>
          </a:p>
        </p:txBody>
      </p:sp>
    </p:spTree>
    <p:extLst>
      <p:ext uri="{BB962C8B-B14F-4D97-AF65-F5344CB8AC3E}">
        <p14:creationId xmlns:p14="http://schemas.microsoft.com/office/powerpoint/2010/main" val="204806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242042" y="620688"/>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-9</a:t>
            </a:r>
            <a:r>
              <a:rPr lang="zh-TW" altLang="zh-TW" sz="4800" dirty="0"/>
              <a:t/>
            </a:r>
            <a:br>
              <a:rPr lang="zh-TW" altLang="zh-TW" sz="4800" dirty="0"/>
            </a:br>
            <a:endParaRPr lang="zh-TW" altLang="zh-TW" sz="4800" dirty="0"/>
          </a:p>
        </p:txBody>
      </p:sp>
      <p:sp>
        <p:nvSpPr>
          <p:cNvPr id="2" name="文字方塊 1"/>
          <p:cNvSpPr txBox="1"/>
          <p:nvPr/>
        </p:nvSpPr>
        <p:spPr>
          <a:xfrm>
            <a:off x="179512" y="1700808"/>
            <a:ext cx="8496944" cy="3780522"/>
          </a:xfrm>
          <a:prstGeom prst="rect">
            <a:avLst/>
          </a:prstGeom>
          <a:noFill/>
        </p:spPr>
        <p:txBody>
          <a:bodyPr wrap="square" rtlCol="0">
            <a:spAutoFit/>
          </a:bodyPr>
          <a:lstStyle/>
          <a:p>
            <a:pPr marL="514350" indent="-514350" algn="just">
              <a:spcBef>
                <a:spcPts val="200"/>
              </a:spcBef>
              <a:spcAft>
                <a:spcPts val="200"/>
              </a:spcAft>
              <a:buFont typeface="+mj-ea"/>
              <a:buAutoNum type="ea1ChtPeriod" startAt="2"/>
            </a:pPr>
            <a:r>
              <a:rPr lang="zh-TW" altLang="zh-TW" sz="2800" b="1" dirty="0">
                <a:solidFill>
                  <a:srgbClr val="0070C0"/>
                </a:solidFill>
                <a:effectLst>
                  <a:outerShdw blurRad="38100" dist="38100" dir="2700000" algn="tl">
                    <a:srgbClr val="000000">
                      <a:alpha val="43137"/>
                    </a:srgbClr>
                  </a:outerShdw>
                </a:effectLst>
                <a:latin typeface="+mn-ea"/>
                <a:ea typeface="+mn-ea"/>
              </a:rPr>
              <a:t>國際政治、法制面之可行</a:t>
            </a:r>
            <a:r>
              <a:rPr lang="zh-TW" altLang="zh-TW" sz="28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2800" b="1" dirty="0" smtClean="0">
                <a:solidFill>
                  <a:srgbClr val="0070C0"/>
                </a:solidFill>
                <a:effectLst>
                  <a:outerShdw blurRad="38100" dist="38100" dir="2700000" algn="tl">
                    <a:srgbClr val="000000">
                      <a:alpha val="43137"/>
                    </a:srgbClr>
                  </a:outerShdw>
                </a:effectLst>
                <a:latin typeface="+mn-ea"/>
                <a:ea typeface="+mn-ea"/>
              </a:rPr>
              <a:t>-1</a:t>
            </a:r>
            <a:endParaRPr lang="zh-TW" altLang="zh-TW" sz="2800" b="1" dirty="0">
              <a:solidFill>
                <a:srgbClr val="0070C0"/>
              </a:solidFill>
              <a:effectLst>
                <a:outerShdw blurRad="38100" dist="38100" dir="2700000" algn="tl">
                  <a:srgbClr val="000000">
                    <a:alpha val="43137"/>
                  </a:srgbClr>
                </a:outerShdw>
              </a:effectLst>
              <a:latin typeface="+mn-ea"/>
              <a:ea typeface="+mn-ea"/>
            </a:endParaRPr>
          </a:p>
          <a:p>
            <a:pPr marL="722313" indent="-541338" algn="just"/>
            <a:r>
              <a:rPr lang="en-US" altLang="zh-TW" b="1" dirty="0" smtClean="0">
                <a:solidFill>
                  <a:srgbClr val="7030A0"/>
                </a:solidFill>
                <a:latin typeface="+mn-ea"/>
                <a:ea typeface="+mn-ea"/>
              </a:rPr>
              <a:t>(</a:t>
            </a:r>
            <a:r>
              <a:rPr lang="zh-TW" altLang="en-US" b="1" dirty="0" smtClean="0">
                <a:solidFill>
                  <a:srgbClr val="7030A0"/>
                </a:solidFill>
                <a:latin typeface="+mn-ea"/>
                <a:ea typeface="+mn-ea"/>
              </a:rPr>
              <a:t>二</a:t>
            </a:r>
            <a:r>
              <a:rPr lang="en-US" altLang="zh-TW" b="1" dirty="0" smtClean="0">
                <a:solidFill>
                  <a:srgbClr val="7030A0"/>
                </a:solidFill>
                <a:latin typeface="+mn-ea"/>
                <a:ea typeface="+mn-ea"/>
              </a:rPr>
              <a:t>)</a:t>
            </a:r>
            <a:r>
              <a:rPr lang="zh-TW" altLang="zh-TW" b="1" dirty="0" smtClean="0">
                <a:solidFill>
                  <a:srgbClr val="7030A0"/>
                </a:solidFill>
                <a:latin typeface="+mn-ea"/>
                <a:ea typeface="+mn-ea"/>
              </a:rPr>
              <a:t>部分</a:t>
            </a:r>
            <a:r>
              <a:rPr lang="en-US" altLang="zh-TW" b="1" dirty="0">
                <a:solidFill>
                  <a:srgbClr val="7030A0"/>
                </a:solidFill>
                <a:latin typeface="+mn-ea"/>
                <a:ea typeface="+mn-ea"/>
              </a:rPr>
              <a:t>COVID-19</a:t>
            </a:r>
            <a:r>
              <a:rPr lang="zh-TW" altLang="zh-TW" b="1" dirty="0">
                <a:solidFill>
                  <a:srgbClr val="7030A0"/>
                </a:solidFill>
                <a:latin typeface="+mn-ea"/>
                <a:ea typeface="+mn-ea"/>
              </a:rPr>
              <a:t>疫情較不</a:t>
            </a:r>
            <a:r>
              <a:rPr lang="zh-TW" altLang="zh-TW" b="1" dirty="0" smtClean="0">
                <a:solidFill>
                  <a:srgbClr val="7030A0"/>
                </a:solidFill>
                <a:latin typeface="+mn-ea"/>
                <a:ea typeface="+mn-ea"/>
              </a:rPr>
              <a:t>嚴重</a:t>
            </a:r>
            <a:r>
              <a:rPr lang="zh-TW" altLang="zh-TW" b="1" dirty="0">
                <a:solidFill>
                  <a:srgbClr val="7030A0"/>
                </a:solidFill>
                <a:latin typeface="+mn-ea"/>
                <a:ea typeface="+mn-ea"/>
              </a:rPr>
              <a:t>之國家，宜放下政治立場</a:t>
            </a:r>
            <a:r>
              <a:rPr lang="zh-TW" altLang="zh-TW" b="1" dirty="0" smtClean="0">
                <a:solidFill>
                  <a:srgbClr val="7030A0"/>
                </a:solidFill>
                <a:latin typeface="+mn-ea"/>
                <a:ea typeface="+mn-ea"/>
              </a:rPr>
              <a:t>，基於</a:t>
            </a:r>
            <a:r>
              <a:rPr lang="zh-TW" altLang="zh-TW" b="1" dirty="0">
                <a:solidFill>
                  <a:srgbClr val="7030A0"/>
                </a:solidFill>
                <a:latin typeface="+mn-ea"/>
                <a:ea typeface="+mn-ea"/>
              </a:rPr>
              <a:t>利人即是利己之大慈大愛精神，對於亟需援助</a:t>
            </a:r>
            <a:r>
              <a:rPr lang="zh-TW" altLang="zh-TW" b="1" dirty="0" smtClean="0">
                <a:solidFill>
                  <a:srgbClr val="7030A0"/>
                </a:solidFill>
                <a:latin typeface="+mn-ea"/>
                <a:ea typeface="+mn-ea"/>
              </a:rPr>
              <a:t>之</a:t>
            </a:r>
            <a:r>
              <a:rPr lang="en-US" altLang="zh-TW" b="1" dirty="0" smtClean="0">
                <a:solidFill>
                  <a:srgbClr val="7030A0"/>
                </a:solidFill>
                <a:latin typeface="+mn-ea"/>
                <a:ea typeface="+mn-ea"/>
              </a:rPr>
              <a:t>COVID-19</a:t>
            </a:r>
            <a:r>
              <a:rPr lang="zh-TW" altLang="zh-TW" b="1" dirty="0">
                <a:solidFill>
                  <a:srgbClr val="7030A0"/>
                </a:solidFill>
                <a:latin typeface="+mn-ea"/>
                <a:ea typeface="+mn-ea"/>
              </a:rPr>
              <a:t>疫情嚴重之</a:t>
            </a:r>
            <a:r>
              <a:rPr lang="zh-TW" altLang="zh-TW" b="1" dirty="0" smtClean="0">
                <a:solidFill>
                  <a:srgbClr val="7030A0"/>
                </a:solidFill>
                <a:latin typeface="+mn-ea"/>
                <a:ea typeface="+mn-ea"/>
              </a:rPr>
              <a:t>國</a:t>
            </a:r>
            <a:r>
              <a:rPr lang="zh-TW" altLang="en-US" b="1" dirty="0" smtClean="0">
                <a:solidFill>
                  <a:srgbClr val="7030A0"/>
                </a:solidFill>
                <a:latin typeface="+mn-ea"/>
                <a:ea typeface="+mn-ea"/>
              </a:rPr>
              <a:t>：</a:t>
            </a:r>
            <a:r>
              <a:rPr lang="zh-TW" altLang="zh-TW" sz="2300" dirty="0">
                <a:solidFill>
                  <a:srgbClr val="002060"/>
                </a:solidFill>
                <a:latin typeface="+mn-ea"/>
                <a:ea typeface="+mn-ea"/>
              </a:rPr>
              <a:t>本次我國政府在面對此次之新型冠狀肺炎</a:t>
            </a:r>
            <a:r>
              <a:rPr lang="en-US" altLang="zh-TW" sz="2300" dirty="0">
                <a:solidFill>
                  <a:srgbClr val="002060"/>
                </a:solidFill>
                <a:latin typeface="+mn-ea"/>
                <a:ea typeface="+mn-ea"/>
              </a:rPr>
              <a:t>COVID-19</a:t>
            </a:r>
            <a:r>
              <a:rPr lang="zh-TW" altLang="zh-TW" sz="2300" dirty="0">
                <a:solidFill>
                  <a:srgbClr val="002060"/>
                </a:solidFill>
                <a:latin typeface="+mn-ea"/>
                <a:ea typeface="+mn-ea"/>
              </a:rPr>
              <a:t>疫情時，相反地，則能正確地作出因應，並在此疫情期間，更將口罩等物件支援給其他</a:t>
            </a:r>
            <a:r>
              <a:rPr lang="zh-TW" altLang="zh-TW" sz="2300" dirty="0" smtClean="0">
                <a:solidFill>
                  <a:srgbClr val="002060"/>
                </a:solidFill>
                <a:latin typeface="+mn-ea"/>
                <a:ea typeface="+mn-ea"/>
              </a:rPr>
              <a:t>國家</a:t>
            </a:r>
            <a:r>
              <a:rPr lang="zh-TW" altLang="zh-TW" sz="2300" dirty="0">
                <a:solidFill>
                  <a:srgbClr val="002060"/>
                </a:solidFill>
                <a:latin typeface="+mn-ea"/>
                <a:ea typeface="+mn-ea"/>
              </a:rPr>
              <a:t>所以，本文作者</a:t>
            </a:r>
            <a:r>
              <a:rPr lang="zh-TW" altLang="zh-TW" sz="2300" dirty="0" smtClean="0">
                <a:solidFill>
                  <a:srgbClr val="002060"/>
                </a:solidFill>
                <a:latin typeface="+mn-ea"/>
                <a:ea typeface="+mn-ea"/>
              </a:rPr>
              <a:t>希望</a:t>
            </a:r>
            <a:r>
              <a:rPr lang="zh-TW" altLang="en-US" sz="2300" dirty="0" smtClean="0">
                <a:solidFill>
                  <a:srgbClr val="002060"/>
                </a:solidFill>
                <a:latin typeface="+mn-ea"/>
                <a:ea typeface="+mn-ea"/>
              </a:rPr>
              <a:t>各國</a:t>
            </a:r>
            <a:r>
              <a:rPr lang="zh-TW" altLang="zh-TW" sz="2300" dirty="0" smtClean="0">
                <a:solidFill>
                  <a:srgbClr val="002060"/>
                </a:solidFill>
                <a:latin typeface="+mn-ea"/>
                <a:ea typeface="+mn-ea"/>
              </a:rPr>
              <a:t>宜</a:t>
            </a:r>
            <a:r>
              <a:rPr lang="zh-TW" altLang="zh-TW" sz="2300" dirty="0">
                <a:solidFill>
                  <a:srgbClr val="002060"/>
                </a:solidFill>
                <a:latin typeface="+mn-ea"/>
                <a:ea typeface="+mn-ea"/>
              </a:rPr>
              <a:t>放下政治立場，對於亟需援助之</a:t>
            </a:r>
            <a:r>
              <a:rPr lang="en-US" altLang="zh-TW" sz="2300" dirty="0">
                <a:solidFill>
                  <a:srgbClr val="002060"/>
                </a:solidFill>
                <a:latin typeface="+mn-ea"/>
                <a:ea typeface="+mn-ea"/>
              </a:rPr>
              <a:t>COVID-19</a:t>
            </a:r>
            <a:r>
              <a:rPr lang="zh-TW" altLang="zh-TW" sz="2300" dirty="0">
                <a:solidFill>
                  <a:srgbClr val="002060"/>
                </a:solidFill>
                <a:latin typeface="+mn-ea"/>
                <a:ea typeface="+mn-ea"/>
              </a:rPr>
              <a:t>疫情嚴重之國家，主動提供必要之援助，以共同防護這個地球，期待疫情早日遠離。</a:t>
            </a:r>
          </a:p>
          <a:p>
            <a:pPr marL="722313" indent="-722313" algn="just"/>
            <a:endParaRPr lang="zh-TW" altLang="en-US" sz="2300" dirty="0">
              <a:solidFill>
                <a:srgbClr val="002060"/>
              </a:solidFill>
              <a:latin typeface="+mn-ea"/>
              <a:ea typeface="+mn-ea"/>
            </a:endParaRPr>
          </a:p>
        </p:txBody>
      </p:sp>
    </p:spTree>
    <p:extLst>
      <p:ext uri="{BB962C8B-B14F-4D97-AF65-F5344CB8AC3E}">
        <p14:creationId xmlns:p14="http://schemas.microsoft.com/office/powerpoint/2010/main" val="60876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-10</a:t>
            </a:r>
            <a:r>
              <a:rPr lang="zh-TW" altLang="zh-TW" sz="3200" dirty="0"/>
              <a:t/>
            </a:r>
            <a:br>
              <a:rPr lang="zh-TW" altLang="zh-TW" sz="3200" dirty="0"/>
            </a:br>
            <a:r>
              <a:rPr lang="zh-TW" altLang="zh-TW" sz="4800" dirty="0"/>
              <a:t/>
            </a:r>
            <a:br>
              <a:rPr lang="zh-TW" altLang="zh-TW" sz="4800" dirty="0"/>
            </a:br>
            <a:r>
              <a:rPr lang="en-US" altLang="zh-TW" sz="4800" dirty="0" smtClean="0"/>
              <a:t>-</a:t>
            </a:r>
            <a:endParaRPr lang="zh-TW" altLang="zh-TW" sz="4800" dirty="0"/>
          </a:p>
        </p:txBody>
      </p:sp>
      <p:sp>
        <p:nvSpPr>
          <p:cNvPr id="2" name="文字方塊 1"/>
          <p:cNvSpPr txBox="1"/>
          <p:nvPr/>
        </p:nvSpPr>
        <p:spPr>
          <a:xfrm>
            <a:off x="181888" y="1628800"/>
            <a:ext cx="8494568" cy="4488408"/>
          </a:xfrm>
          <a:prstGeom prst="rect">
            <a:avLst/>
          </a:prstGeom>
          <a:noFill/>
        </p:spPr>
        <p:txBody>
          <a:bodyPr wrap="square" rtlCol="0">
            <a:spAutoFit/>
          </a:bodyPr>
          <a:lstStyle/>
          <a:p>
            <a:pPr marL="514350" indent="-514350" algn="just">
              <a:spcBef>
                <a:spcPts val="200"/>
              </a:spcBef>
              <a:spcAft>
                <a:spcPts val="200"/>
              </a:spcAft>
              <a:buFont typeface="+mj-ea"/>
              <a:buAutoNum type="ea1ChtPeriod" startAt="3"/>
            </a:pPr>
            <a:r>
              <a:rPr lang="zh-TW" altLang="zh-TW" sz="3200" b="1" dirty="0">
                <a:solidFill>
                  <a:srgbClr val="0070C0"/>
                </a:solidFill>
                <a:effectLst>
                  <a:outerShdw blurRad="38100" dist="38100" dir="2700000" algn="tl">
                    <a:srgbClr val="000000">
                      <a:alpha val="43137"/>
                    </a:srgbClr>
                  </a:outerShdw>
                </a:effectLst>
                <a:latin typeface="+mn-ea"/>
                <a:ea typeface="+mn-ea"/>
              </a:rPr>
              <a:t>生死輔導面之可行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endParaRPr lang="en-US" altLang="zh-TW" sz="3200" b="1" dirty="0" smtClean="0">
              <a:solidFill>
                <a:srgbClr val="0070C0"/>
              </a:solidFill>
              <a:effectLst>
                <a:outerShdw blurRad="38100" dist="38100" dir="2700000" algn="tl">
                  <a:srgbClr val="000000">
                    <a:alpha val="43137"/>
                  </a:srgbClr>
                </a:outerShdw>
              </a:effectLst>
              <a:latin typeface="+mn-ea"/>
              <a:ea typeface="+mn-ea"/>
            </a:endParaRPr>
          </a:p>
          <a:p>
            <a:pPr marL="541338" indent="-541338"/>
            <a:r>
              <a:rPr lang="en-US" altLang="zh-TW" b="1" dirty="0" smtClean="0">
                <a:solidFill>
                  <a:srgbClr val="7030A0"/>
                </a:solidFill>
                <a:latin typeface="+mn-ea"/>
                <a:ea typeface="+mn-ea"/>
              </a:rPr>
              <a:t>(</a:t>
            </a:r>
            <a:r>
              <a:rPr lang="zh-TW" altLang="en-US" b="1" dirty="0" smtClean="0">
                <a:solidFill>
                  <a:srgbClr val="7030A0"/>
                </a:solidFill>
                <a:latin typeface="+mn-ea"/>
                <a:ea typeface="+mn-ea"/>
              </a:rPr>
              <a:t>一</a:t>
            </a:r>
            <a:r>
              <a:rPr lang="en-US" altLang="zh-TW" b="1" dirty="0" smtClean="0">
                <a:solidFill>
                  <a:srgbClr val="7030A0"/>
                </a:solidFill>
                <a:latin typeface="+mn-ea"/>
                <a:ea typeface="+mn-ea"/>
              </a:rPr>
              <a:t>)</a:t>
            </a:r>
            <a:r>
              <a:rPr lang="zh-TW" altLang="zh-TW" sz="2800" b="1" dirty="0" smtClean="0">
                <a:solidFill>
                  <a:srgbClr val="7030A0"/>
                </a:solidFill>
                <a:latin typeface="+mn-ea"/>
                <a:ea typeface="+mn-ea"/>
              </a:rPr>
              <a:t>呼籲</a:t>
            </a:r>
            <a:r>
              <a:rPr lang="zh-TW" altLang="zh-TW" sz="2800" b="1" dirty="0">
                <a:solidFill>
                  <a:srgbClr val="7030A0"/>
                </a:solidFill>
                <a:latin typeface="+mn-ea"/>
                <a:ea typeface="+mn-ea"/>
              </a:rPr>
              <a:t>切勿將尚未真正死亡之</a:t>
            </a:r>
            <a:r>
              <a:rPr lang="en-US" altLang="zh-TW" sz="2800" b="1" dirty="0">
                <a:solidFill>
                  <a:srgbClr val="7030A0"/>
                </a:solidFill>
                <a:latin typeface="+mn-ea"/>
                <a:ea typeface="+mn-ea"/>
              </a:rPr>
              <a:t>COVID-19</a:t>
            </a:r>
            <a:r>
              <a:rPr lang="zh-TW" altLang="zh-TW" sz="2800" b="1" dirty="0">
                <a:solidFill>
                  <a:srgbClr val="7030A0"/>
                </a:solidFill>
                <a:latin typeface="+mn-ea"/>
                <a:ea typeface="+mn-ea"/>
              </a:rPr>
              <a:t>確診者立即火化</a:t>
            </a:r>
            <a:r>
              <a:rPr lang="zh-TW" altLang="zh-TW" sz="2800" b="1" dirty="0" smtClean="0">
                <a:solidFill>
                  <a:srgbClr val="7030A0"/>
                </a:solidFill>
                <a:latin typeface="+mn-ea"/>
                <a:ea typeface="+mn-ea"/>
              </a:rPr>
              <a:t>，俾</a:t>
            </a:r>
            <a:r>
              <a:rPr lang="zh-TW" altLang="zh-TW" sz="2800" b="1" dirty="0">
                <a:solidFill>
                  <a:srgbClr val="7030A0"/>
                </a:solidFill>
                <a:latin typeface="+mn-ea"/>
                <a:ea typeface="+mn-ea"/>
              </a:rPr>
              <a:t>保障病患之生命權、健康權與人性尊嚴；</a:t>
            </a:r>
            <a:r>
              <a:rPr lang="en-US" altLang="zh-TW" sz="2800" b="1" dirty="0">
                <a:solidFill>
                  <a:srgbClr val="7030A0"/>
                </a:solidFill>
                <a:latin typeface="+mn-ea"/>
                <a:ea typeface="+mn-ea"/>
              </a:rPr>
              <a:t>COVID-19</a:t>
            </a:r>
            <a:r>
              <a:rPr lang="zh-TW" altLang="zh-TW" sz="2800" b="1" dirty="0" smtClean="0">
                <a:solidFill>
                  <a:srgbClr val="7030A0"/>
                </a:solidFill>
                <a:latin typeface="+mn-ea"/>
                <a:ea typeface="+mn-ea"/>
              </a:rPr>
              <a:t>確診</a:t>
            </a:r>
            <a:r>
              <a:rPr lang="zh-TW" altLang="zh-TW" sz="2800" b="1" dirty="0">
                <a:solidFill>
                  <a:srgbClr val="7030A0"/>
                </a:solidFill>
                <a:latin typeface="+mn-ea"/>
                <a:ea typeface="+mn-ea"/>
              </a:rPr>
              <a:t>者火化後，在疫情較緩和時，家屬宜於事後補辦適</a:t>
            </a:r>
            <a:r>
              <a:rPr lang="zh-TW" altLang="zh-TW" sz="2800" b="1" dirty="0" smtClean="0">
                <a:solidFill>
                  <a:srgbClr val="7030A0"/>
                </a:solidFill>
                <a:latin typeface="+mn-ea"/>
                <a:ea typeface="+mn-ea"/>
              </a:rPr>
              <a:t>切之</a:t>
            </a:r>
            <a:r>
              <a:rPr lang="zh-TW" altLang="zh-TW" sz="2800" b="1" dirty="0">
                <a:solidFill>
                  <a:srgbClr val="7030A0"/>
                </a:solidFill>
                <a:latin typeface="+mn-ea"/>
                <a:ea typeface="+mn-ea"/>
              </a:rPr>
              <a:t>喪禮，令亡者靈魂、家屬情感能獲得足量之撫慰、</a:t>
            </a:r>
            <a:r>
              <a:rPr lang="zh-TW" altLang="zh-TW" sz="2800" b="1" dirty="0" smtClean="0">
                <a:solidFill>
                  <a:srgbClr val="7030A0"/>
                </a:solidFill>
                <a:latin typeface="+mn-ea"/>
                <a:ea typeface="+mn-ea"/>
              </a:rPr>
              <a:t>悲傷輔導</a:t>
            </a:r>
            <a:r>
              <a:rPr lang="zh-TW" altLang="en-US" sz="2800" b="1" dirty="0" smtClean="0">
                <a:solidFill>
                  <a:srgbClr val="7030A0"/>
                </a:solidFill>
                <a:latin typeface="+mn-ea"/>
                <a:ea typeface="+mn-ea"/>
              </a:rPr>
              <a:t>：</a:t>
            </a:r>
            <a:r>
              <a:rPr lang="zh-TW" altLang="zh-TW" sz="2800" dirty="0" smtClean="0">
                <a:solidFill>
                  <a:srgbClr val="002060"/>
                </a:solidFill>
                <a:latin typeface="+mn-ea"/>
                <a:ea typeface="+mn-ea"/>
              </a:rPr>
              <a:t>本文</a:t>
            </a:r>
            <a:r>
              <a:rPr lang="zh-TW" altLang="zh-TW" sz="2800" dirty="0">
                <a:solidFill>
                  <a:srgbClr val="002060"/>
                </a:solidFill>
                <a:latin typeface="+mn-ea"/>
                <a:ea typeface="+mn-ea"/>
              </a:rPr>
              <a:t>作者建請政府當局針對</a:t>
            </a:r>
            <a:r>
              <a:rPr lang="en-US" altLang="zh-TW" sz="2800" dirty="0">
                <a:solidFill>
                  <a:srgbClr val="002060"/>
                </a:solidFill>
                <a:latin typeface="+mn-ea"/>
                <a:ea typeface="+mn-ea"/>
              </a:rPr>
              <a:t>COVID-19</a:t>
            </a:r>
            <a:r>
              <a:rPr lang="zh-TW" altLang="zh-TW" sz="2800" dirty="0">
                <a:solidFill>
                  <a:srgbClr val="002060"/>
                </a:solidFill>
                <a:latin typeface="+mn-ea"/>
                <a:ea typeface="+mn-ea"/>
              </a:rPr>
              <a:t>確診者</a:t>
            </a:r>
            <a:r>
              <a:rPr lang="zh-TW" altLang="zh-TW" sz="2800" dirty="0" smtClean="0">
                <a:solidFill>
                  <a:srgbClr val="002060"/>
                </a:solidFill>
                <a:latin typeface="+mn-ea"/>
                <a:ea typeface="+mn-ea"/>
              </a:rPr>
              <a:t>火化</a:t>
            </a:r>
            <a:r>
              <a:rPr lang="zh-TW" altLang="zh-TW" sz="2800" dirty="0">
                <a:solidFill>
                  <a:srgbClr val="002060"/>
                </a:solidFill>
                <a:latin typeface="+mn-ea"/>
                <a:ea typeface="+mn-ea"/>
              </a:rPr>
              <a:t>後，在疫情較緩和時，應協助</a:t>
            </a:r>
            <a:r>
              <a:rPr lang="en-US" altLang="zh-TW" sz="2800" dirty="0">
                <a:solidFill>
                  <a:srgbClr val="002060"/>
                </a:solidFill>
                <a:latin typeface="+mn-ea"/>
                <a:ea typeface="+mn-ea"/>
              </a:rPr>
              <a:t>COVID-19</a:t>
            </a:r>
            <a:r>
              <a:rPr lang="zh-TW" altLang="zh-TW" sz="2800" dirty="0">
                <a:solidFill>
                  <a:srgbClr val="002060"/>
                </a:solidFill>
                <a:latin typeface="+mn-ea"/>
                <a:ea typeface="+mn-ea"/>
              </a:rPr>
              <a:t>確診者之</a:t>
            </a:r>
            <a:r>
              <a:rPr lang="zh-TW" altLang="zh-TW" sz="2800" dirty="0" smtClean="0">
                <a:solidFill>
                  <a:srgbClr val="002060"/>
                </a:solidFill>
                <a:latin typeface="+mn-ea"/>
                <a:ea typeface="+mn-ea"/>
              </a:rPr>
              <a:t>家屬，</a:t>
            </a:r>
            <a:r>
              <a:rPr lang="zh-TW" altLang="zh-TW" sz="2800" dirty="0">
                <a:solidFill>
                  <a:srgbClr val="002060"/>
                </a:solidFill>
                <a:latin typeface="+mn-ea"/>
                <a:ea typeface="+mn-ea"/>
              </a:rPr>
              <a:t>於事後補辦適切之喪禮，令亡者靈魂及家屬情感能</a:t>
            </a:r>
            <a:r>
              <a:rPr lang="zh-TW" altLang="zh-TW" sz="2800" dirty="0" smtClean="0">
                <a:solidFill>
                  <a:srgbClr val="002060"/>
                </a:solidFill>
                <a:latin typeface="+mn-ea"/>
                <a:ea typeface="+mn-ea"/>
              </a:rPr>
              <a:t>獲得</a:t>
            </a:r>
            <a:r>
              <a:rPr lang="zh-TW" altLang="zh-TW" sz="2800" dirty="0">
                <a:solidFill>
                  <a:srgbClr val="002060"/>
                </a:solidFill>
                <a:latin typeface="+mn-ea"/>
                <a:ea typeface="+mn-ea"/>
              </a:rPr>
              <a:t>足量之撫慰、悲傷輔導。</a:t>
            </a:r>
            <a:endParaRPr lang="zh-TW" altLang="en-US" sz="2800" b="1" dirty="0">
              <a:solidFill>
                <a:srgbClr val="7030A0"/>
              </a:solidFill>
              <a:latin typeface="+mn-ea"/>
              <a:ea typeface="+mn-ea"/>
            </a:endParaRPr>
          </a:p>
        </p:txBody>
      </p:sp>
    </p:spTree>
    <p:extLst>
      <p:ext uri="{BB962C8B-B14F-4D97-AF65-F5344CB8AC3E}">
        <p14:creationId xmlns:p14="http://schemas.microsoft.com/office/powerpoint/2010/main" val="384434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-11</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844824"/>
            <a:ext cx="8712968" cy="4719241"/>
          </a:xfrm>
          <a:prstGeom prst="rect">
            <a:avLst/>
          </a:prstGeom>
          <a:noFill/>
        </p:spPr>
        <p:txBody>
          <a:bodyPr wrap="square" rtlCol="0">
            <a:spAutoFit/>
          </a:bodyPr>
          <a:lstStyle/>
          <a:p>
            <a:pPr marL="514350" indent="-514350" algn="just">
              <a:spcBef>
                <a:spcPts val="200"/>
              </a:spcBef>
              <a:spcAft>
                <a:spcPts val="200"/>
              </a:spcAft>
              <a:buFont typeface="+mj-ea"/>
              <a:buAutoNum type="ea1ChtPeriod" startAt="3"/>
            </a:pPr>
            <a:r>
              <a:rPr lang="zh-TW" altLang="zh-TW" sz="3000" b="1" dirty="0">
                <a:solidFill>
                  <a:srgbClr val="0070C0"/>
                </a:solidFill>
                <a:effectLst>
                  <a:outerShdw blurRad="38100" dist="38100" dir="2700000" algn="tl">
                    <a:srgbClr val="000000">
                      <a:alpha val="43137"/>
                    </a:srgbClr>
                  </a:outerShdw>
                </a:effectLst>
                <a:latin typeface="+mn-ea"/>
                <a:ea typeface="+mn-ea"/>
              </a:rPr>
              <a:t>生死輔導面之可行</a:t>
            </a:r>
            <a:r>
              <a:rPr lang="zh-TW" altLang="zh-TW" sz="30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3000" b="1" dirty="0" smtClean="0">
                <a:solidFill>
                  <a:srgbClr val="0070C0"/>
                </a:solidFill>
                <a:effectLst>
                  <a:outerShdw blurRad="38100" dist="38100" dir="2700000" algn="tl">
                    <a:srgbClr val="000000">
                      <a:alpha val="43137"/>
                    </a:srgbClr>
                  </a:outerShdw>
                </a:effectLst>
                <a:latin typeface="+mn-ea"/>
                <a:ea typeface="+mn-ea"/>
              </a:rPr>
              <a:t>-1</a:t>
            </a:r>
          </a:p>
          <a:p>
            <a:pPr marL="541338" indent="-541338">
              <a:spcBef>
                <a:spcPts val="600"/>
              </a:spcBef>
              <a:spcAft>
                <a:spcPts val="600"/>
              </a:spcAft>
            </a:pPr>
            <a:r>
              <a:rPr lang="en-US" altLang="zh-TW" sz="3200" b="1" dirty="0" smtClean="0">
                <a:solidFill>
                  <a:srgbClr val="7030A0"/>
                </a:solidFill>
                <a:latin typeface="+mn-ea"/>
                <a:ea typeface="+mn-ea"/>
              </a:rPr>
              <a:t>(</a:t>
            </a:r>
            <a:r>
              <a:rPr lang="zh-TW" altLang="en-US" sz="3200" b="1" dirty="0" smtClean="0">
                <a:solidFill>
                  <a:srgbClr val="7030A0"/>
                </a:solidFill>
                <a:latin typeface="+mn-ea"/>
                <a:ea typeface="+mn-ea"/>
              </a:rPr>
              <a:t>二</a:t>
            </a:r>
            <a:r>
              <a:rPr lang="en-US" altLang="zh-TW" sz="3200" b="1" dirty="0" smtClean="0">
                <a:solidFill>
                  <a:srgbClr val="7030A0"/>
                </a:solidFill>
                <a:latin typeface="+mn-ea"/>
                <a:ea typeface="+mn-ea"/>
              </a:rPr>
              <a:t>)</a:t>
            </a:r>
            <a:r>
              <a:rPr lang="zh-TW" altLang="zh-TW" sz="3200" b="1" dirty="0" smtClean="0">
                <a:solidFill>
                  <a:srgbClr val="7030A0"/>
                </a:solidFill>
                <a:latin typeface="+mn-ea"/>
                <a:ea typeface="+mn-ea"/>
              </a:rPr>
              <a:t>可</a:t>
            </a:r>
            <a:r>
              <a:rPr lang="zh-TW" altLang="zh-TW" sz="3200" b="1" dirty="0">
                <a:solidFill>
                  <a:srgbClr val="7030A0"/>
                </a:solidFill>
                <a:latin typeface="+mn-ea"/>
                <a:ea typeface="+mn-ea"/>
              </a:rPr>
              <a:t>通過手機或通訊軟體之視訊功能，令</a:t>
            </a:r>
            <a:r>
              <a:rPr lang="en-US" altLang="zh-TW" sz="3200" b="1" dirty="0">
                <a:solidFill>
                  <a:srgbClr val="7030A0"/>
                </a:solidFill>
                <a:latin typeface="+mn-ea"/>
                <a:ea typeface="+mn-ea"/>
              </a:rPr>
              <a:t>COVID-19</a:t>
            </a:r>
            <a:r>
              <a:rPr lang="zh-TW" altLang="zh-TW" sz="3200" b="1" dirty="0">
                <a:solidFill>
                  <a:srgbClr val="7030A0"/>
                </a:solidFill>
                <a:latin typeface="+mn-ea"/>
                <a:ea typeface="+mn-ea"/>
              </a:rPr>
              <a:t>確診</a:t>
            </a:r>
            <a:r>
              <a:rPr lang="zh-TW" altLang="zh-TW" sz="3200" b="1" dirty="0" smtClean="0">
                <a:solidFill>
                  <a:srgbClr val="7030A0"/>
                </a:solidFill>
                <a:latin typeface="+mn-ea"/>
                <a:ea typeface="+mn-ea"/>
              </a:rPr>
              <a:t>者瀕死</a:t>
            </a:r>
            <a:r>
              <a:rPr lang="zh-TW" altLang="zh-TW" sz="3200" b="1" dirty="0">
                <a:solidFill>
                  <a:srgbClr val="7030A0"/>
                </a:solidFill>
                <a:latin typeface="+mn-ea"/>
                <a:ea typeface="+mn-ea"/>
              </a:rPr>
              <a:t>之前，能獲得適度之臨終關懷與助念</a:t>
            </a:r>
            <a:r>
              <a:rPr lang="zh-TW" altLang="en-US" sz="3200" b="1" dirty="0">
                <a:solidFill>
                  <a:srgbClr val="7030A0"/>
                </a:solidFill>
                <a:latin typeface="+mn-ea"/>
                <a:ea typeface="+mn-ea"/>
              </a:rPr>
              <a:t>：</a:t>
            </a:r>
            <a:r>
              <a:rPr lang="zh-TW" altLang="zh-TW" sz="2800" dirty="0">
                <a:solidFill>
                  <a:srgbClr val="002060"/>
                </a:solidFill>
                <a:latin typeface="+mn-ea"/>
                <a:ea typeface="+mn-ea"/>
              </a:rPr>
              <a:t>數位科技</a:t>
            </a:r>
            <a:r>
              <a:rPr lang="zh-TW" altLang="zh-TW" sz="2800" dirty="0" smtClean="0">
                <a:solidFill>
                  <a:srgbClr val="002060"/>
                </a:solidFill>
                <a:latin typeface="+mn-ea"/>
                <a:ea typeface="+mn-ea"/>
              </a:rPr>
              <a:t>的時代</a:t>
            </a:r>
            <a:r>
              <a:rPr lang="zh-TW" altLang="en-US" sz="2800" dirty="0">
                <a:solidFill>
                  <a:srgbClr val="002060"/>
                </a:solidFill>
                <a:latin typeface="+mn-ea"/>
                <a:ea typeface="+mn-ea"/>
              </a:rPr>
              <a:t>，</a:t>
            </a:r>
            <a:r>
              <a:rPr lang="zh-TW" altLang="zh-TW" sz="2800" dirty="0">
                <a:solidFill>
                  <a:srgbClr val="002060"/>
                </a:solidFill>
                <a:latin typeface="+mn-ea"/>
                <a:ea typeface="+mn-ea"/>
              </a:rPr>
              <a:t>我們可以透過手機或通訊軟體之視訊功能，</a:t>
            </a:r>
            <a:r>
              <a:rPr lang="zh-TW" altLang="zh-TW" sz="2800" dirty="0" smtClean="0">
                <a:solidFill>
                  <a:srgbClr val="002060"/>
                </a:solidFill>
                <a:latin typeface="+mn-ea"/>
                <a:ea typeface="+mn-ea"/>
              </a:rPr>
              <a:t>進一步</a:t>
            </a:r>
            <a:r>
              <a:rPr lang="zh-TW" altLang="zh-TW" sz="2800" dirty="0">
                <a:solidFill>
                  <a:srgbClr val="002060"/>
                </a:solidFill>
                <a:latin typeface="+mn-ea"/>
                <a:ea typeface="+mn-ea"/>
              </a:rPr>
              <a:t>瞭解</a:t>
            </a:r>
            <a:r>
              <a:rPr lang="en-US" altLang="zh-TW" sz="2800" dirty="0">
                <a:solidFill>
                  <a:srgbClr val="002060"/>
                </a:solidFill>
                <a:latin typeface="+mn-ea"/>
                <a:ea typeface="+mn-ea"/>
              </a:rPr>
              <a:t>COVID-19</a:t>
            </a:r>
            <a:r>
              <a:rPr lang="zh-TW" altLang="zh-TW" sz="2800" dirty="0">
                <a:solidFill>
                  <a:srgbClr val="002060"/>
                </a:solidFill>
                <a:latin typeface="+mn-ea"/>
                <a:ea typeface="+mn-ea"/>
              </a:rPr>
              <a:t>確診被隔離者在院中的任何情況進而</a:t>
            </a:r>
            <a:r>
              <a:rPr lang="zh-TW" altLang="zh-TW" sz="2800" dirty="0" smtClean="0">
                <a:solidFill>
                  <a:srgbClr val="002060"/>
                </a:solidFill>
                <a:latin typeface="+mn-ea"/>
                <a:ea typeface="+mn-ea"/>
              </a:rPr>
              <a:t>關懷</a:t>
            </a:r>
            <a:r>
              <a:rPr lang="zh-TW" altLang="zh-TW" sz="2800" dirty="0">
                <a:solidFill>
                  <a:srgbClr val="002060"/>
                </a:solidFill>
                <a:latin typeface="+mn-ea"/>
                <a:ea typeface="+mn-ea"/>
              </a:rPr>
              <a:t>確診者在不幸瀕死之前，能夠獲得適度之臨終關懷</a:t>
            </a:r>
            <a:r>
              <a:rPr lang="zh-TW" altLang="zh-TW" sz="2800" dirty="0" smtClean="0">
                <a:solidFill>
                  <a:srgbClr val="002060"/>
                </a:solidFill>
                <a:latin typeface="+mn-ea"/>
                <a:ea typeface="+mn-ea"/>
              </a:rPr>
              <a:t>與助</a:t>
            </a:r>
            <a:r>
              <a:rPr lang="zh-TW" altLang="zh-TW" sz="2800" dirty="0">
                <a:solidFill>
                  <a:srgbClr val="002060"/>
                </a:solidFill>
                <a:latin typeface="+mn-ea"/>
                <a:ea typeface="+mn-ea"/>
              </a:rPr>
              <a:t>念，以避免在「孤獨中死去」的孤獨與恐懼，進而</a:t>
            </a:r>
            <a:r>
              <a:rPr lang="zh-TW" altLang="zh-TW" sz="2800" dirty="0" smtClean="0">
                <a:solidFill>
                  <a:srgbClr val="002060"/>
                </a:solidFill>
                <a:latin typeface="+mn-ea"/>
                <a:ea typeface="+mn-ea"/>
              </a:rPr>
              <a:t>發揮</a:t>
            </a:r>
            <a:r>
              <a:rPr lang="zh-TW" altLang="zh-TW" sz="2800" dirty="0">
                <a:solidFill>
                  <a:srgbClr val="002060"/>
                </a:solidFill>
                <a:latin typeface="+mn-ea"/>
                <a:ea typeface="+mn-ea"/>
              </a:rPr>
              <a:t>人性的光與熱。</a:t>
            </a:r>
            <a:endParaRPr lang="en-US" altLang="zh-TW" sz="2800" dirty="0">
              <a:solidFill>
                <a:srgbClr val="002060"/>
              </a:solidFill>
              <a:latin typeface="+mn-ea"/>
              <a:ea typeface="+mn-ea"/>
            </a:endParaRPr>
          </a:p>
          <a:p>
            <a:pPr marL="541338" indent="-541338"/>
            <a:r>
              <a:rPr lang="en-US" altLang="zh-TW" sz="2300" dirty="0">
                <a:solidFill>
                  <a:srgbClr val="7030A0"/>
                </a:solidFill>
                <a:latin typeface="+mn-ea"/>
                <a:ea typeface="+mn-ea"/>
              </a:rPr>
              <a:t> </a:t>
            </a:r>
            <a:endParaRPr lang="zh-TW" altLang="en-US" sz="2300" dirty="0">
              <a:solidFill>
                <a:srgbClr val="7030A0"/>
              </a:solidFill>
              <a:latin typeface="+mn-ea"/>
              <a:ea typeface="+mn-ea"/>
            </a:endParaRPr>
          </a:p>
        </p:txBody>
      </p:sp>
    </p:spTree>
    <p:extLst>
      <p:ext uri="{BB962C8B-B14F-4D97-AF65-F5344CB8AC3E}">
        <p14:creationId xmlns:p14="http://schemas.microsoft.com/office/powerpoint/2010/main" val="284550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en-US" sz="3200" dirty="0" smtClean="0"/>
              <a:t>肆</a:t>
            </a:r>
            <a:r>
              <a:rPr lang="zh-TW" altLang="zh-TW" sz="3200" dirty="0" smtClean="0"/>
              <a:t>、</a:t>
            </a:r>
            <a:r>
              <a:rPr lang="zh-TW" altLang="zh-TW" sz="3200" dirty="0"/>
              <a:t>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-12</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95536" y="1628800"/>
            <a:ext cx="8496944" cy="5473293"/>
          </a:xfrm>
          <a:prstGeom prst="rect">
            <a:avLst/>
          </a:prstGeom>
          <a:noFill/>
        </p:spPr>
        <p:txBody>
          <a:bodyPr wrap="square" rtlCol="0">
            <a:spAutoFit/>
          </a:bodyPr>
          <a:lstStyle/>
          <a:p>
            <a:pPr marL="514350" indent="-514350" algn="just">
              <a:spcBef>
                <a:spcPts val="200"/>
              </a:spcBef>
              <a:spcAft>
                <a:spcPts val="200"/>
              </a:spcAft>
              <a:buFont typeface="+mj-ea"/>
              <a:buAutoNum type="ea1ChtPeriod" startAt="3"/>
            </a:pPr>
            <a:r>
              <a:rPr lang="zh-TW" altLang="zh-TW" sz="3200" b="1" dirty="0">
                <a:solidFill>
                  <a:srgbClr val="0070C0"/>
                </a:solidFill>
                <a:effectLst>
                  <a:outerShdw blurRad="38100" dist="38100" dir="2700000" algn="tl">
                    <a:srgbClr val="000000">
                      <a:alpha val="43137"/>
                    </a:srgbClr>
                  </a:outerShdw>
                </a:effectLst>
                <a:latin typeface="+mn-ea"/>
                <a:ea typeface="+mn-ea"/>
              </a:rPr>
              <a:t>生死輔導面之可行</a:t>
            </a:r>
            <a:r>
              <a:rPr lang="zh-TW" altLang="zh-TW" sz="3200" b="1" dirty="0" smtClean="0">
                <a:solidFill>
                  <a:srgbClr val="0070C0"/>
                </a:solidFill>
                <a:effectLst>
                  <a:outerShdw blurRad="38100" dist="38100" dir="2700000" algn="tl">
                    <a:srgbClr val="000000">
                      <a:alpha val="43137"/>
                    </a:srgbClr>
                  </a:outerShdw>
                </a:effectLst>
                <a:latin typeface="+mn-ea"/>
                <a:ea typeface="+mn-ea"/>
              </a:rPr>
              <a:t>對策</a:t>
            </a:r>
            <a:r>
              <a:rPr lang="en-US" altLang="zh-TW" sz="3200" b="1" dirty="0" smtClean="0">
                <a:solidFill>
                  <a:srgbClr val="0070C0"/>
                </a:solidFill>
                <a:effectLst>
                  <a:outerShdw blurRad="38100" dist="38100" dir="2700000" algn="tl">
                    <a:srgbClr val="000000">
                      <a:alpha val="43137"/>
                    </a:srgbClr>
                  </a:outerShdw>
                </a:effectLst>
                <a:latin typeface="+mn-ea"/>
                <a:ea typeface="+mn-ea"/>
              </a:rPr>
              <a:t>-2</a:t>
            </a:r>
          </a:p>
          <a:p>
            <a:r>
              <a:rPr lang="zh-TW" altLang="zh-TW" b="1" dirty="0" smtClean="0">
                <a:solidFill>
                  <a:srgbClr val="7030A0"/>
                </a:solidFill>
                <a:latin typeface="+mn-ea"/>
                <a:ea typeface="+mn-ea"/>
              </a:rPr>
              <a:t>（</a:t>
            </a:r>
            <a:r>
              <a:rPr lang="zh-TW" altLang="zh-TW" b="1" dirty="0">
                <a:solidFill>
                  <a:srgbClr val="7030A0"/>
                </a:solidFill>
                <a:latin typeface="+mn-ea"/>
                <a:ea typeface="+mn-ea"/>
              </a:rPr>
              <a:t>三）因應新興傳染病應就喪葬文化、從業人員培育、</a:t>
            </a:r>
            <a:r>
              <a:rPr lang="zh-TW" altLang="zh-TW" b="1" dirty="0" smtClean="0">
                <a:solidFill>
                  <a:srgbClr val="7030A0"/>
                </a:solidFill>
                <a:latin typeface="+mn-ea"/>
                <a:ea typeface="+mn-ea"/>
              </a:rPr>
              <a:t>法律層</a:t>
            </a:r>
            <a:endParaRPr lang="en-US" altLang="zh-TW" b="1" dirty="0" smtClean="0">
              <a:solidFill>
                <a:srgbClr val="7030A0"/>
              </a:solidFill>
              <a:latin typeface="+mn-ea"/>
              <a:ea typeface="+mn-ea"/>
            </a:endParaRPr>
          </a:p>
          <a:p>
            <a:r>
              <a:rPr lang="en-US" altLang="zh-TW" b="1" dirty="0">
                <a:solidFill>
                  <a:srgbClr val="7030A0"/>
                </a:solidFill>
                <a:latin typeface="+mn-ea"/>
                <a:ea typeface="+mn-ea"/>
              </a:rPr>
              <a:t> </a:t>
            </a:r>
            <a:r>
              <a:rPr lang="en-US" altLang="zh-TW" b="1" dirty="0" smtClean="0">
                <a:solidFill>
                  <a:srgbClr val="7030A0"/>
                </a:solidFill>
                <a:latin typeface="+mn-ea"/>
                <a:ea typeface="+mn-ea"/>
              </a:rPr>
              <a:t>     </a:t>
            </a:r>
            <a:r>
              <a:rPr lang="zh-TW" altLang="zh-TW" b="1" dirty="0" smtClean="0">
                <a:solidFill>
                  <a:srgbClr val="7030A0"/>
                </a:solidFill>
                <a:latin typeface="+mn-ea"/>
                <a:ea typeface="+mn-ea"/>
              </a:rPr>
              <a:t>面檢討，並作妥適且即時之處理</a:t>
            </a:r>
            <a:r>
              <a:rPr lang="zh-TW" altLang="en-US" b="1" dirty="0" smtClean="0">
                <a:solidFill>
                  <a:srgbClr val="7030A0"/>
                </a:solidFill>
                <a:latin typeface="+mn-ea"/>
                <a:ea typeface="+mn-ea"/>
              </a:rPr>
              <a:t>。</a:t>
            </a:r>
            <a:endParaRPr lang="en-US" altLang="zh-TW" b="1" dirty="0" smtClean="0">
              <a:solidFill>
                <a:srgbClr val="7030A0"/>
              </a:solidFill>
              <a:latin typeface="+mn-ea"/>
              <a:ea typeface="+mn-ea"/>
            </a:endParaRPr>
          </a:p>
          <a:p>
            <a:pPr marL="1257300" lvl="2" indent="-342900">
              <a:buFont typeface="Wingdings" panose="05000000000000000000" pitchFamily="2" charset="2"/>
              <a:buChar char="Ø"/>
            </a:pPr>
            <a:r>
              <a:rPr lang="zh-TW" altLang="zh-TW" sz="2200" b="1" dirty="0">
                <a:solidFill>
                  <a:srgbClr val="002060"/>
                </a:solidFill>
                <a:latin typeface="+mn-ea"/>
                <a:ea typeface="+mn-ea"/>
              </a:rPr>
              <a:t>傳染病防治不僅是醫學問題，甚且是極為重要之社會、經濟、文化問題</a:t>
            </a:r>
            <a:r>
              <a:rPr lang="zh-TW" altLang="zh-TW" sz="2200" b="1" dirty="0" smtClean="0">
                <a:solidFill>
                  <a:srgbClr val="002060"/>
                </a:solidFill>
                <a:latin typeface="+mn-ea"/>
                <a:ea typeface="+mn-ea"/>
              </a:rPr>
              <a:t>，當</a:t>
            </a:r>
            <a:r>
              <a:rPr lang="zh-TW" altLang="zh-TW" sz="2200" b="1" dirty="0">
                <a:solidFill>
                  <a:srgbClr val="002060"/>
                </a:solidFill>
                <a:latin typeface="+mn-ea"/>
                <a:ea typeface="+mn-ea"/>
              </a:rPr>
              <a:t>惡性傳染病</a:t>
            </a:r>
            <a:r>
              <a:rPr lang="en-US" altLang="zh-TW" sz="2200" b="1" dirty="0">
                <a:solidFill>
                  <a:srgbClr val="002060"/>
                </a:solidFill>
                <a:latin typeface="+mn-ea"/>
                <a:ea typeface="+mn-ea"/>
              </a:rPr>
              <a:t>COVID-19</a:t>
            </a:r>
            <a:r>
              <a:rPr lang="zh-TW" altLang="zh-TW" sz="2200" b="1" dirty="0">
                <a:solidFill>
                  <a:srgbClr val="002060"/>
                </a:solidFill>
                <a:latin typeface="+mn-ea"/>
                <a:ea typeface="+mn-ea"/>
              </a:rPr>
              <a:t>爆發流行，除對於正常之社會生活秩序產生重大影響，且對於人民生命安全、財產、就業都產生巨大之威脅</a:t>
            </a:r>
            <a:r>
              <a:rPr lang="zh-TW" altLang="zh-TW" sz="2200" b="1" dirty="0" smtClean="0">
                <a:solidFill>
                  <a:srgbClr val="002060"/>
                </a:solidFill>
                <a:latin typeface="+mn-ea"/>
                <a:ea typeface="+mn-ea"/>
              </a:rPr>
              <a:t>。</a:t>
            </a:r>
            <a:endParaRPr lang="en-US" altLang="zh-TW" sz="2200" b="1" dirty="0" smtClean="0">
              <a:solidFill>
                <a:srgbClr val="002060"/>
              </a:solidFill>
              <a:latin typeface="+mn-ea"/>
              <a:ea typeface="+mn-ea"/>
            </a:endParaRPr>
          </a:p>
          <a:p>
            <a:pPr marL="1257300" lvl="2" indent="-342900">
              <a:buFont typeface="Wingdings" panose="05000000000000000000" pitchFamily="2" charset="2"/>
              <a:buChar char="Ø"/>
            </a:pPr>
            <a:r>
              <a:rPr lang="zh-TW" altLang="zh-TW" sz="2200" b="1" dirty="0" smtClean="0">
                <a:solidFill>
                  <a:srgbClr val="002060"/>
                </a:solidFill>
                <a:latin typeface="+mn-ea"/>
                <a:ea typeface="+mn-ea"/>
              </a:rPr>
              <a:t>本</a:t>
            </a:r>
            <a:r>
              <a:rPr lang="zh-TW" altLang="zh-TW" sz="2200" b="1" dirty="0">
                <a:solidFill>
                  <a:srgbClr val="002060"/>
                </a:solidFill>
                <a:latin typeface="+mn-ea"/>
                <a:ea typeface="+mn-ea"/>
              </a:rPr>
              <a:t>次我國為因應新冠肺炎修訂「傳染病防治法」第五類傳染病、訂定「嚴重特殊傳染性肺炎防治及紓困振興特別條例」，然除此之外，尚需省思：是否有其他尚待法律補漏之處</a:t>
            </a:r>
            <a:r>
              <a:rPr lang="zh-TW" altLang="en-US" sz="2200" b="1" dirty="0" smtClean="0">
                <a:solidFill>
                  <a:srgbClr val="002060"/>
                </a:solidFill>
                <a:latin typeface="+mn-ea"/>
                <a:ea typeface="+mn-ea"/>
              </a:rPr>
              <a:t>。</a:t>
            </a:r>
            <a:r>
              <a:rPr lang="zh-TW" altLang="zh-TW" sz="2200" b="1" dirty="0" smtClean="0">
                <a:solidFill>
                  <a:srgbClr val="002060"/>
                </a:solidFill>
                <a:latin typeface="+mn-ea"/>
                <a:ea typeface="+mn-ea"/>
              </a:rPr>
              <a:t>國會</a:t>
            </a:r>
            <a:r>
              <a:rPr lang="zh-TW" altLang="zh-TW" sz="2200" b="1" dirty="0">
                <a:solidFill>
                  <a:srgbClr val="002060"/>
                </a:solidFill>
                <a:latin typeface="+mn-ea"/>
                <a:ea typeface="+mn-ea"/>
              </a:rPr>
              <a:t>在因應新興疾病之衝擊下，如何就法律作迅速立法動作；又或是暫行條例施行後之檢討、策進、改善等議題，均值吾人再進一步省思之。</a:t>
            </a:r>
          </a:p>
          <a:p>
            <a:pPr marL="342900" indent="-342900">
              <a:buFont typeface="Wingdings" panose="05000000000000000000" pitchFamily="2" charset="2"/>
              <a:buChar char="Ø"/>
            </a:pPr>
            <a:endParaRPr lang="zh-TW" altLang="zh-TW" dirty="0">
              <a:solidFill>
                <a:srgbClr val="002060"/>
              </a:solidFill>
              <a:latin typeface="+mn-ea"/>
              <a:ea typeface="+mn-ea"/>
            </a:endParaRPr>
          </a:p>
          <a:p>
            <a:endParaRPr lang="zh-TW" altLang="en-US" b="1" dirty="0">
              <a:solidFill>
                <a:srgbClr val="7030A0"/>
              </a:solidFill>
              <a:latin typeface="+mn-ea"/>
              <a:ea typeface="+mn-ea"/>
            </a:endParaRPr>
          </a:p>
        </p:txBody>
      </p:sp>
    </p:spTree>
    <p:extLst>
      <p:ext uri="{BB962C8B-B14F-4D97-AF65-F5344CB8AC3E}">
        <p14:creationId xmlns:p14="http://schemas.microsoft.com/office/powerpoint/2010/main" val="44957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727200" y="404813"/>
            <a:ext cx="7416800" cy="936625"/>
          </a:xfrm>
        </p:spPr>
        <p:txBody>
          <a:bodyPr/>
          <a:lstStyle/>
          <a:p>
            <a:r>
              <a:rPr lang="zh-TW" altLang="en-US" sz="4800" dirty="0"/>
              <a:t>壹</a:t>
            </a:r>
            <a:r>
              <a:rPr lang="zh-TW" altLang="en-US" sz="4800" dirty="0" smtClean="0"/>
              <a:t>、前 言</a:t>
            </a:r>
            <a:endParaRPr lang="zh-TW" altLang="zh-TW" dirty="0"/>
          </a:p>
        </p:txBody>
      </p:sp>
      <p:sp>
        <p:nvSpPr>
          <p:cNvPr id="2" name="文字方塊 1"/>
          <p:cNvSpPr txBox="1"/>
          <p:nvPr/>
        </p:nvSpPr>
        <p:spPr>
          <a:xfrm>
            <a:off x="251520" y="1772816"/>
            <a:ext cx="8496944" cy="5463034"/>
          </a:xfrm>
          <a:prstGeom prst="rect">
            <a:avLst/>
          </a:prstGeom>
          <a:noFill/>
        </p:spPr>
        <p:txBody>
          <a:bodyPr wrap="square" rtlCol="0">
            <a:spAutoFit/>
          </a:bodyPr>
          <a:lstStyle/>
          <a:p>
            <a:pPr marL="355600" indent="-355600" algn="just">
              <a:lnSpc>
                <a:spcPct val="150000"/>
              </a:lnSpc>
              <a:spcBef>
                <a:spcPts val="0"/>
              </a:spcBef>
              <a:spcAft>
                <a:spcPts val="0"/>
              </a:spcAft>
              <a:buFont typeface="Wingdings" panose="05000000000000000000" pitchFamily="2" charset="2"/>
              <a:buChar char="Ø"/>
              <a:tabLst>
                <a:tab pos="806450" algn="l"/>
              </a:tabLst>
            </a:pPr>
            <a:r>
              <a:rPr lang="zh-TW" altLang="en-US" sz="3200" b="1" dirty="0">
                <a:solidFill>
                  <a:srgbClr val="7030A0"/>
                </a:solidFill>
                <a:effectLst>
                  <a:outerShdw blurRad="38100" dist="38100" dir="2700000" algn="tl">
                    <a:srgbClr val="000000">
                      <a:alpha val="43137"/>
                    </a:srgbClr>
                  </a:outerShdw>
                </a:effectLst>
                <a:latin typeface="標楷體"/>
                <a:ea typeface="標楷體"/>
              </a:rPr>
              <a:t>研究背景及源</a:t>
            </a:r>
            <a:r>
              <a:rPr lang="zh-TW" altLang="en-US" sz="3200" b="1" dirty="0" smtClean="0">
                <a:solidFill>
                  <a:srgbClr val="7030A0"/>
                </a:solidFill>
                <a:effectLst>
                  <a:outerShdw blurRad="38100" dist="38100" dir="2700000" algn="tl">
                    <a:srgbClr val="000000">
                      <a:alpha val="43137"/>
                    </a:srgbClr>
                  </a:outerShdw>
                </a:effectLst>
                <a:latin typeface="標楷體"/>
                <a:ea typeface="標楷體"/>
              </a:rPr>
              <a:t>起</a:t>
            </a:r>
            <a:endParaRPr lang="en-US" altLang="zh-TW" sz="3200" b="1" dirty="0" smtClean="0">
              <a:solidFill>
                <a:srgbClr val="7030A0"/>
              </a:solidFill>
              <a:effectLst>
                <a:outerShdw blurRad="38100" dist="38100" dir="2700000" algn="tl">
                  <a:srgbClr val="000000">
                    <a:alpha val="43137"/>
                  </a:srgbClr>
                </a:outerShdw>
              </a:effectLst>
              <a:latin typeface="標楷體"/>
              <a:ea typeface="標楷體"/>
            </a:endParaRPr>
          </a:p>
          <a:p>
            <a:pPr algn="just">
              <a:spcBef>
                <a:spcPts val="0"/>
              </a:spcBef>
              <a:spcAft>
                <a:spcPts val="0"/>
              </a:spcAft>
              <a:tabLst>
                <a:tab pos="806450" algn="l"/>
              </a:tabLst>
            </a:pPr>
            <a:r>
              <a:rPr lang="en-US" altLang="zh-TW" sz="2800" b="1" dirty="0" smtClean="0">
                <a:solidFill>
                  <a:prstClr val="black"/>
                </a:solidFill>
                <a:latin typeface="標楷體"/>
                <a:ea typeface="標楷體"/>
              </a:rPr>
              <a:t>    </a:t>
            </a:r>
            <a:r>
              <a:rPr lang="en-US" altLang="zh-TW" sz="4000" b="1" dirty="0" smtClean="0">
                <a:solidFill>
                  <a:prstClr val="black"/>
                </a:solidFill>
                <a:latin typeface="標楷體"/>
                <a:ea typeface="標楷體"/>
              </a:rPr>
              <a:t>2020</a:t>
            </a:r>
            <a:r>
              <a:rPr lang="zh-TW" altLang="zh-TW" sz="4000" b="1" dirty="0">
                <a:solidFill>
                  <a:prstClr val="black"/>
                </a:solidFill>
                <a:latin typeface="標楷體"/>
                <a:ea typeface="標楷體"/>
              </a:rPr>
              <a:t>年初以來</a:t>
            </a:r>
            <a:r>
              <a:rPr lang="zh-TW" altLang="zh-TW" sz="4000" b="1" dirty="0" smtClean="0">
                <a:solidFill>
                  <a:prstClr val="black"/>
                </a:solidFill>
                <a:latin typeface="標楷體"/>
                <a:ea typeface="標楷體"/>
              </a:rPr>
              <a:t>，中國大陸</a:t>
            </a:r>
            <a:r>
              <a:rPr lang="zh-TW" altLang="zh-TW" sz="4000" b="1" u="sng" dirty="0">
                <a:solidFill>
                  <a:prstClr val="black"/>
                </a:solidFill>
                <a:latin typeface="標楷體"/>
                <a:ea typeface="標楷體"/>
              </a:rPr>
              <a:t>武漢地區</a:t>
            </a:r>
            <a:r>
              <a:rPr lang="zh-TW" altLang="zh-TW" sz="4000" b="1" dirty="0">
                <a:solidFill>
                  <a:prstClr val="black"/>
                </a:solidFill>
                <a:latin typeface="標楷體"/>
                <a:ea typeface="標楷體"/>
              </a:rPr>
              <a:t>正快速傳播致人</a:t>
            </a:r>
            <a:r>
              <a:rPr lang="zh-TW" altLang="zh-TW" sz="4000" b="1" dirty="0" smtClean="0">
                <a:solidFill>
                  <a:prstClr val="black"/>
                </a:solidFill>
                <a:latin typeface="標楷體"/>
                <a:ea typeface="標楷體"/>
              </a:rPr>
              <a:t>於死，且</a:t>
            </a:r>
            <a:r>
              <a:rPr lang="zh-TW" altLang="zh-TW" sz="4000" b="1" dirty="0">
                <a:solidFill>
                  <a:prstClr val="black"/>
                </a:solidFill>
                <a:latin typeface="標楷體"/>
                <a:ea typeface="標楷體"/>
              </a:rPr>
              <a:t>感染力超級強大的</a:t>
            </a:r>
            <a:r>
              <a:rPr lang="zh-TW" altLang="zh-TW" sz="4000" b="1" dirty="0" smtClean="0">
                <a:solidFill>
                  <a:srgbClr val="0070C0"/>
                </a:solidFill>
                <a:effectLst>
                  <a:outerShdw blurRad="38100" dist="38100" dir="2700000" algn="tl">
                    <a:srgbClr val="000000">
                      <a:alpha val="43137"/>
                    </a:srgbClr>
                  </a:outerShdw>
                </a:effectLst>
                <a:latin typeface="標楷體"/>
                <a:ea typeface="標楷體"/>
              </a:rPr>
              <a:t>新</a:t>
            </a:r>
            <a:r>
              <a:rPr lang="zh-TW" altLang="en-US" sz="4000" b="1" dirty="0">
                <a:solidFill>
                  <a:srgbClr val="0070C0"/>
                </a:solidFill>
                <a:effectLst>
                  <a:outerShdw blurRad="38100" dist="38100" dir="2700000" algn="tl">
                    <a:srgbClr val="000000">
                      <a:alpha val="43137"/>
                    </a:srgbClr>
                  </a:outerShdw>
                </a:effectLst>
                <a:latin typeface="標楷體"/>
                <a:ea typeface="標楷體"/>
              </a:rPr>
              <a:t>型</a:t>
            </a:r>
            <a:r>
              <a:rPr lang="zh-TW" altLang="zh-TW" sz="4000" b="1" dirty="0" smtClean="0">
                <a:solidFill>
                  <a:srgbClr val="0070C0"/>
                </a:solidFill>
                <a:effectLst>
                  <a:outerShdw blurRad="38100" dist="38100" dir="2700000" algn="tl">
                    <a:srgbClr val="000000">
                      <a:alpha val="43137"/>
                    </a:srgbClr>
                  </a:outerShdw>
                </a:effectLst>
                <a:latin typeface="標楷體"/>
                <a:ea typeface="標楷體"/>
              </a:rPr>
              <a:t>冠</a:t>
            </a:r>
            <a:r>
              <a:rPr lang="zh-TW" altLang="zh-TW" sz="4000" b="1" dirty="0">
                <a:solidFill>
                  <a:srgbClr val="0070C0"/>
                </a:solidFill>
                <a:effectLst>
                  <a:outerShdw blurRad="38100" dist="38100" dir="2700000" algn="tl">
                    <a:srgbClr val="000000">
                      <a:alpha val="43137"/>
                    </a:srgbClr>
                  </a:outerShdw>
                </a:effectLst>
                <a:latin typeface="標楷體"/>
                <a:ea typeface="標楷體"/>
              </a:rPr>
              <a:t>狀肺炎病毒</a:t>
            </a:r>
            <a:r>
              <a:rPr lang="en-US" altLang="zh-TW" sz="4000" b="1" dirty="0">
                <a:solidFill>
                  <a:prstClr val="black"/>
                </a:solidFill>
                <a:latin typeface="標楷體"/>
                <a:ea typeface="標楷體"/>
              </a:rPr>
              <a:t>(</a:t>
            </a:r>
            <a:r>
              <a:rPr lang="zh-TW" altLang="zh-TW" sz="4000" b="1" dirty="0">
                <a:solidFill>
                  <a:prstClr val="black"/>
                </a:solidFill>
                <a:latin typeface="標楷體"/>
                <a:ea typeface="標楷體"/>
              </a:rPr>
              <a:t>俗稱</a:t>
            </a:r>
            <a:r>
              <a:rPr lang="zh-TW" altLang="zh-TW" sz="4000" b="1" u="sng" dirty="0">
                <a:solidFill>
                  <a:prstClr val="black"/>
                </a:solidFill>
                <a:latin typeface="標楷體"/>
                <a:ea typeface="標楷體"/>
              </a:rPr>
              <a:t>武漢病毒</a:t>
            </a:r>
            <a:r>
              <a:rPr lang="en-US" altLang="zh-TW" sz="4000" b="1" dirty="0">
                <a:solidFill>
                  <a:prstClr val="black"/>
                </a:solidFill>
                <a:latin typeface="標楷體"/>
                <a:ea typeface="標楷體"/>
              </a:rPr>
              <a:t>)</a:t>
            </a:r>
            <a:r>
              <a:rPr lang="zh-TW" altLang="zh-TW" sz="4000" b="1" dirty="0">
                <a:solidFill>
                  <a:prstClr val="black"/>
                </a:solidFill>
                <a:latin typeface="標楷體"/>
                <a:ea typeface="標楷體"/>
              </a:rPr>
              <a:t>，</a:t>
            </a:r>
            <a:r>
              <a:rPr lang="zh-TW" altLang="zh-TW" sz="4000" b="1" dirty="0" smtClean="0">
                <a:solidFill>
                  <a:prstClr val="black"/>
                </a:solidFill>
                <a:latin typeface="標楷體"/>
                <a:ea typeface="標楷體"/>
              </a:rPr>
              <a:t>剎時全球</a:t>
            </a:r>
            <a:r>
              <a:rPr lang="zh-TW" altLang="zh-TW" sz="4000" b="1" dirty="0">
                <a:solidFill>
                  <a:prstClr val="black"/>
                </a:solidFill>
                <a:latin typeface="標楷體"/>
                <a:ea typeface="標楷體"/>
              </a:rPr>
              <a:t>開始</a:t>
            </a:r>
            <a:r>
              <a:rPr lang="zh-TW" altLang="zh-TW" sz="4000" b="1" dirty="0" smtClean="0">
                <a:solidFill>
                  <a:prstClr val="black"/>
                </a:solidFill>
                <a:latin typeface="標楷體"/>
                <a:ea typeface="標楷體"/>
              </a:rPr>
              <a:t>風雲變色</a:t>
            </a:r>
            <a:r>
              <a:rPr lang="zh-TW" altLang="en-US" sz="4000" b="1" dirty="0" smtClean="0">
                <a:solidFill>
                  <a:prstClr val="black"/>
                </a:solidFill>
                <a:latin typeface="標楷體"/>
                <a:ea typeface="標楷體"/>
              </a:rPr>
              <a:t>，</a:t>
            </a:r>
            <a:r>
              <a:rPr lang="en-US" altLang="zh-TW" sz="4000" b="1" dirty="0" smtClean="0">
                <a:solidFill>
                  <a:prstClr val="black"/>
                </a:solidFill>
                <a:latin typeface="標楷體"/>
                <a:ea typeface="標楷體"/>
              </a:rPr>
              <a:t>COVID-19</a:t>
            </a:r>
            <a:r>
              <a:rPr lang="zh-TW" altLang="zh-TW" sz="4000" b="1" dirty="0">
                <a:solidFill>
                  <a:prstClr val="black"/>
                </a:solidFill>
                <a:latin typeface="標楷體"/>
                <a:ea typeface="標楷體"/>
              </a:rPr>
              <a:t>疫情嚴重地</a:t>
            </a:r>
            <a:r>
              <a:rPr lang="zh-TW" altLang="zh-TW" sz="4000" b="1" dirty="0" smtClean="0">
                <a:solidFill>
                  <a:prstClr val="black"/>
                </a:solidFill>
                <a:latin typeface="標楷體"/>
                <a:ea typeface="標楷體"/>
              </a:rPr>
              <a:t>失控</a:t>
            </a:r>
            <a:r>
              <a:rPr lang="zh-TW" altLang="en-US" sz="4000" b="1" dirty="0" smtClean="0">
                <a:solidFill>
                  <a:prstClr val="black"/>
                </a:solidFill>
                <a:latin typeface="標楷體"/>
                <a:ea typeface="標楷體"/>
              </a:rPr>
              <a:t>，</a:t>
            </a:r>
            <a:r>
              <a:rPr lang="zh-TW" altLang="zh-TW" sz="4000" b="1" dirty="0" smtClean="0">
                <a:solidFill>
                  <a:prstClr val="black"/>
                </a:solidFill>
                <a:latin typeface="標楷體"/>
                <a:ea typeface="標楷體"/>
              </a:rPr>
              <a:t>全球陷入一種</a:t>
            </a:r>
            <a:r>
              <a:rPr lang="en-US" altLang="zh-TW" sz="4000" b="1" dirty="0" smtClean="0">
                <a:solidFill>
                  <a:prstClr val="black"/>
                </a:solidFill>
                <a:latin typeface="標楷體"/>
                <a:ea typeface="標楷體"/>
              </a:rPr>
              <a:t>COVID-19</a:t>
            </a:r>
            <a:r>
              <a:rPr lang="zh-TW" altLang="zh-TW" sz="4000" b="1" dirty="0" smtClean="0">
                <a:solidFill>
                  <a:prstClr val="black"/>
                </a:solidFill>
                <a:latin typeface="標楷體"/>
                <a:ea typeface="標楷體"/>
              </a:rPr>
              <a:t>恐慌症的情緒當中</a:t>
            </a:r>
            <a:r>
              <a:rPr lang="zh-TW" altLang="en-US" sz="4000" b="1" dirty="0" smtClean="0">
                <a:solidFill>
                  <a:prstClr val="black"/>
                </a:solidFill>
                <a:latin typeface="標楷體"/>
                <a:ea typeface="標楷體"/>
              </a:rPr>
              <a:t>。</a:t>
            </a:r>
            <a:endParaRPr lang="en-US" altLang="zh-TW" sz="4000" b="1" dirty="0" smtClean="0">
              <a:solidFill>
                <a:prstClr val="black"/>
              </a:solidFill>
              <a:latin typeface="標楷體"/>
              <a:ea typeface="標楷體"/>
            </a:endParaRPr>
          </a:p>
          <a:p>
            <a:pPr marL="457200" indent="-457200" algn="just">
              <a:spcBef>
                <a:spcPts val="200"/>
              </a:spcBef>
              <a:spcAft>
                <a:spcPts val="200"/>
              </a:spcAft>
              <a:buFont typeface="+mj-ea"/>
              <a:buAutoNum type="ea1ChtPeriod"/>
              <a:tabLst>
                <a:tab pos="806450" algn="l"/>
              </a:tabLst>
            </a:pPr>
            <a:endParaRPr lang="en-US" altLang="zh-TW" sz="2800" b="1" dirty="0">
              <a:solidFill>
                <a:srgbClr val="7030A0"/>
              </a:solidFill>
              <a:effectLst>
                <a:outerShdw blurRad="38100" dist="38100" dir="2700000" algn="tl">
                  <a:srgbClr val="000000">
                    <a:alpha val="43137"/>
                  </a:srgbClr>
                </a:outerShdw>
              </a:effectLst>
              <a:latin typeface="標楷體"/>
            </a:endParaRPr>
          </a:p>
          <a:p>
            <a:pPr marL="457200" indent="-457200" algn="just">
              <a:spcBef>
                <a:spcPts val="200"/>
              </a:spcBef>
              <a:spcAft>
                <a:spcPts val="200"/>
              </a:spcAft>
              <a:buFont typeface="+mj-ea"/>
              <a:buAutoNum type="ea1ChtPeriod"/>
              <a:tabLst>
                <a:tab pos="806450" algn="l"/>
              </a:tabLst>
            </a:pPr>
            <a:endParaRPr lang="zh-TW" altLang="zh-TW" sz="2800" b="1" dirty="0">
              <a:solidFill>
                <a:srgbClr val="002060"/>
              </a:solidFill>
              <a:latin typeface="標楷體"/>
              <a:ea typeface="標楷體"/>
            </a:endParaRPr>
          </a:p>
        </p:txBody>
      </p:sp>
    </p:spTree>
    <p:extLst>
      <p:ext uri="{BB962C8B-B14F-4D97-AF65-F5344CB8AC3E}">
        <p14:creationId xmlns:p14="http://schemas.microsoft.com/office/powerpoint/2010/main" val="3641372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071670" y="428604"/>
            <a:ext cx="4084506" cy="1296144"/>
          </a:xfrm>
        </p:spPr>
        <p:txBody>
          <a:bodyPr>
            <a:normAutofit/>
          </a:bodyPr>
          <a:lstStyle/>
          <a:p>
            <a:pPr algn="ctr"/>
            <a:r>
              <a:rPr lang="zh-TW" altLang="en-US" sz="4800" b="1" dirty="0" smtClean="0">
                <a:solidFill>
                  <a:srgbClr val="FFFF00"/>
                </a:solidFill>
                <a:latin typeface="標楷體" pitchFamily="65" charset="-120"/>
                <a:ea typeface="標楷體" pitchFamily="65" charset="-120"/>
              </a:rPr>
              <a:t>謝 謝 聆 聽</a:t>
            </a:r>
            <a:endParaRPr lang="zh-TW" altLang="en-US" sz="4800" b="1" dirty="0">
              <a:solidFill>
                <a:srgbClr val="FFFF00"/>
              </a:solidFill>
              <a:latin typeface="標楷體" pitchFamily="65" charset="-120"/>
              <a:ea typeface="標楷體" pitchFamily="65" charset="-120"/>
            </a:endParaRPr>
          </a:p>
        </p:txBody>
      </p:sp>
      <p:pic>
        <p:nvPicPr>
          <p:cNvPr id="4" name="Picture 1"/>
          <p:cNvPicPr>
            <a:picLocks noChangeAspect="1" noChangeArrowheads="1"/>
          </p:cNvPicPr>
          <p:nvPr/>
        </p:nvPicPr>
        <p:blipFill>
          <a:blip r:embed="rId2" cstate="print"/>
          <a:stretch>
            <a:fillRect/>
          </a:stretch>
        </p:blipFill>
        <p:spPr bwMode="auto">
          <a:xfrm>
            <a:off x="-180528" y="2175807"/>
            <a:ext cx="9001000" cy="3457332"/>
          </a:xfrm>
          <a:prstGeom prst="rect">
            <a:avLst/>
          </a:prstGeom>
          <a:noFill/>
          <a:ln>
            <a:noFill/>
          </a:ln>
          <a:effectLst>
            <a:softEdge rad="317500"/>
          </a:effectLst>
        </p:spPr>
      </p:pic>
      <p:sp>
        <p:nvSpPr>
          <p:cNvPr id="6" name="投影片編號版面配置區 5"/>
          <p:cNvSpPr>
            <a:spLocks noGrp="1"/>
          </p:cNvSpPr>
          <p:nvPr>
            <p:ph type="sldNum" sz="quarter" idx="11"/>
          </p:nvPr>
        </p:nvSpPr>
        <p:spPr/>
        <p:txBody>
          <a:bodyPr/>
          <a:lstStyle/>
          <a:p>
            <a:pPr>
              <a:defRPr/>
            </a:pPr>
            <a:endParaRPr lang="zh-TW" altLang="en-US"/>
          </a:p>
        </p:txBody>
      </p:sp>
      <p:sp>
        <p:nvSpPr>
          <p:cNvPr id="5" name="頁尾版面配置區 4"/>
          <p:cNvSpPr>
            <a:spLocks noGrp="1"/>
          </p:cNvSpPr>
          <p:nvPr>
            <p:ph type="ftr" sz="quarter" idx="10"/>
          </p:nvPr>
        </p:nvSpPr>
        <p:spPr/>
        <p:txBody>
          <a:bodyPr/>
          <a:lstStyle/>
          <a:p>
            <a:pPr>
              <a:defRPr/>
            </a:pPr>
            <a:endParaRPr lang="zh-TW" altLang="en-US" dirty="0"/>
          </a:p>
        </p:txBody>
      </p:sp>
    </p:spTree>
    <p:extLst>
      <p:ext uri="{BB962C8B-B14F-4D97-AF65-F5344CB8AC3E}">
        <p14:creationId xmlns:p14="http://schemas.microsoft.com/office/powerpoint/2010/main" val="4024897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164" y="404664"/>
            <a:ext cx="7651648" cy="935038"/>
          </a:xfrm>
        </p:spPr>
        <p:txBody>
          <a:bodyPr/>
          <a:lstStyle/>
          <a:p>
            <a:r>
              <a:rPr lang="zh-TW" altLang="zh-TW" sz="3200" dirty="0" smtClean="0"/>
              <a:t>全球</a:t>
            </a:r>
            <a:r>
              <a:rPr lang="zh-TW" altLang="zh-TW" sz="3200" dirty="0"/>
              <a:t>新型冠狀肺炎</a:t>
            </a:r>
            <a:r>
              <a:rPr lang="en-US" altLang="zh-TW" sz="3200" dirty="0"/>
              <a:t>(COVID-19</a:t>
            </a:r>
            <a:r>
              <a:rPr lang="en-US" altLang="zh-TW" sz="3200" dirty="0" smtClean="0"/>
              <a:t>)</a:t>
            </a:r>
            <a:r>
              <a:rPr lang="zh-TW" altLang="en-US" sz="3200" dirty="0" smtClean="0"/>
              <a:t>確診點狀圖</a:t>
            </a:r>
            <a:endParaRPr lang="zh-TW" altLang="zh-TW" sz="4800" dirty="0"/>
          </a:p>
        </p:txBody>
      </p:sp>
      <p:sp>
        <p:nvSpPr>
          <p:cNvPr id="2" name="文字方塊 1"/>
          <p:cNvSpPr txBox="1"/>
          <p:nvPr/>
        </p:nvSpPr>
        <p:spPr>
          <a:xfrm>
            <a:off x="412398" y="1772816"/>
            <a:ext cx="8712968" cy="430887"/>
          </a:xfrm>
          <a:prstGeom prst="rect">
            <a:avLst/>
          </a:prstGeom>
          <a:noFill/>
        </p:spPr>
        <p:txBody>
          <a:bodyPr wrap="square" rtlCol="0">
            <a:spAutoFit/>
          </a:bodyPr>
          <a:lstStyle/>
          <a:p>
            <a:endParaRPr lang="zh-TW" altLang="zh-TW" sz="2200" dirty="0">
              <a:solidFill>
                <a:srgbClr val="002060"/>
              </a:solidFill>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4"/>
          <a:stretch>
            <a:fillRect/>
          </a:stretch>
        </p:blipFill>
        <p:spPr>
          <a:xfrm>
            <a:off x="107505" y="1772816"/>
            <a:ext cx="8844308" cy="4127921"/>
          </a:xfrm>
          <a:prstGeom prst="rect">
            <a:avLst/>
          </a:prstGeom>
        </p:spPr>
      </p:pic>
      <p:sp>
        <p:nvSpPr>
          <p:cNvPr id="8" name="Rectangle 2"/>
          <p:cNvSpPr txBox="1">
            <a:spLocks noChangeArrowheads="1"/>
          </p:cNvSpPr>
          <p:nvPr/>
        </p:nvSpPr>
        <p:spPr bwMode="auto">
          <a:xfrm>
            <a:off x="461205" y="6414204"/>
            <a:ext cx="8408711"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en-US" sz="1200" dirty="0" smtClean="0">
                <a:solidFill>
                  <a:prstClr val="black"/>
                </a:solidFill>
              </a:rPr>
              <a:t>圖片</a:t>
            </a:r>
            <a:r>
              <a:rPr lang="zh-TW" altLang="zh-TW" sz="1200" dirty="0" smtClean="0">
                <a:solidFill>
                  <a:prstClr val="black"/>
                </a:solidFill>
              </a:rPr>
              <a:t>資料來源</a:t>
            </a:r>
            <a:r>
              <a:rPr lang="en-US" altLang="zh-TW" sz="1200" dirty="0">
                <a:solidFill>
                  <a:prstClr val="black"/>
                </a:solidFill>
              </a:rPr>
              <a:t>: https://www.rti.org.tw/news/view/id/2070786</a:t>
            </a:r>
            <a:endParaRPr lang="zh-TW" altLang="zh-TW" sz="1200" dirty="0">
              <a:solidFill>
                <a:prstClr val="black"/>
              </a:solidFill>
            </a:endParaRPr>
          </a:p>
        </p:txBody>
      </p:sp>
    </p:spTree>
    <p:extLst>
      <p:ext uri="{BB962C8B-B14F-4D97-AF65-F5344CB8AC3E}">
        <p14:creationId xmlns:p14="http://schemas.microsoft.com/office/powerpoint/2010/main" val="3771589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547664" y="404664"/>
            <a:ext cx="7416824" cy="936104"/>
          </a:xfrm>
        </p:spPr>
        <p:txBody>
          <a:bodyPr/>
          <a:lstStyle/>
          <a:p>
            <a:r>
              <a:rPr lang="zh-TW" altLang="en-US" sz="4800" dirty="0"/>
              <a:t>壹</a:t>
            </a:r>
            <a:r>
              <a:rPr lang="zh-TW" altLang="en-US" sz="4800" dirty="0" smtClean="0"/>
              <a:t>、前 言</a:t>
            </a:r>
            <a:r>
              <a:rPr lang="en-US" altLang="zh-TW" sz="3000" dirty="0" smtClean="0"/>
              <a:t>-1</a:t>
            </a:r>
            <a:endParaRPr lang="zh-TW" altLang="zh-TW" sz="3000" dirty="0"/>
          </a:p>
        </p:txBody>
      </p:sp>
      <p:sp>
        <p:nvSpPr>
          <p:cNvPr id="2" name="文字方塊 1"/>
          <p:cNvSpPr txBox="1"/>
          <p:nvPr/>
        </p:nvSpPr>
        <p:spPr>
          <a:xfrm>
            <a:off x="323528" y="1772816"/>
            <a:ext cx="8352928" cy="4524315"/>
          </a:xfrm>
          <a:prstGeom prst="rect">
            <a:avLst/>
          </a:prstGeom>
          <a:noFill/>
        </p:spPr>
        <p:txBody>
          <a:bodyPr wrap="square" rtlCol="0">
            <a:spAutoFit/>
          </a:bodyPr>
          <a:lstStyle/>
          <a:p>
            <a:pPr marL="457200" indent="-457200">
              <a:buFont typeface="Wingdings" panose="05000000000000000000" pitchFamily="2" charset="2"/>
              <a:buChar char="Ø"/>
            </a:pPr>
            <a:r>
              <a:rPr lang="zh-TW" altLang="en-US" sz="3200" b="1" dirty="0" smtClean="0">
                <a:solidFill>
                  <a:srgbClr val="7030A0"/>
                </a:solidFill>
                <a:effectLst>
                  <a:outerShdw blurRad="38100" dist="38100" dir="2700000" algn="tl">
                    <a:srgbClr val="000000">
                      <a:alpha val="43137"/>
                    </a:srgbClr>
                  </a:outerShdw>
                </a:effectLst>
                <a:latin typeface="標楷體"/>
                <a:ea typeface="標楷體"/>
              </a:rPr>
              <a:t>我國的防疫作為</a:t>
            </a:r>
            <a:endParaRPr lang="en-US" altLang="zh-TW" sz="3200" b="1" dirty="0" smtClean="0">
              <a:solidFill>
                <a:srgbClr val="7030A0"/>
              </a:solidFill>
              <a:effectLst>
                <a:outerShdw blurRad="38100" dist="38100" dir="2700000" algn="tl">
                  <a:srgbClr val="000000">
                    <a:alpha val="43137"/>
                  </a:srgbClr>
                </a:outerShdw>
              </a:effectLst>
              <a:latin typeface="標楷體"/>
              <a:ea typeface="標楷體"/>
            </a:endParaRPr>
          </a:p>
          <a:p>
            <a:pPr algn="just">
              <a:spcBef>
                <a:spcPts val="0"/>
              </a:spcBef>
              <a:spcAft>
                <a:spcPts val="0"/>
              </a:spcAft>
              <a:tabLst>
                <a:tab pos="806450" algn="l"/>
              </a:tabLst>
            </a:pPr>
            <a:r>
              <a:rPr lang="en-US" altLang="zh-TW" sz="3200" b="1" dirty="0">
                <a:solidFill>
                  <a:prstClr val="black"/>
                </a:solidFill>
                <a:latin typeface="標楷體"/>
                <a:ea typeface="標楷體"/>
              </a:rPr>
              <a:t>   </a:t>
            </a:r>
            <a:r>
              <a:rPr lang="zh-TW" altLang="zh-TW" sz="3200" b="1" dirty="0">
                <a:solidFill>
                  <a:prstClr val="black"/>
                </a:solidFill>
                <a:latin typeface="標楷體"/>
                <a:ea typeface="標楷體"/>
              </a:rPr>
              <a:t>我國在面對</a:t>
            </a:r>
            <a:r>
              <a:rPr lang="en-US" altLang="zh-TW" sz="3200" b="1" dirty="0">
                <a:solidFill>
                  <a:prstClr val="black"/>
                </a:solidFill>
                <a:latin typeface="標楷體"/>
                <a:ea typeface="標楷體"/>
              </a:rPr>
              <a:t>COVID-19</a:t>
            </a:r>
            <a:r>
              <a:rPr lang="zh-TW" altLang="zh-TW" sz="3200" b="1" dirty="0">
                <a:solidFill>
                  <a:prstClr val="black"/>
                </a:solidFill>
                <a:latin typeface="標楷體"/>
                <a:ea typeface="標楷體"/>
              </a:rPr>
              <a:t>疫情下的對策與防治作為部分，包括口罩支援系統、醫療體系的分倉救治</a:t>
            </a:r>
            <a:r>
              <a:rPr lang="en-US" altLang="zh-TW" sz="3200" b="1" dirty="0">
                <a:solidFill>
                  <a:prstClr val="black"/>
                </a:solidFill>
                <a:latin typeface="標楷體"/>
                <a:ea typeface="標楷體"/>
              </a:rPr>
              <a:t>…</a:t>
            </a:r>
            <a:r>
              <a:rPr lang="zh-TW" altLang="en-US" sz="3200" b="1" dirty="0">
                <a:solidFill>
                  <a:prstClr val="black"/>
                </a:solidFill>
                <a:latin typeface="標楷體"/>
                <a:ea typeface="標楷體"/>
              </a:rPr>
              <a:t>等</a:t>
            </a:r>
            <a:r>
              <a:rPr lang="zh-TW" altLang="zh-TW" sz="3200" b="1" dirty="0" smtClean="0">
                <a:solidFill>
                  <a:prstClr val="black"/>
                </a:solidFill>
                <a:latin typeface="標楷體"/>
                <a:ea typeface="標楷體"/>
              </a:rPr>
              <a:t>作為</a:t>
            </a:r>
            <a:r>
              <a:rPr lang="zh-TW" altLang="en-US" sz="3200" b="1" dirty="0" smtClean="0">
                <a:solidFill>
                  <a:prstClr val="black"/>
                </a:solidFill>
                <a:latin typeface="標楷體"/>
                <a:ea typeface="標楷體"/>
              </a:rPr>
              <a:t>；</a:t>
            </a:r>
            <a:r>
              <a:rPr lang="zh-TW" altLang="zh-TW" sz="3200" b="1" dirty="0" smtClean="0">
                <a:solidFill>
                  <a:prstClr val="black"/>
                </a:solidFill>
                <a:latin typeface="標楷體"/>
                <a:ea typeface="標楷體"/>
              </a:rPr>
              <a:t>因為</a:t>
            </a:r>
            <a:r>
              <a:rPr lang="zh-TW" altLang="zh-TW" sz="3200" b="1" dirty="0">
                <a:solidFill>
                  <a:prstClr val="black"/>
                </a:solidFill>
                <a:latin typeface="標楷體"/>
                <a:ea typeface="標楷體"/>
              </a:rPr>
              <a:t>這些超前佈署，讓我國能免於疫情擴散，成為亞洲、歐洲國家視為防疫的典範</a:t>
            </a:r>
            <a:r>
              <a:rPr lang="zh-TW" altLang="en-US" sz="3200" b="1" dirty="0">
                <a:solidFill>
                  <a:prstClr val="black"/>
                </a:solidFill>
                <a:latin typeface="標楷體"/>
                <a:ea typeface="標楷體"/>
              </a:rPr>
              <a:t>；但是我國疫情至</a:t>
            </a:r>
            <a:r>
              <a:rPr lang="en-US" altLang="zh-TW" sz="3200" b="1" dirty="0">
                <a:solidFill>
                  <a:prstClr val="black"/>
                </a:solidFill>
                <a:latin typeface="標楷體"/>
                <a:ea typeface="標楷體"/>
              </a:rPr>
              <a:t>2021</a:t>
            </a:r>
            <a:r>
              <a:rPr lang="zh-TW" altLang="en-US" sz="3200" b="1" dirty="0">
                <a:solidFill>
                  <a:prstClr val="black"/>
                </a:solidFill>
                <a:latin typeface="標楷體"/>
                <a:ea typeface="標楷體"/>
              </a:rPr>
              <a:t>年</a:t>
            </a:r>
            <a:r>
              <a:rPr lang="en-US" altLang="zh-TW" sz="3200" b="1" dirty="0">
                <a:solidFill>
                  <a:prstClr val="black"/>
                </a:solidFill>
                <a:latin typeface="標楷體"/>
                <a:ea typeface="標楷體"/>
              </a:rPr>
              <a:t>5</a:t>
            </a:r>
            <a:r>
              <a:rPr lang="zh-TW" altLang="en-US" sz="3200" b="1" dirty="0">
                <a:solidFill>
                  <a:prstClr val="black"/>
                </a:solidFill>
                <a:latin typeface="標楷體"/>
                <a:ea typeface="標楷體"/>
              </a:rPr>
              <a:t>月中旬產生</a:t>
            </a:r>
            <a:r>
              <a:rPr lang="zh-TW" altLang="en-US" sz="3200" b="1" dirty="0" smtClean="0">
                <a:solidFill>
                  <a:prstClr val="black"/>
                </a:solidFill>
                <a:latin typeface="標楷體"/>
                <a:ea typeface="標楷體"/>
              </a:rPr>
              <a:t>轉變上升趨勢，</a:t>
            </a:r>
            <a:r>
              <a:rPr lang="zh-TW" altLang="en-US" sz="3200" b="1" dirty="0">
                <a:solidFill>
                  <a:prstClr val="black"/>
                </a:solidFill>
                <a:latin typeface="標楷體"/>
                <a:ea typeface="標楷體"/>
              </a:rPr>
              <a:t>近來新增染疫及死亡人數增加，未來在抗疫之路仍然艱辛</a:t>
            </a:r>
            <a:r>
              <a:rPr lang="zh-TW" altLang="en-US" sz="3200" b="1" dirty="0" smtClean="0">
                <a:solidFill>
                  <a:prstClr val="black"/>
                </a:solidFill>
                <a:latin typeface="標楷體"/>
                <a:ea typeface="標楷體"/>
              </a:rPr>
              <a:t>，仍</a:t>
            </a:r>
            <a:r>
              <a:rPr lang="zh-TW" altLang="en-US" sz="3200" b="1" dirty="0">
                <a:solidFill>
                  <a:prstClr val="black"/>
                </a:solidFill>
                <a:latin typeface="標楷體"/>
                <a:ea typeface="標楷體"/>
              </a:rPr>
              <a:t>需全民繼續堅持奮戰到底。</a:t>
            </a:r>
            <a:endParaRPr lang="zh-TW" altLang="zh-TW" sz="3200" b="1" dirty="0">
              <a:solidFill>
                <a:prstClr val="black"/>
              </a:solidFill>
              <a:latin typeface="標楷體"/>
              <a:ea typeface="標楷體"/>
            </a:endParaRPr>
          </a:p>
        </p:txBody>
      </p:sp>
    </p:spTree>
    <p:extLst>
      <p:ext uri="{BB962C8B-B14F-4D97-AF65-F5344CB8AC3E}">
        <p14:creationId xmlns:p14="http://schemas.microsoft.com/office/powerpoint/2010/main" val="60245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403648" y="404664"/>
            <a:ext cx="7488832" cy="936104"/>
          </a:xfrm>
        </p:spPr>
        <p:txBody>
          <a:bodyPr/>
          <a:lstStyle/>
          <a:p>
            <a:r>
              <a:rPr lang="zh-TW" altLang="en-US" dirty="0">
                <a:solidFill>
                  <a:srgbClr val="FFFF00"/>
                </a:solidFill>
                <a:effectLst>
                  <a:outerShdw blurRad="38100" dist="38100" dir="2700000" algn="tl">
                    <a:srgbClr val="000000">
                      <a:alpha val="43137"/>
                    </a:srgbClr>
                  </a:outerShdw>
                </a:effectLst>
              </a:rPr>
              <a:t>我國</a:t>
            </a:r>
            <a:r>
              <a:rPr lang="zh-TW" altLang="en-US" dirty="0" smtClean="0">
                <a:solidFill>
                  <a:srgbClr val="FFFF00"/>
                </a:solidFill>
                <a:effectLst>
                  <a:outerShdw blurRad="38100" dist="38100" dir="2700000" algn="tl">
                    <a:srgbClr val="000000">
                      <a:alpha val="43137"/>
                    </a:srgbClr>
                  </a:outerShdw>
                </a:effectLst>
              </a:rPr>
              <a:t>的初期防疫作為全球關注圖</a:t>
            </a:r>
            <a:endParaRPr lang="zh-TW" altLang="zh-TW" dirty="0">
              <a:solidFill>
                <a:srgbClr val="FFFF00"/>
              </a:solidFill>
            </a:endParaRPr>
          </a:p>
        </p:txBody>
      </p:sp>
      <p:sp>
        <p:nvSpPr>
          <p:cNvPr id="2" name="文字方塊 1"/>
          <p:cNvSpPr txBox="1"/>
          <p:nvPr/>
        </p:nvSpPr>
        <p:spPr>
          <a:xfrm>
            <a:off x="251520" y="1700808"/>
            <a:ext cx="5112568" cy="523220"/>
          </a:xfrm>
          <a:prstGeom prst="rect">
            <a:avLst/>
          </a:prstGeom>
          <a:noFill/>
        </p:spPr>
        <p:txBody>
          <a:bodyPr wrap="square" rtlCol="0">
            <a:spAutoFit/>
          </a:bodyPr>
          <a:lstStyle/>
          <a:p>
            <a:pPr marL="457200" indent="-457200" algn="just">
              <a:spcBef>
                <a:spcPts val="200"/>
              </a:spcBef>
              <a:spcAft>
                <a:spcPts val="200"/>
              </a:spcAft>
              <a:buFont typeface="+mj-ea"/>
              <a:buAutoNum type="ea1ChtPeriod"/>
              <a:tabLst>
                <a:tab pos="806450" algn="l"/>
              </a:tabLst>
            </a:pPr>
            <a:endParaRPr lang="zh-TW" altLang="zh-TW" sz="2800" b="1" dirty="0">
              <a:solidFill>
                <a:srgbClr val="002060"/>
              </a:solidFill>
              <a:latin typeface="標楷體"/>
              <a:ea typeface="標楷體"/>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00808"/>
            <a:ext cx="8928992" cy="4608512"/>
          </a:xfrm>
          <a:prstGeom prst="rect">
            <a:avLst/>
          </a:prstGeom>
        </p:spPr>
      </p:pic>
      <p:sp>
        <p:nvSpPr>
          <p:cNvPr id="8" name="Rectangle 2"/>
          <p:cNvSpPr txBox="1">
            <a:spLocks noChangeArrowheads="1"/>
          </p:cNvSpPr>
          <p:nvPr/>
        </p:nvSpPr>
        <p:spPr bwMode="auto">
          <a:xfrm>
            <a:off x="395536" y="6448071"/>
            <a:ext cx="7920880"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zh-TW" sz="1200" dirty="0" smtClean="0">
                <a:solidFill>
                  <a:schemeClr val="bg1"/>
                </a:solidFill>
              </a:rPr>
              <a:t>資料來源</a:t>
            </a:r>
            <a:r>
              <a:rPr lang="en-US" altLang="zh-TW" sz="1200" dirty="0">
                <a:solidFill>
                  <a:schemeClr val="bg1"/>
                </a:solidFill>
              </a:rPr>
              <a:t>:https://www.cna.com.tw/news/firstnews/202004040083.aspx</a:t>
            </a:r>
            <a:endParaRPr lang="zh-TW" altLang="zh-TW" sz="1200" dirty="0">
              <a:solidFill>
                <a:schemeClr val="bg1"/>
              </a:solidFill>
            </a:endParaRPr>
          </a:p>
        </p:txBody>
      </p:sp>
    </p:spTree>
    <p:extLst>
      <p:ext uri="{BB962C8B-B14F-4D97-AF65-F5344CB8AC3E}">
        <p14:creationId xmlns:p14="http://schemas.microsoft.com/office/powerpoint/2010/main" val="291193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403648" y="404664"/>
            <a:ext cx="6624736" cy="936104"/>
          </a:xfrm>
        </p:spPr>
        <p:txBody>
          <a:bodyPr/>
          <a:lstStyle/>
          <a:p>
            <a:r>
              <a:rPr lang="zh-TW" altLang="en-US" sz="4800" dirty="0"/>
              <a:t>壹</a:t>
            </a:r>
            <a:r>
              <a:rPr lang="zh-TW" altLang="en-US" sz="4800" dirty="0" smtClean="0"/>
              <a:t>、前 言</a:t>
            </a:r>
            <a:r>
              <a:rPr lang="en-US" altLang="zh-TW" sz="3000" dirty="0" smtClean="0"/>
              <a:t>-2</a:t>
            </a:r>
            <a:endParaRPr lang="zh-TW" altLang="zh-TW" sz="3000" dirty="0"/>
          </a:p>
        </p:txBody>
      </p:sp>
      <p:sp>
        <p:nvSpPr>
          <p:cNvPr id="2" name="文字方塊 1"/>
          <p:cNvSpPr txBox="1"/>
          <p:nvPr/>
        </p:nvSpPr>
        <p:spPr>
          <a:xfrm>
            <a:off x="251520" y="1700808"/>
            <a:ext cx="8496944" cy="5216813"/>
          </a:xfrm>
          <a:prstGeom prst="rect">
            <a:avLst/>
          </a:prstGeom>
          <a:noFill/>
        </p:spPr>
        <p:txBody>
          <a:bodyPr wrap="square" rtlCol="0">
            <a:spAutoFit/>
          </a:bodyPr>
          <a:lstStyle/>
          <a:p>
            <a:pPr marL="355600" indent="-355600" algn="just">
              <a:spcBef>
                <a:spcPts val="0"/>
              </a:spcBef>
              <a:spcAft>
                <a:spcPts val="0"/>
              </a:spcAft>
              <a:buFont typeface="Wingdings" panose="05000000000000000000" pitchFamily="2" charset="2"/>
              <a:buChar char="Ø"/>
              <a:tabLst>
                <a:tab pos="806450" algn="l"/>
              </a:tabLst>
            </a:pPr>
            <a:r>
              <a:rPr lang="zh-TW" altLang="zh-TW" sz="32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研究</a:t>
            </a:r>
            <a:r>
              <a:rPr lang="zh-TW" altLang="zh-TW" sz="32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目的</a:t>
            </a:r>
            <a:r>
              <a:rPr lang="zh-TW" altLang="zh-TW" sz="32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部分</a:t>
            </a:r>
            <a:endParaRPr lang="en-US" altLang="zh-TW" sz="32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spcBef>
                <a:spcPts val="0"/>
              </a:spcBef>
              <a:spcAft>
                <a:spcPts val="0"/>
              </a:spcAft>
              <a:tabLst>
                <a:tab pos="806450" algn="l"/>
              </a:tabLst>
            </a:pPr>
            <a:r>
              <a:rPr lang="en-US" altLang="zh-TW" sz="32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2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4000" b="1" dirty="0" smtClean="0">
                <a:solidFill>
                  <a:prstClr val="black"/>
                </a:solidFill>
                <a:latin typeface="標楷體" panose="03000509000000000000" pitchFamily="65" charset="-120"/>
                <a:ea typeface="標楷體" panose="03000509000000000000" pitchFamily="65" charset="-120"/>
              </a:rPr>
              <a:t>本文探討疫</a:t>
            </a:r>
            <a:r>
              <a:rPr lang="zh-TW" altLang="zh-TW" sz="4000" b="1" dirty="0">
                <a:solidFill>
                  <a:prstClr val="black"/>
                </a:solidFill>
                <a:latin typeface="標楷體" panose="03000509000000000000" pitchFamily="65" charset="-120"/>
                <a:ea typeface="標楷體" panose="03000509000000000000" pitchFamily="65" charset="-120"/>
              </a:rPr>
              <a:t>情下信仰模式、處理死亡問題的</a:t>
            </a:r>
            <a:r>
              <a:rPr lang="zh-TW" altLang="zh-TW" sz="4000" b="1" dirty="0" smtClean="0">
                <a:solidFill>
                  <a:prstClr val="black"/>
                </a:solidFill>
                <a:latin typeface="標楷體" panose="03000509000000000000" pitchFamily="65" charset="-120"/>
                <a:ea typeface="標楷體" panose="03000509000000000000" pitchFamily="65" charset="-120"/>
              </a:rPr>
              <a:t>改變</a:t>
            </a:r>
            <a:r>
              <a:rPr lang="zh-TW" altLang="en-US" sz="4000" b="1" dirty="0" smtClean="0">
                <a:solidFill>
                  <a:prstClr val="black"/>
                </a:solidFill>
                <a:latin typeface="標楷體" panose="03000509000000000000" pitchFamily="65" charset="-120"/>
                <a:ea typeface="標楷體" panose="03000509000000000000" pitchFamily="65" charset="-120"/>
              </a:rPr>
              <a:t>及造成的</a:t>
            </a:r>
            <a:r>
              <a:rPr lang="zh-TW" altLang="zh-TW" sz="4000" b="1" dirty="0" smtClean="0">
                <a:solidFill>
                  <a:srgbClr val="0070C0"/>
                </a:solidFill>
                <a:latin typeface="標楷體" panose="03000509000000000000" pitchFamily="65" charset="-120"/>
                <a:ea typeface="標楷體" panose="03000509000000000000" pitchFamily="65" charset="-120"/>
              </a:rPr>
              <a:t>深層影響</a:t>
            </a:r>
            <a:r>
              <a:rPr lang="zh-TW" altLang="en-US" sz="4000" b="1" dirty="0" smtClean="0">
                <a:solidFill>
                  <a:prstClr val="black"/>
                </a:solidFill>
                <a:latin typeface="標楷體" panose="03000509000000000000" pitchFamily="65" charset="-120"/>
                <a:ea typeface="標楷體" panose="03000509000000000000" pitchFamily="65" charset="-120"/>
              </a:rPr>
              <a:t>，進而</a:t>
            </a:r>
            <a:r>
              <a:rPr lang="zh-TW" altLang="zh-TW" sz="4000" b="1" dirty="0" smtClean="0">
                <a:solidFill>
                  <a:prstClr val="black"/>
                </a:solidFill>
                <a:latin typeface="標楷體" panose="03000509000000000000" pitchFamily="65" charset="-120"/>
                <a:ea typeface="標楷體" panose="03000509000000000000" pitchFamily="65" charset="-120"/>
              </a:rPr>
              <a:t>運用相關文獻</a:t>
            </a:r>
            <a:r>
              <a:rPr lang="zh-TW" altLang="zh-TW" sz="4000" b="1" dirty="0">
                <a:solidFill>
                  <a:prstClr val="black"/>
                </a:solidFill>
                <a:latin typeface="標楷體" panose="03000509000000000000" pitchFamily="65" charset="-120"/>
                <a:ea typeface="標楷體" panose="03000509000000000000" pitchFamily="65" charset="-120"/>
              </a:rPr>
              <a:t>，希望本文能</a:t>
            </a:r>
            <a:r>
              <a:rPr lang="zh-TW" altLang="zh-TW" sz="4000" b="1" dirty="0" smtClean="0">
                <a:solidFill>
                  <a:prstClr val="black"/>
                </a:solidFill>
                <a:latin typeface="標楷體" panose="03000509000000000000" pitchFamily="65" charset="-120"/>
                <a:ea typeface="標楷體" panose="03000509000000000000" pitchFamily="65" charset="-120"/>
              </a:rPr>
              <a:t>在專業</a:t>
            </a:r>
            <a:r>
              <a:rPr lang="zh-TW" altLang="zh-TW" sz="4000" b="1" dirty="0">
                <a:solidFill>
                  <a:prstClr val="black"/>
                </a:solidFill>
                <a:latin typeface="標楷體" panose="03000509000000000000" pitchFamily="65" charset="-120"/>
                <a:ea typeface="標楷體" panose="03000509000000000000" pitchFamily="65" charset="-120"/>
              </a:rPr>
              <a:t>領域上，提供全球、我國政府機關、宗教、民間團體及公共衛生議題上</a:t>
            </a:r>
            <a:r>
              <a:rPr lang="zh-TW" altLang="zh-TW" sz="4000" b="1" dirty="0" smtClean="0">
                <a:solidFill>
                  <a:prstClr val="black"/>
                </a:solidFill>
                <a:latin typeface="標楷體" panose="03000509000000000000" pitchFamily="65" charset="-120"/>
                <a:ea typeface="標楷體" panose="03000509000000000000" pitchFamily="65" charset="-120"/>
              </a:rPr>
              <a:t>，</a:t>
            </a:r>
            <a:r>
              <a:rPr lang="zh-TW" altLang="en-US" sz="4000" b="1" dirty="0" smtClean="0">
                <a:solidFill>
                  <a:prstClr val="black"/>
                </a:solidFill>
                <a:latin typeface="標楷體" panose="03000509000000000000" pitchFamily="65" charset="-120"/>
                <a:ea typeface="標楷體" panose="03000509000000000000" pitchFamily="65" charset="-120"/>
              </a:rPr>
              <a:t>能</a:t>
            </a:r>
            <a:r>
              <a:rPr lang="zh-TW" altLang="zh-TW" sz="4000" b="1" dirty="0" smtClean="0">
                <a:solidFill>
                  <a:prstClr val="black"/>
                </a:solidFill>
                <a:latin typeface="標楷體" panose="03000509000000000000" pitchFamily="65" charset="-120"/>
                <a:ea typeface="標楷體" panose="03000509000000000000" pitchFamily="65" charset="-120"/>
              </a:rPr>
              <a:t>有重大</a:t>
            </a:r>
            <a:r>
              <a:rPr lang="zh-TW" altLang="zh-TW" sz="4000" b="1" dirty="0">
                <a:solidFill>
                  <a:prstClr val="black"/>
                </a:solidFill>
                <a:latin typeface="標楷體" panose="03000509000000000000" pitchFamily="65" charset="-120"/>
                <a:ea typeface="標楷體" panose="03000509000000000000" pitchFamily="65" charset="-120"/>
              </a:rPr>
              <a:t>參考之處。</a:t>
            </a:r>
          </a:p>
          <a:p>
            <a:pPr marL="457200" indent="-457200" algn="just">
              <a:spcBef>
                <a:spcPts val="200"/>
              </a:spcBef>
              <a:spcAft>
                <a:spcPts val="200"/>
              </a:spcAft>
              <a:buFont typeface="+mj-ea"/>
              <a:buAutoNum type="ea1ChtPeriod"/>
              <a:tabLst>
                <a:tab pos="806450" algn="l"/>
              </a:tabLst>
            </a:pPr>
            <a:endParaRPr lang="en-US" altLang="zh-TW" sz="2800" b="1" dirty="0">
              <a:solidFill>
                <a:srgbClr val="7030A0"/>
              </a:solidFill>
              <a:effectLst>
                <a:outerShdw blurRad="38100" dist="38100" dir="2700000" algn="tl">
                  <a:srgbClr val="000000">
                    <a:alpha val="43137"/>
                  </a:srgbClr>
                </a:outerShdw>
              </a:effectLst>
              <a:latin typeface="標楷體"/>
            </a:endParaRPr>
          </a:p>
          <a:p>
            <a:pPr marL="457200" indent="-457200" algn="just">
              <a:spcBef>
                <a:spcPts val="200"/>
              </a:spcBef>
              <a:spcAft>
                <a:spcPts val="200"/>
              </a:spcAft>
              <a:buFont typeface="+mj-ea"/>
              <a:buAutoNum type="ea1ChtPeriod"/>
              <a:tabLst>
                <a:tab pos="806450" algn="l"/>
              </a:tabLst>
            </a:pPr>
            <a:endParaRPr lang="zh-TW" altLang="zh-TW" sz="2800" b="1" dirty="0">
              <a:solidFill>
                <a:srgbClr val="002060"/>
              </a:solidFill>
              <a:latin typeface="標楷體"/>
              <a:ea typeface="標楷體"/>
            </a:endParaRPr>
          </a:p>
        </p:txBody>
      </p:sp>
    </p:spTree>
    <p:extLst>
      <p:ext uri="{BB962C8B-B14F-4D97-AF65-F5344CB8AC3E}">
        <p14:creationId xmlns:p14="http://schemas.microsoft.com/office/powerpoint/2010/main" val="41591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邢台平試講投影片-駭客入侵-final">
  <a:themeElements>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預設簡報設計">
      <a:majorFont>
        <a:latin typeface="Arial"/>
        <a:ea typeface="SimHei"/>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S_MIS_02_Recap.ppt [相容模式]" id="{C3CEB182-61DB-401B-92DD-6ECDBD6378F2}" vid="{DB1FC5EB-A82D-4FA4-9036-D7E8234B25C0}"/>
    </a:ext>
  </a:extLst>
</a:theme>
</file>

<file path=ppt/theme/theme2.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4.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17112</TotalTime>
  <Words>6475</Words>
  <Application>Microsoft Office PowerPoint</Application>
  <PresentationFormat>如螢幕大小 (4:3)</PresentationFormat>
  <Paragraphs>276</Paragraphs>
  <Slides>50</Slides>
  <Notes>48</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50</vt:i4>
      </vt:variant>
    </vt:vector>
  </HeadingPairs>
  <TitlesOfParts>
    <vt:vector size="61" baseType="lpstr">
      <vt:lpstr>ＭＳ Ｐゴシック</vt:lpstr>
      <vt:lpstr>SimHei</vt:lpstr>
      <vt:lpstr>華康粗黑體</vt:lpstr>
      <vt:lpstr>新細明體</vt:lpstr>
      <vt:lpstr>標楷體</vt:lpstr>
      <vt:lpstr>Arial</vt:lpstr>
      <vt:lpstr>Times New Roman</vt:lpstr>
      <vt:lpstr>Webdings</vt:lpstr>
      <vt:lpstr>Wingdings</vt:lpstr>
      <vt:lpstr>邢台平試講投影片-駭客入侵-final</vt:lpstr>
      <vt:lpstr>Section Break Slide Master</vt:lpstr>
      <vt:lpstr>PowerPoint 簡報</vt:lpstr>
      <vt:lpstr>謝誌</vt:lpstr>
      <vt:lpstr>作者簡介</vt:lpstr>
      <vt:lpstr>大 綱</vt:lpstr>
      <vt:lpstr>壹、前 言</vt:lpstr>
      <vt:lpstr>全球新型冠狀肺炎(COVID-19)確診點狀圖</vt:lpstr>
      <vt:lpstr>壹、前 言-1</vt:lpstr>
      <vt:lpstr>我國的初期防疫作為全球關注圖</vt:lpstr>
      <vt:lpstr>壹、前 言-2</vt:lpstr>
      <vt:lpstr>我國防治COVID-19之策略圖</vt:lpstr>
      <vt:lpstr>          貳、醫療體系對於死亡之定義與回應</vt:lpstr>
      <vt:lpstr>          貳、醫療體系對於死亡之定義與回應-1</vt:lpstr>
      <vt:lpstr>          貳、醫療體系對於死亡之定義與回應-2</vt:lpstr>
      <vt:lpstr>貳、醫療體系對於死亡之定義與回應-3</vt:lpstr>
      <vt:lpstr>貳、醫療體系對於死亡之定義與回應-4</vt:lpstr>
      <vt:lpstr>貳、醫療體系對於死亡之定義與回應-5</vt:lpstr>
      <vt:lpstr>參、全球新型冠狀肺炎(COVID-19)疫情下       處理生死問題之困境  </vt:lpstr>
      <vt:lpstr>美國26州染疫人數上升，新冠肺炎疫情再拉警報！  </vt:lpstr>
      <vt:lpstr>參、全球新型冠狀肺炎(COVID-19)疫情下       處理生死問題之困境-1  </vt:lpstr>
      <vt:lpstr>參、全球新型冠狀肺炎(COVID-19)疫情下     處理生死問題之困境-2  </vt:lpstr>
      <vt:lpstr>印度疫情失控，儼然人間煉獄!</vt:lpstr>
      <vt:lpstr>肆、全球新型冠狀肺炎(COVID-19)疫情下     處理生死問題之困境-3  </vt:lpstr>
      <vt:lpstr>Taiwan can Help--全球口罩救援!!</vt:lpstr>
      <vt:lpstr>參、全球新型冠狀肺炎(COVID-19)疫情下     處理生死問題之困境-4  </vt:lpstr>
      <vt:lpstr>我國疫苗臨床試驗三階段 </vt:lpstr>
      <vt:lpstr>我國疫情自110年5月下旬轉變為上升趨勢  </vt:lpstr>
      <vt:lpstr>我國最新疫情轉變統計分佈圖                    統計時間：110年06月07日  </vt:lpstr>
      <vt:lpstr>參、全球新型冠狀肺炎(COVID-19)疫情下     處理生死問題之困境-5  </vt:lpstr>
      <vt:lpstr>參、全球新型冠狀肺炎(COVID-19)疫情下     處理生死問題之困境-6  </vt:lpstr>
      <vt:lpstr>參、全球新型冠狀肺炎(COVID-19)疫情下     處理生死問題之困境-7  </vt:lpstr>
      <vt:lpstr>參、全球新型冠狀肺炎(COVID-19)疫情下     處理生死問題之困境-8  </vt:lpstr>
      <vt:lpstr>參、全球新型冠狀肺炎(COVID-19)疫情下     處理生死問題之困境-火化場景  </vt:lpstr>
      <vt:lpstr>參、全球新型冠狀肺炎(COVID-19)疫情下     處理生死問題之困境-9  </vt:lpstr>
      <vt:lpstr>參、全球新型冠狀肺炎(COVID-19)疫情下     處理生死問題之困境-10  </vt:lpstr>
      <vt:lpstr>參、全球新型冠狀肺炎(COVID-19)疫情下     處理生死問題之困境--e化告別式  </vt:lpstr>
      <vt:lpstr>肆、全球新型冠狀肺炎(COVID-19)疫情下     處理生死問題之可行對策--代結論  </vt:lpstr>
      <vt:lpstr>肆、全球新型冠狀肺炎(COVID-19)疫情下     處理生死問題之可行對策--代結論-1  </vt:lpstr>
      <vt:lpstr>肆、全球新型冠狀肺炎(COVID-19)疫情下     處理生死問題之可行對策--代結論-2  </vt:lpstr>
      <vt:lpstr>肆、全球新型冠狀肺炎(COVID-19)疫情下     處理生死問題之可行對策--代結論-3  </vt:lpstr>
      <vt:lpstr>肆、全球新型冠狀肺炎(COVID-19)疫情下     處理生死問題之可行對策--代結論-4  </vt:lpstr>
      <vt:lpstr>肆、全球新型冠狀肺炎(COVID-19)疫情下     處理生死問題之可行對策--代結論-5  </vt:lpstr>
      <vt:lpstr>肆、全球新型冠狀肺炎(COVID-19)疫情下     處理生死問題之可行對策--代結論-6  </vt:lpstr>
      <vt:lpstr>COVID-19檢測方式差異比較圖</vt:lpstr>
      <vt:lpstr>肆、全球新型冠狀肺炎(COVID-19)疫情下     處理生死問題之可行對策--代結論-7  </vt:lpstr>
      <vt:lpstr>肆、全球新型冠狀肺炎(COVID-19)疫情下     處理生死問題之可行對策-代結論-8  </vt:lpstr>
      <vt:lpstr>肆、全球新型冠狀肺炎(COVID-19)疫情下     處理生死問題之可行對策--代結論-9 </vt:lpstr>
      <vt:lpstr>肆、全球新型冠狀肺炎(COVID-19)疫情下     處理生死問題之可行對策--代結論-10  -</vt:lpstr>
      <vt:lpstr>肆、全球新型冠狀肺炎(COVID-19)疫情下     處理生死問題之可行對策--代結論-11  </vt:lpstr>
      <vt:lpstr>肆、全球新型冠狀肺炎(COVID-19)疫情下     處理生死問題之可行對策--代結論-12  </vt:lpstr>
      <vt:lpstr>PowerPoint 簡報</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全球新型冠狀病毒（COVID-19）疫情下處理生死問題的困境與可行對策</dc:title>
  <cp:lastModifiedBy>user</cp:lastModifiedBy>
  <cp:revision>729</cp:revision>
  <cp:lastPrinted>2020-12-03T16:06:35Z</cp:lastPrinted>
  <dcterms:created xsi:type="dcterms:W3CDTF">2005-04-08T04:03:30Z</dcterms:created>
  <dcterms:modified xsi:type="dcterms:W3CDTF">2021-07-15T08:52:55Z</dcterms:modified>
</cp:coreProperties>
</file>