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handoutMasterIdLst>
    <p:handoutMasterId r:id="rId42"/>
  </p:handoutMasterIdLst>
  <p:sldIdLst>
    <p:sldId id="272" r:id="rId2"/>
    <p:sldId id="280" r:id="rId3"/>
    <p:sldId id="281" r:id="rId4"/>
    <p:sldId id="274" r:id="rId5"/>
    <p:sldId id="275" r:id="rId6"/>
    <p:sldId id="289" r:id="rId7"/>
    <p:sldId id="276" r:id="rId8"/>
    <p:sldId id="277" r:id="rId9"/>
    <p:sldId id="278" r:id="rId10"/>
    <p:sldId id="279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</p:sldIdLst>
  <p:sldSz cx="12192000" cy="6858000"/>
  <p:notesSz cx="6797675" cy="9928225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525" autoAdjust="0"/>
  </p:normalViewPr>
  <p:slideViewPr>
    <p:cSldViewPr snapToGrid="0">
      <p:cViewPr varScale="1">
        <p:scale>
          <a:sx n="54" d="100"/>
          <a:sy n="54" d="100"/>
        </p:scale>
        <p:origin x="787" y="37"/>
      </p:cViewPr>
      <p:guideLst/>
    </p:cSldViewPr>
  </p:slideViewPr>
  <p:outlineViewPr>
    <p:cViewPr>
      <p:scale>
        <a:sx n="33" d="100"/>
        <a:sy n="33" d="100"/>
      </p:scale>
      <p:origin x="0" y="-77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1F196-30E0-4F10-BCB8-03B31D4F88C2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E7D8EF6-F0B7-4E65-9A3A-F0FF1A1568D7}">
      <dgm:prSet phldrT="[文字]"/>
      <dgm:spPr/>
      <dgm:t>
        <a:bodyPr/>
        <a:lstStyle/>
        <a:p>
          <a:r>
            <a:rPr lang="zh-TW" altLang="en-US" dirty="0"/>
            <a:t>政府面對的防疫議題</a:t>
          </a:r>
        </a:p>
      </dgm:t>
    </dgm:pt>
    <dgm:pt modelId="{79A124B3-79DF-4BB5-8229-BA1A10CE6B48}" type="parTrans" cxnId="{BD984872-37E6-452C-B19B-CC5F284064F8}">
      <dgm:prSet/>
      <dgm:spPr/>
      <dgm:t>
        <a:bodyPr/>
        <a:lstStyle/>
        <a:p>
          <a:endParaRPr lang="zh-TW" altLang="en-US"/>
        </a:p>
      </dgm:t>
    </dgm:pt>
    <dgm:pt modelId="{01A6EB72-9D0C-442A-BDAB-2DF10407D45C}" type="sibTrans" cxnId="{BD984872-37E6-452C-B19B-CC5F284064F8}">
      <dgm:prSet/>
      <dgm:spPr/>
      <dgm:t>
        <a:bodyPr/>
        <a:lstStyle/>
        <a:p>
          <a:endParaRPr lang="zh-TW" altLang="en-US"/>
        </a:p>
      </dgm:t>
    </dgm:pt>
    <dgm:pt modelId="{85989EA6-CE0C-4806-965D-520E627E7E1B}">
      <dgm:prSet phldrT="[文字]"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讓世界分辨中國與台灣之防疫區域與能力的不同</a:t>
          </a:r>
        </a:p>
      </dgm:t>
    </dgm:pt>
    <dgm:pt modelId="{F3E291EE-5B7B-476E-8B5F-90BA218CBFDB}" type="parTrans" cxnId="{D0428F98-7160-48DA-8281-6947B9104571}">
      <dgm:prSet/>
      <dgm:spPr/>
      <dgm:t>
        <a:bodyPr/>
        <a:lstStyle/>
        <a:p>
          <a:endParaRPr lang="zh-TW" altLang="en-US"/>
        </a:p>
      </dgm:t>
    </dgm:pt>
    <dgm:pt modelId="{ABDC9B36-3A9F-475B-B49E-E4683282A19A}" type="sibTrans" cxnId="{D0428F98-7160-48DA-8281-6947B9104571}">
      <dgm:prSet/>
      <dgm:spPr/>
      <dgm:t>
        <a:bodyPr/>
        <a:lstStyle/>
        <a:p>
          <a:endParaRPr lang="zh-TW" altLang="en-US"/>
        </a:p>
      </dgm:t>
    </dgm:pt>
    <dgm:pt modelId="{66842EA8-D9A3-4DAE-B580-6E84CB9AF13F}">
      <dgm:prSet phldrT="[文字]"/>
      <dgm:spPr/>
      <dgm:t>
        <a:bodyPr/>
        <a:lstStyle/>
        <a:p>
          <a:r>
            <a:rPr 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防疫作為的法律授權明確性的爭議</a:t>
          </a:r>
          <a:endParaRPr lang="zh-TW" altLang="en-US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033154-3BD3-4219-8BAC-48854222855F}" type="parTrans" cxnId="{4D3EC86C-B1FA-46CC-AE6A-924E32344869}">
      <dgm:prSet/>
      <dgm:spPr/>
      <dgm:t>
        <a:bodyPr/>
        <a:lstStyle/>
        <a:p>
          <a:endParaRPr lang="zh-TW" altLang="en-US"/>
        </a:p>
      </dgm:t>
    </dgm:pt>
    <dgm:pt modelId="{DB868A91-D554-49B2-AA77-EC0636E9FE42}" type="sibTrans" cxnId="{4D3EC86C-B1FA-46CC-AE6A-924E32344869}">
      <dgm:prSet/>
      <dgm:spPr/>
      <dgm:t>
        <a:bodyPr/>
        <a:lstStyle/>
        <a:p>
          <a:endParaRPr lang="zh-TW" altLang="en-US"/>
        </a:p>
      </dgm:t>
    </dgm:pt>
    <dgm:pt modelId="{92DED1B3-D46B-4389-8191-CA2B01446024}">
      <dgm:prSet phldrT="[文字]"/>
      <dgm:spPr/>
      <dgm:t>
        <a:bodyPr/>
        <a:lstStyle/>
        <a:p>
          <a:r>
            <a:rPr 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入境旅客國籍</a:t>
          </a:r>
          <a:r>
            <a: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「小明」問題</a:t>
          </a:r>
          <a:r>
            <a: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之論斷</a:t>
          </a:r>
          <a:endParaRPr lang="zh-TW" altLang="en-US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785535-924F-4183-9B3E-EE511F35C5E1}" type="parTrans" cxnId="{FF3D81F8-A362-4DFF-A6D1-3A5E489E9E21}">
      <dgm:prSet/>
      <dgm:spPr/>
      <dgm:t>
        <a:bodyPr/>
        <a:lstStyle/>
        <a:p>
          <a:endParaRPr lang="zh-TW" altLang="en-US"/>
        </a:p>
      </dgm:t>
    </dgm:pt>
    <dgm:pt modelId="{F896B18B-DE36-4876-9752-1CA62E6D9A91}" type="sibTrans" cxnId="{FF3D81F8-A362-4DFF-A6D1-3A5E489E9E21}">
      <dgm:prSet/>
      <dgm:spPr/>
      <dgm:t>
        <a:bodyPr/>
        <a:lstStyle/>
        <a:p>
          <a:endParaRPr lang="zh-TW" altLang="en-US"/>
        </a:p>
      </dgm:t>
    </dgm:pt>
    <dgm:pt modelId="{350A10D2-2AC7-4C68-9364-7528C8FD70CD}" type="pres">
      <dgm:prSet presAssocID="{BE21F196-30E0-4F10-BCB8-03B31D4F88C2}" presName="composite" presStyleCnt="0">
        <dgm:presLayoutVars>
          <dgm:chMax val="1"/>
          <dgm:dir/>
          <dgm:resizeHandles val="exact"/>
        </dgm:presLayoutVars>
      </dgm:prSet>
      <dgm:spPr/>
    </dgm:pt>
    <dgm:pt modelId="{CF61123F-8702-4331-B769-9EC647C37A72}" type="pres">
      <dgm:prSet presAssocID="{4E7D8EF6-F0B7-4E65-9A3A-F0FF1A1568D7}" presName="roof" presStyleLbl="dkBgShp" presStyleIdx="0" presStyleCnt="2"/>
      <dgm:spPr/>
    </dgm:pt>
    <dgm:pt modelId="{D98BD636-11E8-4AC1-BB9A-2720E006715B}" type="pres">
      <dgm:prSet presAssocID="{4E7D8EF6-F0B7-4E65-9A3A-F0FF1A1568D7}" presName="pillars" presStyleCnt="0"/>
      <dgm:spPr/>
    </dgm:pt>
    <dgm:pt modelId="{D0DAA83A-A9EB-442C-ACD9-3FA55CD62642}" type="pres">
      <dgm:prSet presAssocID="{4E7D8EF6-F0B7-4E65-9A3A-F0FF1A1568D7}" presName="pillar1" presStyleLbl="node1" presStyleIdx="0" presStyleCnt="3">
        <dgm:presLayoutVars>
          <dgm:bulletEnabled val="1"/>
        </dgm:presLayoutVars>
      </dgm:prSet>
      <dgm:spPr/>
    </dgm:pt>
    <dgm:pt modelId="{8F2B60A4-222C-4F60-B81F-C29ADFB4F804}" type="pres">
      <dgm:prSet presAssocID="{66842EA8-D9A3-4DAE-B580-6E84CB9AF13F}" presName="pillarX" presStyleLbl="node1" presStyleIdx="1" presStyleCnt="3" custLinFactNeighborX="0" custLinFactNeighborY="482">
        <dgm:presLayoutVars>
          <dgm:bulletEnabled val="1"/>
        </dgm:presLayoutVars>
      </dgm:prSet>
      <dgm:spPr/>
    </dgm:pt>
    <dgm:pt modelId="{AF228B87-E3AC-4EB9-BF99-820B0E44D789}" type="pres">
      <dgm:prSet presAssocID="{92DED1B3-D46B-4389-8191-CA2B01446024}" presName="pillarX" presStyleLbl="node1" presStyleIdx="2" presStyleCnt="3">
        <dgm:presLayoutVars>
          <dgm:bulletEnabled val="1"/>
        </dgm:presLayoutVars>
      </dgm:prSet>
      <dgm:spPr/>
    </dgm:pt>
    <dgm:pt modelId="{6F8C48C6-6DFC-48EE-A8A5-26583B41134C}" type="pres">
      <dgm:prSet presAssocID="{4E7D8EF6-F0B7-4E65-9A3A-F0FF1A1568D7}" presName="base" presStyleLbl="dkBgShp" presStyleIdx="1" presStyleCnt="2"/>
      <dgm:spPr/>
    </dgm:pt>
  </dgm:ptLst>
  <dgm:cxnLst>
    <dgm:cxn modelId="{5EC80328-852B-4F34-B3AD-B0D7CE04B88D}" type="presOf" srcId="{BE21F196-30E0-4F10-BCB8-03B31D4F88C2}" destId="{350A10D2-2AC7-4C68-9364-7528C8FD70CD}" srcOrd="0" destOrd="0" presId="urn:microsoft.com/office/officeart/2005/8/layout/hList3"/>
    <dgm:cxn modelId="{4D3EC86C-B1FA-46CC-AE6A-924E32344869}" srcId="{4E7D8EF6-F0B7-4E65-9A3A-F0FF1A1568D7}" destId="{66842EA8-D9A3-4DAE-B580-6E84CB9AF13F}" srcOrd="1" destOrd="0" parTransId="{C9033154-3BD3-4219-8BAC-48854222855F}" sibTransId="{DB868A91-D554-49B2-AA77-EC0636E9FE42}"/>
    <dgm:cxn modelId="{BD984872-37E6-452C-B19B-CC5F284064F8}" srcId="{BE21F196-30E0-4F10-BCB8-03B31D4F88C2}" destId="{4E7D8EF6-F0B7-4E65-9A3A-F0FF1A1568D7}" srcOrd="0" destOrd="0" parTransId="{79A124B3-79DF-4BB5-8229-BA1A10CE6B48}" sibTransId="{01A6EB72-9D0C-442A-BDAB-2DF10407D45C}"/>
    <dgm:cxn modelId="{49AA3C53-3D67-462E-9493-78B371EA1606}" type="presOf" srcId="{4E7D8EF6-F0B7-4E65-9A3A-F0FF1A1568D7}" destId="{CF61123F-8702-4331-B769-9EC647C37A72}" srcOrd="0" destOrd="0" presId="urn:microsoft.com/office/officeart/2005/8/layout/hList3"/>
    <dgm:cxn modelId="{A4962586-6433-4D77-AADD-2E8D67812963}" type="presOf" srcId="{85989EA6-CE0C-4806-965D-520E627E7E1B}" destId="{D0DAA83A-A9EB-442C-ACD9-3FA55CD62642}" srcOrd="0" destOrd="0" presId="urn:microsoft.com/office/officeart/2005/8/layout/hList3"/>
    <dgm:cxn modelId="{D0428F98-7160-48DA-8281-6947B9104571}" srcId="{4E7D8EF6-F0B7-4E65-9A3A-F0FF1A1568D7}" destId="{85989EA6-CE0C-4806-965D-520E627E7E1B}" srcOrd="0" destOrd="0" parTransId="{F3E291EE-5B7B-476E-8B5F-90BA218CBFDB}" sibTransId="{ABDC9B36-3A9F-475B-B49E-E4683282A19A}"/>
    <dgm:cxn modelId="{FA4D62AC-AB2D-4E6E-825A-420006148A47}" type="presOf" srcId="{66842EA8-D9A3-4DAE-B580-6E84CB9AF13F}" destId="{8F2B60A4-222C-4F60-B81F-C29ADFB4F804}" srcOrd="0" destOrd="0" presId="urn:microsoft.com/office/officeart/2005/8/layout/hList3"/>
    <dgm:cxn modelId="{B130DBCA-3C05-4136-9B39-2400132206FA}" type="presOf" srcId="{92DED1B3-D46B-4389-8191-CA2B01446024}" destId="{AF228B87-E3AC-4EB9-BF99-820B0E44D789}" srcOrd="0" destOrd="0" presId="urn:microsoft.com/office/officeart/2005/8/layout/hList3"/>
    <dgm:cxn modelId="{FF3D81F8-A362-4DFF-A6D1-3A5E489E9E21}" srcId="{4E7D8EF6-F0B7-4E65-9A3A-F0FF1A1568D7}" destId="{92DED1B3-D46B-4389-8191-CA2B01446024}" srcOrd="2" destOrd="0" parTransId="{43785535-924F-4183-9B3E-EE511F35C5E1}" sibTransId="{F896B18B-DE36-4876-9752-1CA62E6D9A91}"/>
    <dgm:cxn modelId="{CEACFFB8-545A-4514-94A0-DADD0830040B}" type="presParOf" srcId="{350A10D2-2AC7-4C68-9364-7528C8FD70CD}" destId="{CF61123F-8702-4331-B769-9EC647C37A72}" srcOrd="0" destOrd="0" presId="urn:microsoft.com/office/officeart/2005/8/layout/hList3"/>
    <dgm:cxn modelId="{DD9328D8-7C91-4B49-BBE2-1A89708F7676}" type="presParOf" srcId="{350A10D2-2AC7-4C68-9364-7528C8FD70CD}" destId="{D98BD636-11E8-4AC1-BB9A-2720E006715B}" srcOrd="1" destOrd="0" presId="urn:microsoft.com/office/officeart/2005/8/layout/hList3"/>
    <dgm:cxn modelId="{03690BD9-6448-4D65-B2C6-B51C99F64BE9}" type="presParOf" srcId="{D98BD636-11E8-4AC1-BB9A-2720E006715B}" destId="{D0DAA83A-A9EB-442C-ACD9-3FA55CD62642}" srcOrd="0" destOrd="0" presId="urn:microsoft.com/office/officeart/2005/8/layout/hList3"/>
    <dgm:cxn modelId="{4589E9B8-8D82-45A3-B657-5EBA8731A4ED}" type="presParOf" srcId="{D98BD636-11E8-4AC1-BB9A-2720E006715B}" destId="{8F2B60A4-222C-4F60-B81F-C29ADFB4F804}" srcOrd="1" destOrd="0" presId="urn:microsoft.com/office/officeart/2005/8/layout/hList3"/>
    <dgm:cxn modelId="{A5197F8D-9585-49B7-86B3-39B153BF114B}" type="presParOf" srcId="{D98BD636-11E8-4AC1-BB9A-2720E006715B}" destId="{AF228B87-E3AC-4EB9-BF99-820B0E44D789}" srcOrd="2" destOrd="0" presId="urn:microsoft.com/office/officeart/2005/8/layout/hList3"/>
    <dgm:cxn modelId="{CCD9A23A-C9AB-42B1-BD53-AEC923251E38}" type="presParOf" srcId="{350A10D2-2AC7-4C68-9364-7528C8FD70CD}" destId="{6F8C48C6-6DFC-48EE-A8A5-26583B4113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1123F-8702-4331-B769-9EC647C37A72}">
      <dsp:nvSpPr>
        <dsp:cNvPr id="0" name=""/>
        <dsp:cNvSpPr/>
      </dsp:nvSpPr>
      <dsp:spPr>
        <a:xfrm>
          <a:off x="0" y="0"/>
          <a:ext cx="10972800" cy="161163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/>
            <a:t>政府面對的防疫議題</a:t>
          </a:r>
        </a:p>
      </dsp:txBody>
      <dsp:txXfrm>
        <a:off x="0" y="0"/>
        <a:ext cx="10972800" cy="1611630"/>
      </dsp:txXfrm>
    </dsp:sp>
    <dsp:sp modelId="{D0DAA83A-A9EB-442C-ACD9-3FA55CD62642}">
      <dsp:nvSpPr>
        <dsp:cNvPr id="0" name=""/>
        <dsp:cNvSpPr/>
      </dsp:nvSpPr>
      <dsp:spPr>
        <a:xfrm>
          <a:off x="5357" y="1611630"/>
          <a:ext cx="3654028" cy="3384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3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讓世界分辨中國與台灣之防疫區域與能力的不同</a:t>
          </a:r>
        </a:p>
      </dsp:txBody>
      <dsp:txXfrm>
        <a:off x="5357" y="1611630"/>
        <a:ext cx="3654028" cy="3384423"/>
      </dsp:txXfrm>
    </dsp:sp>
    <dsp:sp modelId="{8F2B60A4-222C-4F60-B81F-C29ADFB4F804}">
      <dsp:nvSpPr>
        <dsp:cNvPr id="0" name=""/>
        <dsp:cNvSpPr/>
      </dsp:nvSpPr>
      <dsp:spPr>
        <a:xfrm>
          <a:off x="3659385" y="1627942"/>
          <a:ext cx="3654028" cy="3384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3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防疫作為的法律授權明確性的爭議</a:t>
          </a:r>
        </a:p>
      </dsp:txBody>
      <dsp:txXfrm>
        <a:off x="3659385" y="1627942"/>
        <a:ext cx="3654028" cy="3384423"/>
      </dsp:txXfrm>
    </dsp:sp>
    <dsp:sp modelId="{AF228B87-E3AC-4EB9-BF99-820B0E44D789}">
      <dsp:nvSpPr>
        <dsp:cNvPr id="0" name=""/>
        <dsp:cNvSpPr/>
      </dsp:nvSpPr>
      <dsp:spPr>
        <a:xfrm>
          <a:off x="7313414" y="1611630"/>
          <a:ext cx="3654028" cy="3384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3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入境旅客國籍</a:t>
          </a:r>
          <a:r>
            <a:rPr lang="en-US" altLang="zh-TW" sz="43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43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「小明」問題</a:t>
          </a:r>
          <a:r>
            <a:rPr lang="en-US" altLang="zh-TW" sz="43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43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之論斷</a:t>
          </a:r>
          <a:endParaRPr lang="zh-TW" altLang="en-US" sz="43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313414" y="1611630"/>
        <a:ext cx="3654028" cy="3384423"/>
      </dsp:txXfrm>
    </dsp:sp>
    <dsp:sp modelId="{6F8C48C6-6DFC-48EE-A8A5-26583B41134C}">
      <dsp:nvSpPr>
        <dsp:cNvPr id="0" name=""/>
        <dsp:cNvSpPr/>
      </dsp:nvSpPr>
      <dsp:spPr>
        <a:xfrm>
          <a:off x="0" y="4996053"/>
          <a:ext cx="10972800" cy="37604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3C03C-F128-4D77-8177-A57732A67E39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2020年12月14日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5ACC1-7210-4F0A-BEEB-8EC885077F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0653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DF2C87C-757E-4C70-9F14-5785D5A3EB9B}" type="datetime2">
              <a:rPr lang="zh-TW" altLang="en-US" smtClean="0"/>
              <a:pPr/>
              <a:t>2020年12月14日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93B0CF2-7F87-4E02-A248-870047730F99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50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019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761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988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457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3694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noProof="0" smtClean="0"/>
              <a:pPr/>
              <a:t>11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87803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noProof="0" smtClean="0"/>
              <a:pPr/>
              <a:t>15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31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cxnSp>
          <p:nvCxnSpPr>
            <p:cNvPr id="7" name="直線接點​​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kumimoji="0" lang="zh-TW" altLang="en-US" noProof="0" dirty="0"/>
          </a:p>
        </p:txBody>
      </p:sp>
      <p:sp>
        <p:nvSpPr>
          <p:cNvPr id="30" name="日期預留位置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176010F5-1FDB-4412-9DA5-0DC277F3AA47}" type="datetime2">
              <a:rPr lang="zh-TW" altLang="en-US" smtClean="0"/>
              <a:pPr/>
              <a:t>2020年12月14日</a:t>
            </a:fld>
            <a:endParaRPr lang="zh-TW" altLang="en-US" dirty="0"/>
          </a:p>
        </p:txBody>
      </p:sp>
      <p:sp>
        <p:nvSpPr>
          <p:cNvPr id="19" name="頁尾預留位置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noProof="0" dirty="0"/>
              <a:t>新增頁尾</a:t>
            </a:r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TW" altLang="en-US"/>
              <a:t>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856E54-3F8D-429F-92B0-552EFC395570}" type="datetime2">
              <a:rPr lang="zh-TW" altLang="en-US" smtClean="0"/>
              <a:pPr/>
              <a:t>2020年12月14日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TW" altLang="en-US"/>
              <a:t>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BC2E8B-FC54-48F9-A7AF-9A7E3F43F4EC}" type="datetime2">
              <a:rPr lang="zh-TW" altLang="en-US" smtClean="0"/>
              <a:pPr/>
              <a:t>2020年12月14日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TW" altLang="en-US"/>
              <a:t>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32A294-16A4-4EBE-BAE1-F92EFB453A48}" type="datetime2">
              <a:rPr lang="zh-TW" altLang="en-US" smtClean="0"/>
              <a:pPr/>
              <a:t>2020年12月14日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F135DD-489F-40F6-9DF5-0023BF78E97D}" type="datetime2">
              <a:rPr lang="zh-TW" altLang="en-US" smtClean="0"/>
              <a:pPr/>
              <a:t>2020年12月14日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16C209C4-ED81-4BB2-901D-6F9161800EE0}" type="datetime2">
              <a:rPr lang="zh-TW" altLang="en-US" smtClean="0"/>
              <a:pPr/>
              <a:t>2020年12月14日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00FEF3-3DB6-4A7C-AB4D-ACE4B86A9E82}" type="datetime2">
              <a:rPr lang="zh-TW" altLang="en-US" smtClean="0"/>
              <a:pPr/>
              <a:t>2020年12月14日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5927D5-6AF4-4517-AA98-65218CDB69F3}" type="datetime2">
              <a:rPr lang="zh-TW" altLang="en-US" smtClean="0"/>
              <a:pPr/>
              <a:t>2020年12月14日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6FC618-F0E5-4989-AF68-72D3D428384C}" type="datetime2">
              <a:rPr lang="zh-TW" altLang="en-US" smtClean="0"/>
              <a:pPr/>
              <a:t>2020年12月14日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/>
              <a:t>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A1821B-84B2-4BCF-9103-D9BA6B63AE5A}" type="datetime2">
              <a:rPr lang="zh-TW" altLang="en-US" smtClean="0"/>
              <a:pPr/>
              <a:t>2020年12月14日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zh-TW" altLang="en-US" sz="1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B29EDC9E-0ED5-49F5-AB3A-F546F39FF920}" type="datetime2">
              <a:rPr lang="zh-TW" altLang="en-US" smtClean="0"/>
              <a:pPr/>
              <a:t>2020年12月14日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zh-TW" altLang="en-US" sz="1800" dirty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" name="手繪多邊形​​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zh-TW" altLang="en-US" sz="1800" dirty="0">
              <a:solidFill>
                <a:schemeClr val="tx1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手繪多邊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zh-TW" altLang="en-US" sz="1800" noProof="0" dirty="0">
                  <a:solidFill>
                    <a:schemeClr val="tx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zh-TW" altLang="en-US" sz="1800" noProof="0" dirty="0">
                  <a:solidFill>
                    <a:schemeClr val="tx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手繪多邊形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zh-TW" altLang="en-US" sz="1800" noProof="0" dirty="0"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  <p:sp>
              <p:nvSpPr>
                <p:cNvPr id="33" name="手繪多邊形​​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zh-TW" altLang="en-US" sz="1800" noProof="0" dirty="0"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</p:grpSp>
        </p:grpSp>
      </p:grpSp>
      <p:sp>
        <p:nvSpPr>
          <p:cNvPr id="9" name="標題預留位置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30" name="文字預留位置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TW" altLang="en-US" noProof="0" dirty="0"/>
              <a:t>按一下以編輯母片文字樣式</a:t>
            </a:r>
          </a:p>
          <a:p>
            <a:pPr lvl="1" rtl="0" eaLnBrk="1" latinLnBrk="0" hangingPunct="1"/>
            <a:r>
              <a:rPr lang="zh-TW" altLang="en-US" noProof="0" dirty="0"/>
              <a:t>第二層</a:t>
            </a:r>
          </a:p>
          <a:p>
            <a:pPr lvl="2" rtl="0" eaLnBrk="1" latinLnBrk="0" hangingPunct="1"/>
            <a:r>
              <a:rPr lang="zh-TW" altLang="en-US" noProof="0" dirty="0"/>
              <a:t>第三層</a:t>
            </a:r>
          </a:p>
          <a:p>
            <a:pPr lvl="3" rtl="0" eaLnBrk="1" latinLnBrk="0" hangingPunct="1"/>
            <a:r>
              <a:rPr lang="zh-TW" altLang="en-US" noProof="0" dirty="0"/>
              <a:t>第四層</a:t>
            </a:r>
          </a:p>
          <a:p>
            <a:pPr lvl="4" rtl="0" eaLnBrk="1" latinLnBrk="0" hangingPunct="1"/>
            <a:r>
              <a:rPr lang="zh-TW" altLang="en-US" noProof="0" dirty="0"/>
              <a:t>第五層</a:t>
            </a:r>
          </a:p>
        </p:txBody>
      </p:sp>
      <p:sp>
        <p:nvSpPr>
          <p:cNvPr id="10" name="日期預留位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0565B32-B448-4814-A34B-8E4078D6BFB9}" type="datetime2">
              <a:rPr lang="zh-TW" altLang="en-US" smtClean="0"/>
              <a:pPr/>
              <a:t>2020年12月14日</a:t>
            </a:fld>
            <a:endParaRPr lang="zh-TW" altLang="en-US" dirty="0"/>
          </a:p>
        </p:txBody>
      </p:sp>
      <p:sp>
        <p:nvSpPr>
          <p:cNvPr id="22" name="頁尾預留位置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noProof="0" dirty="0"/>
              <a:t>新增頁尾</a:t>
            </a:r>
          </a:p>
        </p:txBody>
      </p:sp>
      <p:sp>
        <p:nvSpPr>
          <p:cNvPr id="18" name="投影片編號預留位置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新細明體" panose="02020500000000000000" pitchFamily="18" charset="-120"/>
              </a:rPr>
              <a:t>2020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新細明體" panose="02020500000000000000" pitchFamily="18" charset="-120"/>
              </a:rPr>
              <a:t>年台灣災害管理研討會</a:t>
            </a:r>
          </a:p>
        </p:txBody>
      </p:sp>
      <p:sp>
        <p:nvSpPr>
          <p:cNvPr id="5" name="副標題 4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084320"/>
          </a:xfrm>
        </p:spPr>
        <p:txBody>
          <a:bodyPr rtlCol="0"/>
          <a:lstStyle/>
          <a:p>
            <a:pPr marL="0" indent="0">
              <a:buNone/>
            </a:pP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因應新型冠狀肺炎（</a:t>
            </a:r>
            <a:r>
              <a:rPr lang="en-US" altLang="zh-TW" sz="4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）疫情影響下之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法律應變體系規劃及執法作為之問題與對策</a:t>
            </a:r>
            <a:r>
              <a:rPr lang="en-US" altLang="zh-TW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                 中華民國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rtl="0">
              <a:buNone/>
            </a:pPr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  <a:sym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2134646"/>
          </a:xfrm>
        </p:spPr>
        <p:txBody>
          <a:bodyPr rtlCol="0">
            <a:noAutofit/>
          </a:bodyPr>
          <a:lstStyle/>
          <a:p>
            <a:pPr marL="0" indent="0"/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新細明體" panose="02020500000000000000" pitchFamily="18" charset="-120"/>
              </a:rPr>
              <a:t>(4)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關於「電子圍籬智慧追蹤系統」、「電子防疫服務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平台系統」之個人資料（如細胞簡訊）之蒐集、調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取、運用機制並無明確之法源規定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solidFill>
                <a:schemeClr val="tx1"/>
              </a:solidFill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2106386"/>
            <a:ext cx="10972800" cy="462098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政府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小時嚴密監控列管者的行蹤，是否符合所謂的「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必要措施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」不免引人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法律「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明確性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法源依據</a:t>
            </a:r>
            <a:r>
              <a:rPr lang="zh-TW" altLang="en-US" sz="3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疑慮？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甚至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可能產生違反《憲法》居住遷徙自由、比例原則或侵害隱私權的疑慮。</a:t>
            </a:r>
            <a:endParaRPr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rtl="0">
              <a:buNone/>
            </a:pPr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  <a:sym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807100"/>
          </a:xfrm>
        </p:spPr>
        <p:txBody>
          <a:bodyPr>
            <a:noAutofit/>
          </a:bodyPr>
          <a:lstStyle/>
          <a:p>
            <a:pPr marL="0" indent="0"/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限制醫護人員、高中職以下師生及相關人員出國之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禁令規定涉及違憲之爭議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184400"/>
            <a:ext cx="10972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《傳染病防治法》並未明確限制醫事人員出國，僅提及必須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遵從主管機關指揮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，因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此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衛福部擴大解釋並不符合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比例原則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，涉及違憲的爭議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在禁止高中以下師生出國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之規定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，有違反《憲法》保障人民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居住遷徙自由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的疑慮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810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859808"/>
            <a:ext cx="10972800" cy="1528549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註記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並嚴厲管制武漢台胞之返鄉權違反司法院大法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官釋字第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558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號解釋及相關國際法之規定</a:t>
            </a:r>
            <a:b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101754"/>
            <a:ext cx="10972800" cy="4626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b="1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善盡國民義務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武漢地區臺商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民被註記並嚴厲管制回國，剝奪其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返鄉權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，違反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《憲法》第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條人民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自由遷徙權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的保障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台灣地區人民與中國大陸籍配偶在大陸所生的小孩在台設有學籍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，縱然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已加入健保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且有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合法居留身分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不讓小明回台違反聯合國《兒童權利公約》第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條所明文禁止之歧視、懲罰</a:t>
            </a:r>
          </a:p>
        </p:txBody>
      </p:sp>
    </p:spTree>
    <p:extLst>
      <p:ext uri="{BB962C8B-B14F-4D97-AF65-F5344CB8AC3E}">
        <p14:creationId xmlns:p14="http://schemas.microsoft.com/office/powerpoint/2010/main" val="365056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2353011"/>
          </a:xfrm>
        </p:spPr>
        <p:txBody>
          <a:bodyPr>
            <a:noAutofit/>
          </a:bodyPr>
          <a:lstStyle/>
          <a:p>
            <a:pPr marL="0" indent="0"/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(7)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我國「揭弊者保護法草案」尚未正式通過、施行，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無法保障防疫「吹哨人」（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Whistleblower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）之相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關人權</a:t>
            </a:r>
            <a:b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129050"/>
            <a:ext cx="10972800" cy="419554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目前只能以《勞動基準法》的相關規定為當事人爭取最大的權益，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但「吹哨人」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在職場上所受之打壓侵害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卻無法以「揭弊者保護法」的精神受到更多合理的對待與社會正義的伸張。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61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1318543" cy="2333767"/>
          </a:xfrm>
        </p:spPr>
        <p:txBody>
          <a:bodyPr>
            <a:noAutofit/>
          </a:bodyPr>
          <a:lstStyle/>
          <a:p>
            <a:b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「因應嚴重特殊傳染性肺炎疫情整備應變計畫」</a:t>
            </a:r>
            <a:b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之內容缺乏民眾權利遭受侵害時之救濟管道與教示</a:t>
            </a:r>
            <a:b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924334"/>
            <a:ext cx="10972800" cy="47084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整理其遺漏與缺失如下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「授權明確原則」對基本人權的不確定性侵害</a:t>
            </a:r>
            <a:endParaRPr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隔離與檢疫的判斷執行與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天期限之必要性的疑慮</a:t>
            </a:r>
            <a:endParaRPr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「電子圍籬智慧追蹤系統」對於隱私權的影響</a:t>
            </a:r>
            <a:endParaRPr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禁止醫護人員出境對於行動自由的限制</a:t>
            </a:r>
            <a:endParaRPr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lnSpc>
                <a:spcPct val="110000"/>
              </a:lnSpc>
              <a:buNone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人民卻沒被教示如何或何處去尋求救濟的管道與方法？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3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82136"/>
            <a:ext cx="10972800" cy="2347415"/>
          </a:xfrm>
        </p:spPr>
        <p:txBody>
          <a:bodyPr>
            <a:normAutofit fontScale="90000"/>
          </a:bodyPr>
          <a:lstStyle/>
          <a:p>
            <a:br>
              <a:rPr lang="en-US" altLang="zh-TW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我國將</a:t>
            </a:r>
            <a:r>
              <a:rPr lang="en-US" altLang="zh-TW" sz="44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稱為武漢肺炎，恐與相關國際</a:t>
            </a:r>
            <a:br>
              <a:rPr lang="en-US" altLang="zh-TW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法與國內法禁止歧視之規定，相互牴觸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世界衛生組織正式將新冠肺炎命名為「</a:t>
            </a:r>
            <a:r>
              <a:rPr lang="en-US" altLang="zh-TW" sz="36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」，並強調為避免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負面標籤化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的影響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所以依據國際法命名其他傳染病名稱時，不會特定指向某個地理位置、任何動物、人類個體或群體而引發誤導或歧視的爭議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93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964" y="900751"/>
            <a:ext cx="10854519" cy="2265530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「因應嚴重特殊傳染性肺炎疫情整備應變計畫」</a:t>
            </a:r>
            <a:b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之內容缺乏我國援助國際社會共同防治</a:t>
            </a:r>
            <a:r>
              <a:rPr lang="en-US" altLang="zh-TW" sz="36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b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疫情擴散之合作機制</a:t>
            </a:r>
            <a:b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879678"/>
            <a:ext cx="10972800" cy="34449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在疫情開始之初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我國缺乏援助國際社會共同防治</a:t>
            </a:r>
            <a:r>
              <a:rPr lang="en-US" altLang="zh-TW" sz="32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疫情擴散之機制，在「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一個中國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」的國際現實下更是被阻攔了不少國際合作的機會，更進一步被視為與中國大陸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同屬一個疫區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而招致其他國家的隔離排擠。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77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501254"/>
            <a:ext cx="10972800" cy="865496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「因應嚴重特殊傳染性肺炎疫情整備應變計畫」之內</a:t>
            </a:r>
            <a:b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容缺乏我國應積極研發、量產</a:t>
            </a:r>
            <a:r>
              <a:rPr lang="en-US" altLang="zh-TW" sz="36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疫苗之機制</a:t>
            </a:r>
            <a:b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當先進國家均積極研發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疫苗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之際，我國卻未有相對快速之進展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2593075"/>
            <a:ext cx="10085696" cy="395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5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018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887104"/>
            <a:ext cx="10972800" cy="5437496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四、因應</a:t>
            </a:r>
            <a:r>
              <a:rPr lang="en-US" altLang="zh-TW" sz="44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疫情影響下之法律應變體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系規劃與調整之可行對策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代結論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因應新型冠狀肺炎（</a:t>
            </a:r>
            <a:r>
              <a:rPr lang="en-US" altLang="zh-TW" sz="36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）疫情影響下之法律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應變體系規劃與執法作為中涉及相關人權問題之可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行回應對策</a:t>
            </a:r>
          </a:p>
          <a:p>
            <a:pPr marL="0" indent="0">
              <a:buNone/>
            </a:pP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22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27545"/>
            <a:ext cx="10972800" cy="3125339"/>
          </a:xfrm>
        </p:spPr>
        <p:txBody>
          <a:bodyPr>
            <a:no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）「嚴重特殊傳染性肺炎防治及紓困振興特別條例」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若干條文（如第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條「帝王條款」）之建置，宜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符合國會法律保留、法治國原則、明確性原則、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比例原則</a:t>
            </a:r>
            <a:b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920620"/>
            <a:ext cx="10972800" cy="3403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《釋字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690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號》的不同意見書上強調即使「非刑事被告」的人身自由剝奪也須遵照《憲法》第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條以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法官保留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作為正當法律程序的保障</a:t>
            </a:r>
            <a:endParaRPr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《傳染病防治法》第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條規定必須「明知自己罹患」而「致傳染於人」才處以刑罰的相對條件而言，《肺炎特別條例》第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條應該以《憲法》第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條內涵的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比例原則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再審慎檢視之為宜</a:t>
            </a:r>
            <a:endParaRPr lang="zh-TW" altLang="en-US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06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4531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作者介紹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549400"/>
            <a:ext cx="10972800" cy="4775200"/>
          </a:xfrm>
        </p:spPr>
        <p:txBody>
          <a:bodyPr/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柯雨瑞教授</a:t>
            </a: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學歷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中央警察大學犯罪防治研究所法學博士</a:t>
            </a: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現職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中央警察大學國境警察學系暨研究所專任教授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鐘太宏老師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學歷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國立臺灣師範大學公民教育與活動領導研究所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碩士</a:t>
            </a: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現職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台北市私立東山高中公民與社會科教師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黃翠紋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學歷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中央警察大學犯罪防治研究所法學博士</a:t>
            </a: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現職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中央警察大學行政警察學系暨警察政策研究所專任教授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09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1656975"/>
          </a:xfrm>
        </p:spPr>
        <p:txBody>
          <a:bodyPr>
            <a:no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）「居家隔離」、「居家檢疫」涉及憲法第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條人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身自由之保障，其認定標準宜嚴謹化、合憲化</a:t>
            </a:r>
            <a:br>
              <a:rPr lang="zh-TW" altLang="zh-TW" sz="3600" dirty="0">
                <a:solidFill>
                  <a:srgbClr val="7030A0"/>
                </a:solidFill>
              </a:rPr>
            </a:br>
            <a:endParaRPr lang="zh-TW" altLang="en-US" sz="3600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088106"/>
            <a:ext cx="10972800" cy="44764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《釋字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690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號》指出：「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仍宜明確規範強制隔離應有合理之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最長期限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，及決定施行強制隔離處置相關之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組織、程序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等辦法以資依循，並建立受隔離者或其親屬不服得及時請求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法院救濟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，暨對前述受強制隔離者予以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合理補償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之機制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對於居家隔離或檢疫之決定，宜由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位或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位以上資深專科醫師共同檢視後決定之，而非僅依據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接觸史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境外返國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制式條件之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一律執行滿十四天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，達到人權與安全兼顧之雙贏效果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52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1738861"/>
          </a:xfrm>
        </p:spPr>
        <p:txBody>
          <a:bodyPr>
            <a:no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）執法機關對於</a:t>
            </a:r>
            <a:r>
              <a:rPr lang="en-US" altLang="zh-TW" sz="3600" b="1" dirty="0" err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之網路假訊息之查緝、認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定，宜符合法律之構成要件</a:t>
            </a:r>
            <a:b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442948"/>
            <a:ext cx="10972800" cy="38816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依循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《社會秩序維護法》第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63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款的嚴謹規定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第一，要有散佈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主觀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犯意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臉書貼文、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群組轉傳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第二，謠言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假訊息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的內容是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不實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謠言、假新聞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第三點，尚必須造成對公眾的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危害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引起混亂、造成恐慌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92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2216533"/>
          </a:xfrm>
        </p:spPr>
        <p:txBody>
          <a:bodyPr>
            <a:no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）關於「電子圍籬智慧追蹤系統」、「電子防疫服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務平台系統」之個人資料（如細胞簡訊）之蒐集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、調取、運用機制宜有相當明確之法源規定</a:t>
            </a:r>
            <a:b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3070746"/>
            <a:ext cx="10972800" cy="325385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不應該因為防疫的理由就降低對人民基本權利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隱私權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侵犯可能的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審查密度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，防疫政策亦應兼顧法律與人權，反而應該督促立法機關盡速進行修法，明確將授權項目及範圍明確化。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148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807100"/>
          </a:xfrm>
        </p:spPr>
        <p:txBody>
          <a:bodyPr>
            <a:normAutofit fontScale="90000"/>
          </a:bodyPr>
          <a:lstStyle/>
          <a:p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）限制醫護人員、高中職以下師生及相關人員出國</a:t>
            </a:r>
            <a:b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之禁令規定宜符合憲法之要求 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511188"/>
            <a:ext cx="10972800" cy="38134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許玉秀大法官於《大法官釋字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690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號》解釋不同意見書所言｢一個社會的文明程度，取決於對正當程序的堅持與實踐能力。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緊急危險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不能成為正當程序的例外。愈緊急，愈應該嚴謹有效地遵守正當程序，因為緊急情況最容易出現致命的悲劇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仍應主張恪守《憲法》的人權保障要求，而非任由行政機關於國家危急之際，僅依據一紙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不明確的法律授權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而令其無限的擴權。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10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）積極保障武漢台胞之返鄉權、健康權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279176"/>
            <a:ext cx="10972800" cy="404542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司法院《大法官釋字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558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號》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闡述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保障國民旅行、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返國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之權利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對於入境檢疫隔離的措施，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比例原則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決定武漢台胞皆必須接受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天的檢疫隔離後全部平安返家，因此主管機關為相關處分時，宜依行政程序法及其他法律所規定之相關程序而為之，以保障國民全體的健康權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943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2107351"/>
          </a:xfrm>
        </p:spPr>
        <p:txBody>
          <a:bodyPr>
            <a:noAutofit/>
          </a:bodyPr>
          <a:lstStyle/>
          <a:p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）我國「揭弊者保護法草案」宜儘速通過、施行，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俾利保障防疫「吹哨人」（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Whistleblower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b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之相關人權</a:t>
            </a:r>
            <a:b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811438"/>
            <a:ext cx="10972800" cy="35131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為兼顧企業與民意，法務部將公私部門雙方的吹哨者保護法案結合定名為《公益揭弊者保護法》，其中以「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身分保密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人身安全保護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」及「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工作的保障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」等「三保」最為重要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352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820748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「因應嚴重特殊傳染性肺炎疫情整備應變計畫」之內</a:t>
            </a:r>
            <a:b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容宜建置民眾權利遭受侵害時之救濟管道與教示</a:t>
            </a:r>
            <a:b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524836"/>
            <a:ext cx="10972800" cy="37997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依新修正之《提審法》之規定，不論人民是否因犯罪嫌疑而遭受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法院以外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機關逮捕、拘禁，若其他法律未提供人民向法院請求即時救濟之機制時，人民即得依《提審法》規定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二十四小時內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向法院聲請提審。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傳染病防治措施中涉及逮捕、拘禁等剝奪人身自由之手段，將受此部保障人民人身自由之重要法令影響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186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1616031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我國宜確實遵守國際法與國內法禁止歧視之規定，</a:t>
            </a:r>
            <a:b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並將</a:t>
            </a:r>
            <a:r>
              <a:rPr lang="en-US" altLang="zh-TW" sz="36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正名化</a:t>
            </a:r>
            <a:b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320118"/>
            <a:ext cx="10972800" cy="40044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疫情雖然首先出現在中國大陸，不一定發源在中國，我們也應延續國際人權的相互尊重與反歧視的精神，政府應該呼籲並帶頭將便宜行事而使用的「武漢肺炎」正式正名為「</a:t>
            </a:r>
            <a:r>
              <a:rPr lang="en-US" altLang="zh-TW" sz="28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」以符合國際潮流。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432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2243828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、「因應嚴重特殊傳染性肺炎疫情整備應變計畫」之內容宜建置我國援助國際社會共同防治</a:t>
            </a:r>
            <a:r>
              <a:rPr lang="en-US" altLang="zh-TW" sz="36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疫情擴散之合作機制</a:t>
            </a:r>
            <a:b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3098042"/>
            <a:ext cx="10972800" cy="3226557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「口罩實名制」解決民眾搶購囤積口罩的混亂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arenBoth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簽署「臺美防疫夥伴關係聯合聲明」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arenBoth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建置的「口罩國家隊」的產能已足以滿足內需並進而捐贈他國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萬片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arenBoth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「電子檢疫系統」，讓有需要的國家可以準確追蹤確診民眾的接觸史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41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1738861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「因應嚴重特殊傳染性肺炎疫情整備應變計畫」</a:t>
            </a:r>
            <a:b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之內容宜積極建置研發、量產</a:t>
            </a:r>
            <a:r>
              <a:rPr lang="en-US" altLang="zh-TW" sz="36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疫苗之機制</a:t>
            </a:r>
            <a:b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688608"/>
            <a:ext cx="10972800" cy="36359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我國有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4 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家廠商投入</a:t>
            </a:r>
            <a:r>
              <a:rPr lang="en-US" altLang="zh-TW" sz="28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疫苗之研發，分別為：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國光生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(4142-TW)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高端疫苗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(6547-TW)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聯亞生技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(3081-TW)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安特羅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(6564-</a:t>
            </a:r>
            <a:r>
              <a:rPr lang="en-US" altLang="zh-TW" sz="28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TE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以上合計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家，但研發速度恐有再加以精進之空間。 </a:t>
            </a:r>
          </a:p>
        </p:txBody>
      </p:sp>
    </p:spTree>
    <p:extLst>
      <p:ext uri="{BB962C8B-B14F-4D97-AF65-F5344CB8AC3E}">
        <p14:creationId xmlns:p14="http://schemas.microsoft.com/office/powerpoint/2010/main" val="30480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7586"/>
            <a:ext cx="10972800" cy="1208314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一</a:t>
            </a:r>
            <a:r>
              <a:rPr lang="zh-TW" altLang="zh-TW" b="1" dirty="0">
                <a:solidFill>
                  <a:schemeClr val="tx1"/>
                </a:solidFill>
              </a:rPr>
              <a:t>、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108949"/>
              </p:ext>
            </p:extLst>
          </p:nvPr>
        </p:nvGraphicFramePr>
        <p:xfrm>
          <a:off x="609600" y="1485901"/>
          <a:ext cx="10972800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5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、小結</a:t>
            </a:r>
            <a:br>
              <a:rPr lang="zh-TW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514901"/>
            <a:ext cx="10972800" cy="48096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我國政府在因應新型冠狀肺炎（</a:t>
            </a:r>
            <a:r>
              <a:rPr lang="en-US" altLang="zh-TW" sz="28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）疫情影響下之相關應變體系之規劃作為，在整體成效上可謂相當良好，深獲國際肯定。不過，係為受到</a:t>
            </a:r>
            <a:r>
              <a:rPr lang="en-US" altLang="zh-TW" sz="28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疫情之直接、間接影響下之人權保障之區塊，以及我國援助國際社會之部分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值得再加以精進之處 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463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9935" y="-342900"/>
            <a:ext cx="6917634" cy="7046843"/>
          </a:xfrm>
        </p:spPr>
      </p:pic>
    </p:spTree>
    <p:extLst>
      <p:ext uri="{BB962C8B-B14F-4D97-AF65-F5344CB8AC3E}">
        <p14:creationId xmlns:p14="http://schemas.microsoft.com/office/powerpoint/2010/main" val="57896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9752" y="-64604"/>
            <a:ext cx="6500188" cy="7345019"/>
          </a:xfrm>
        </p:spPr>
      </p:pic>
    </p:spTree>
    <p:extLst>
      <p:ext uri="{BB962C8B-B14F-4D97-AF65-F5344CB8AC3E}">
        <p14:creationId xmlns:p14="http://schemas.microsoft.com/office/powerpoint/2010/main" val="15541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9016" y="-1031616"/>
            <a:ext cx="6226002" cy="8925339"/>
          </a:xfrm>
        </p:spPr>
      </p:pic>
    </p:spTree>
    <p:extLst>
      <p:ext uri="{BB962C8B-B14F-4D97-AF65-F5344CB8AC3E}">
        <p14:creationId xmlns:p14="http://schemas.microsoft.com/office/powerpoint/2010/main" val="100422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383" y="139148"/>
            <a:ext cx="8491200" cy="60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322" y="268552"/>
            <a:ext cx="7645016" cy="65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4600" y="0"/>
            <a:ext cx="6507690" cy="6858000"/>
          </a:xfrm>
        </p:spPr>
      </p:pic>
    </p:spTree>
    <p:extLst>
      <p:ext uri="{BB962C8B-B14F-4D97-AF65-F5344CB8AC3E}">
        <p14:creationId xmlns:p14="http://schemas.microsoft.com/office/powerpoint/2010/main" val="36103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69709" y="129208"/>
            <a:ext cx="5852582" cy="6195391"/>
          </a:xfrm>
        </p:spPr>
      </p:pic>
    </p:spTree>
    <p:extLst>
      <p:ext uri="{BB962C8B-B14F-4D97-AF65-F5344CB8AC3E}">
        <p14:creationId xmlns:p14="http://schemas.microsoft.com/office/powerpoint/2010/main" val="21939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69709" y="815007"/>
            <a:ext cx="5852582" cy="6042992"/>
          </a:xfrm>
        </p:spPr>
      </p:pic>
    </p:spTree>
    <p:extLst>
      <p:ext uri="{BB962C8B-B14F-4D97-AF65-F5344CB8AC3E}">
        <p14:creationId xmlns:p14="http://schemas.microsoft.com/office/powerpoint/2010/main" val="333616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07096" y="139148"/>
            <a:ext cx="6915195" cy="6579704"/>
          </a:xfrm>
        </p:spPr>
      </p:pic>
    </p:spTree>
    <p:extLst>
      <p:ext uri="{BB962C8B-B14F-4D97-AF65-F5344CB8AC3E}">
        <p14:creationId xmlns:p14="http://schemas.microsoft.com/office/powerpoint/2010/main" val="5407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28600" y="139148"/>
            <a:ext cx="11867322" cy="1796332"/>
          </a:xfrm>
        </p:spPr>
        <p:txBody>
          <a:bodyPr rtlCol="0">
            <a:normAutofit fontScale="90000"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b="1" dirty="0">
                <a:solidFill>
                  <a:schemeClr val="tx1"/>
                </a:solidFill>
              </a:rPr>
              <a:t>、</a:t>
            </a:r>
            <a:r>
              <a:rPr lang="zh-TW" altLang="en-US" sz="5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衛福部</a:t>
            </a:r>
            <a:r>
              <a:rPr lang="zh-TW" altLang="zh-TW" sz="5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「因應嚴重特殊傳染性肺炎疫情整備應變計畫」之內容與法律屬性之介紹</a:t>
            </a: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228600" y="2126974"/>
            <a:ext cx="11353800" cy="4731026"/>
          </a:xfrm>
        </p:spPr>
        <p:txBody>
          <a:bodyPr rtlCol="0"/>
          <a:lstStyle/>
          <a:p>
            <a:pPr marL="0" indent="0">
              <a:buNone/>
            </a:pP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第一階段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整備階段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當鄰近國家出現疫情但無持續性社區傳播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整備策略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  <a:sym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  <a:sym typeface="新細明體" panose="02020500000000000000" pitchFamily="18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088"/>
            <a:ext cx="11996531" cy="301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636814"/>
            <a:ext cx="10972800" cy="1298666"/>
          </a:xfrm>
        </p:spPr>
        <p:txBody>
          <a:bodyPr rtlCol="0">
            <a:normAutofit fontScale="90000"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b="1" dirty="0">
                <a:solidFill>
                  <a:schemeClr val="tx1"/>
                </a:solidFill>
              </a:rPr>
              <a:t>、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衛福部</a:t>
            </a:r>
            <a:r>
              <a:rPr lang="zh-TW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「因應嚴重特殊傳染性肺炎疫情整備應變計畫」之內容與法律屬性之介紹</a:t>
            </a:r>
            <a:endParaRPr lang="zh-TW" altLang="en-US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168966" y="1953986"/>
            <a:ext cx="11799878" cy="4389120"/>
          </a:xfrm>
        </p:spPr>
        <p:txBody>
          <a:bodyPr rtlCol="0"/>
          <a:lstStyle/>
          <a:p>
            <a:pPr marL="0" indent="0">
              <a:buNone/>
            </a:pP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第二階段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應變階段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當疫情持續擴大時，依疫情等級啟動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下列九項應變策略</a:t>
            </a:r>
            <a:r>
              <a:rPr lang="en-US" altLang="zh-TW" sz="3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</a:p>
          <a:p>
            <a:pPr marL="0" indent="0">
              <a:buNone/>
            </a:pPr>
            <a:endParaRPr lang="en-US" altLang="zh-TW" sz="3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sz="3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898071" y="3215640"/>
            <a:ext cx="261257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強化疫情監視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風險評估</a:t>
            </a:r>
          </a:p>
        </p:txBody>
      </p:sp>
      <p:sp>
        <p:nvSpPr>
          <p:cNvPr id="5" name="矩形 4"/>
          <p:cNvSpPr/>
          <p:nvPr/>
        </p:nvSpPr>
        <p:spPr>
          <a:xfrm>
            <a:off x="4261756" y="3234146"/>
            <a:ext cx="2824843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強化邊境檢疫</a:t>
            </a:r>
          </a:p>
        </p:txBody>
      </p:sp>
      <p:sp>
        <p:nvSpPr>
          <p:cNvPr id="6" name="矩形 5"/>
          <p:cNvSpPr/>
          <p:nvPr/>
        </p:nvSpPr>
        <p:spPr>
          <a:xfrm>
            <a:off x="7829546" y="3248706"/>
            <a:ext cx="2743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完備醫療體系</a:t>
            </a:r>
          </a:p>
        </p:txBody>
      </p:sp>
      <p:sp>
        <p:nvSpPr>
          <p:cNvPr id="7" name="矩形 6"/>
          <p:cNvSpPr/>
          <p:nvPr/>
        </p:nvSpPr>
        <p:spPr>
          <a:xfrm>
            <a:off x="898071" y="4312920"/>
            <a:ext cx="261257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調度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管理防疫物資</a:t>
            </a:r>
          </a:p>
        </p:txBody>
      </p:sp>
      <p:sp>
        <p:nvSpPr>
          <p:cNvPr id="8" name="矩形 7"/>
          <p:cNvSpPr/>
          <p:nvPr/>
        </p:nvSpPr>
        <p:spPr>
          <a:xfrm>
            <a:off x="4261755" y="4312920"/>
            <a:ext cx="2824843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提升檢驗診斷能力</a:t>
            </a:r>
          </a:p>
        </p:txBody>
      </p:sp>
      <p:sp>
        <p:nvSpPr>
          <p:cNvPr id="9" name="矩形 8"/>
          <p:cNvSpPr/>
          <p:nvPr/>
        </p:nvSpPr>
        <p:spPr>
          <a:xfrm>
            <a:off x="7837710" y="4338706"/>
            <a:ext cx="2743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持續風險溝通</a:t>
            </a:r>
          </a:p>
        </p:txBody>
      </p:sp>
      <p:sp>
        <p:nvSpPr>
          <p:cNvPr id="10" name="矩形 9"/>
          <p:cNvSpPr/>
          <p:nvPr/>
        </p:nvSpPr>
        <p:spPr>
          <a:xfrm>
            <a:off x="898071" y="5447212"/>
            <a:ext cx="261257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發展國際合作</a:t>
            </a:r>
          </a:p>
        </p:txBody>
      </p:sp>
      <p:sp>
        <p:nvSpPr>
          <p:cNvPr id="11" name="矩形 10"/>
          <p:cNvSpPr/>
          <p:nvPr/>
        </p:nvSpPr>
        <p:spPr>
          <a:xfrm>
            <a:off x="4261755" y="5457825"/>
            <a:ext cx="2824843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流行病學調查</a:t>
            </a:r>
          </a:p>
        </p:txBody>
      </p:sp>
      <p:sp>
        <p:nvSpPr>
          <p:cNvPr id="12" name="矩形 11"/>
          <p:cNvSpPr/>
          <p:nvPr/>
        </p:nvSpPr>
        <p:spPr>
          <a:xfrm>
            <a:off x="7837711" y="5457825"/>
            <a:ext cx="2743199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社區防治</a:t>
            </a:r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14065" y="704088"/>
            <a:ext cx="10972800" cy="4571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   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36895" y="996287"/>
            <a:ext cx="10972800" cy="5423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三、因應</a:t>
            </a:r>
            <a:r>
              <a:rPr lang="en-US" altLang="zh-TW" sz="44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疫情影響下之法律應變體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系規劃與執法作為之問題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600" b="1" dirty="0"/>
              <a:t>.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因應新型冠狀肺炎（</a:t>
            </a:r>
            <a:r>
              <a:rPr lang="en-US" altLang="zh-TW" sz="6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）疫情影響下之法律應變體系規劃與執法作為面臨之相關人權問題</a:t>
            </a:r>
            <a:b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3097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5994" y="518615"/>
            <a:ext cx="11250304" cy="1937982"/>
          </a:xfrm>
        </p:spPr>
        <p:txBody>
          <a:bodyPr rtlCol="0">
            <a:noAutofit/>
          </a:bodyPr>
          <a:lstStyle/>
          <a:p>
            <a:pPr marL="0" indent="0"/>
            <a:b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新細明體" panose="02020500000000000000" pitchFamily="18" charset="-120"/>
              </a:rPr>
            </a:b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新細明體" panose="02020500000000000000" pitchFamily="18" charset="-120"/>
              </a:rPr>
              <a:t>(1)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《嚴重特殊傳染性肺炎防治及紓困振興特別條例》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條之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「帝王條款」具有相當大之爭議性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>
              <a:buNone/>
            </a:pP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《肺炎特別條例》第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條：「中央流行疫情指揮中心指揮官為防治控制疫情需要，得實施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必要之應變處置或措施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其中的何謂「必要之應變處置或措施」被指出欠缺「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法律明確性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000" b="1" dirty="0">
              <a:latin typeface="標楷體" panose="03000509000000000000" pitchFamily="65" charset="-120"/>
              <a:ea typeface="標楷體" panose="03000509000000000000" pitchFamily="65" charset="-120"/>
              <a:sym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573206"/>
            <a:ext cx="10972800" cy="2606722"/>
          </a:xfrm>
        </p:spPr>
        <p:txBody>
          <a:bodyPr rtlCol="0">
            <a:noAutofit/>
          </a:bodyPr>
          <a:lstStyle/>
          <a:p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新細明體" panose="02020500000000000000" pitchFamily="18" charset="-120"/>
              </a:rPr>
              <a:t>(2)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「居家隔離」、「居家檢疫」與憲法第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條人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身由保障之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衡平性問題</a:t>
            </a:r>
            <a:b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1763486"/>
            <a:ext cx="10972800" cy="4561114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en-US" altLang="zh-TW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sym typeface="新細明體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《傳染病防治法》授權主管機關得以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行政命令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「十四天」隔離或檢疫的決策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對比《憲法》第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條中有關「拘禁」之人身自由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以「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法官保留原則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」來確定人權的保障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而言，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限制人民行動自由的衡平性何在？</a:t>
            </a:r>
            <a:endParaRPr lang="zh-TW" altLang="en-US" sz="3000" b="1" dirty="0">
              <a:latin typeface="標楷體" panose="03000509000000000000" pitchFamily="65" charset="-120"/>
              <a:ea typeface="標楷體" panose="03000509000000000000" pitchFamily="65" charset="-120"/>
              <a:sym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600501"/>
            <a:ext cx="10972800" cy="1883392"/>
          </a:xfrm>
        </p:spPr>
        <p:txBody>
          <a:bodyPr rtlCol="0">
            <a:noAutofit/>
          </a:bodyPr>
          <a:lstStyle/>
          <a:p>
            <a:pPr marL="0" indent="0"/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新細明體" panose="02020500000000000000" pitchFamily="18" charset="-120"/>
              </a:rPr>
              <a:t>(3)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警察機關對於</a:t>
            </a:r>
            <a:r>
              <a:rPr lang="en-US" altLang="zh-TW" sz="3600" b="1" dirty="0" err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COVID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-19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之網路假訊息之認定過於寬</a:t>
            </a:r>
            <a:b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鬆，易侵犯民眾憲法上之言論自由、新聞自由權利</a:t>
            </a:r>
            <a:b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新細明體" panose="02020500000000000000" pitchFamily="18" charset="-120"/>
            </a:endParaRPr>
          </a:p>
        </p:txBody>
      </p:sp>
      <p:sp>
        <p:nvSpPr>
          <p:cNvPr id="2" name="內容預留位置 1"/>
          <p:cNvSpPr>
            <a:spLocks noGrp="1"/>
          </p:cNvSpPr>
          <p:nvPr>
            <p:ph idx="1"/>
          </p:nvPr>
        </p:nvSpPr>
        <p:spPr>
          <a:xfrm>
            <a:off x="609600" y="2237014"/>
            <a:ext cx="10972800" cy="447402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我國現行法體系中上是一個不存在的法律詞彙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「假訊息」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的發佈，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在實際案件中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如何認定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政府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查假訊息手段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宜符合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憲法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比例原則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，否則會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形成另外一類「強制沉默」的寒蟬效應</a:t>
            </a:r>
          </a:p>
          <a:p>
            <a:pPr marL="0" indent="0" rtl="0">
              <a:buNone/>
            </a:pPr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  <a:sym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腦力激盪簡報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88_TF03460637.potx" id="{92B23FB3-097E-4224-B32B-2163A87D04FF}" vid="{E462AC03-3B71-4A9D-A494-FA1F0F6632F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腦力激盪商務簡報</Template>
  <TotalTime>2123</TotalTime>
  <Words>2689</Words>
  <Application>Microsoft Office PowerPoint</Application>
  <PresentationFormat>寬螢幕</PresentationFormat>
  <Paragraphs>143</Paragraphs>
  <Slides>39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5" baseType="lpstr">
      <vt:lpstr>細明體</vt:lpstr>
      <vt:lpstr>微軟正黑體</vt:lpstr>
      <vt:lpstr>新細明體</vt:lpstr>
      <vt:lpstr>標楷體</vt:lpstr>
      <vt:lpstr>Wingdings 2</vt:lpstr>
      <vt:lpstr>腦力激盪簡報</vt:lpstr>
      <vt:lpstr>2020年台灣災害管理研討會</vt:lpstr>
      <vt:lpstr>作者介紹</vt:lpstr>
      <vt:lpstr>一、前言</vt:lpstr>
      <vt:lpstr>二、衛福部「因應嚴重特殊傳染性肺炎疫情整備應變計畫」之內容與法律屬性之介紹</vt:lpstr>
      <vt:lpstr>二、衛福部「因應嚴重特殊傳染性肺炎疫情整備應變計畫」之內容與法律屬性之介紹</vt:lpstr>
      <vt:lpstr>   </vt:lpstr>
      <vt:lpstr> (1)《嚴重特殊傳染性肺炎防治及紓困振興特別條例》    第7條之 「帝王條款」具有相當大之爭議性 </vt:lpstr>
      <vt:lpstr>(2)「居家隔離」、「居家檢疫」與憲法第8條人    身由保障之  衡平性問題  </vt:lpstr>
      <vt:lpstr>(3)警察機關對於COVID-19之網路假訊息之認定過於寬    鬆，易侵犯民眾憲法上之言論自由、新聞自由權利 </vt:lpstr>
      <vt:lpstr>(4)關於「電子圍籬智慧追蹤系統」、「電子防疫服務    平台系統」之個人資料（如細胞簡訊）之蒐集、調    取、運用機制並無明確之法源規定 </vt:lpstr>
      <vt:lpstr>(5)限制醫護人員、高中職以下師生及相關人員出國之    禁令規定涉及違憲之爭議 </vt:lpstr>
      <vt:lpstr>(6)註記並嚴厲管制武漢台胞之返鄉權違反司法院大法    官釋字第558號解釋及相關國際法之規定 </vt:lpstr>
      <vt:lpstr>(7)我國「揭弊者保護法草案」尚未正式通過、施行，    無法保障防疫「吹哨人」（Whistleblower）之相    關人權 </vt:lpstr>
      <vt:lpstr>      2.「因應嚴重特殊傳染性肺炎疫情整備應變計畫」   之內容缺乏民眾權利遭受侵害時之救濟管道與教示 </vt:lpstr>
      <vt:lpstr>  3.我國將COVID-19稱為武漢肺炎，恐與相關國際   法與國內法禁止歧視之規定，相互牴觸 </vt:lpstr>
      <vt:lpstr>4.「因應嚴重特殊傳染性肺炎疫情整備應變計畫」   之內容缺乏我國援助國際社會共同防治COVID-19   疫情擴散之合作機制 </vt:lpstr>
      <vt:lpstr>5.「因應嚴重特殊傳染性肺炎疫情整備應變計畫」之內   容缺乏我國應積極研發、量產COVID-19疫苗之機制 </vt:lpstr>
      <vt:lpstr> </vt:lpstr>
      <vt:lpstr>（1）「嚴重特殊傳染性肺炎防治及紓困振興特別條例」     若干條文（如第7條「帝王條款」）之建置，宜     符合國會法律保留、法治國原則、明確性原則、     比例原則 </vt:lpstr>
      <vt:lpstr>（2）「居家隔離」、「居家檢疫」涉及憲法第8條人     身自由之保障，其認定標準宜嚴謹化、合憲化 </vt:lpstr>
      <vt:lpstr>（3）執法機關對於COVID-19之網路假訊息之查緝、認      定，宜符合法律之構成要件 </vt:lpstr>
      <vt:lpstr>（4）關於「電子圍籬智慧追蹤系統」、「電子防疫服      務平台系統」之個人資料（如細胞簡訊）之蒐集      、調取、運用機制宜有相當明確之法源規定 </vt:lpstr>
      <vt:lpstr>（5）限制醫護人員、高中職以下師生及相關人員出國      之禁令規定宜符合憲法之要求  </vt:lpstr>
      <vt:lpstr>（6）積極保障武漢台胞之返鄉權、健康權</vt:lpstr>
      <vt:lpstr>（7）我國「揭弊者保護法草案」宜儘速通過、施行，      俾利保障防疫「吹哨人」（Whistleblower）      之相關人權 </vt:lpstr>
      <vt:lpstr>2.「因應嚴重特殊傳染性肺炎疫情整備應變計畫」之內   容宜建置民眾權利遭受侵害時之救濟管道與教示 </vt:lpstr>
      <vt:lpstr>3.我國宜確實遵守國際法與國內法禁止歧視之規定，   並將COVID-19正名化 </vt:lpstr>
      <vt:lpstr>4、「因應嚴重特殊傳染性肺炎疫情整備應變計畫」之內容宜建置我國援助國際社會共同防治COVID-19疫情擴散之合作機制 </vt:lpstr>
      <vt:lpstr>5.「因應嚴重特殊傳染性肺炎疫情整備應變計畫」   之內容宜積極建置研發、量產COVID-19疫苗之機制 </vt:lpstr>
      <vt:lpstr>6、小結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因應新型冠狀肺炎（COVID-19）疫情影響下之法律應變體系規劃及執法作為之問題與對策</dc:title>
  <dc:creator>USER</dc:creator>
  <cp:lastModifiedBy>黃婉玲 S-link電子六法</cp:lastModifiedBy>
  <cp:revision>57</cp:revision>
  <cp:lastPrinted>2020-12-01T01:11:02Z</cp:lastPrinted>
  <dcterms:created xsi:type="dcterms:W3CDTF">2020-11-28T09:47:31Z</dcterms:created>
  <dcterms:modified xsi:type="dcterms:W3CDTF">2020-12-14T14:25:18Z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