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4"/>
  </p:notesMasterIdLst>
  <p:handoutMasterIdLst>
    <p:handoutMasterId r:id="rId45"/>
  </p:handoutMasterIdLst>
  <p:sldIdLst>
    <p:sldId id="264" r:id="rId5"/>
    <p:sldId id="309" r:id="rId6"/>
    <p:sldId id="310" r:id="rId7"/>
    <p:sldId id="311" r:id="rId8"/>
    <p:sldId id="312" r:id="rId9"/>
    <p:sldId id="276" r:id="rId10"/>
    <p:sldId id="266" r:id="rId11"/>
    <p:sldId id="278" r:id="rId12"/>
    <p:sldId id="269" r:id="rId13"/>
    <p:sldId id="286" r:id="rId14"/>
    <p:sldId id="287" r:id="rId15"/>
    <p:sldId id="281" r:id="rId16"/>
    <p:sldId id="282" r:id="rId17"/>
    <p:sldId id="285" r:id="rId18"/>
    <p:sldId id="289" r:id="rId19"/>
    <p:sldId id="268" r:id="rId20"/>
    <p:sldId id="290" r:id="rId21"/>
    <p:sldId id="270" r:id="rId22"/>
    <p:sldId id="291" r:id="rId23"/>
    <p:sldId id="280" r:id="rId24"/>
    <p:sldId id="274" r:id="rId25"/>
    <p:sldId id="292" r:id="rId26"/>
    <p:sldId id="293" r:id="rId27"/>
    <p:sldId id="294" r:id="rId28"/>
    <p:sldId id="295" r:id="rId29"/>
    <p:sldId id="296" r:id="rId30"/>
    <p:sldId id="298" r:id="rId31"/>
    <p:sldId id="299" r:id="rId32"/>
    <p:sldId id="300" r:id="rId33"/>
    <p:sldId id="301" r:id="rId34"/>
    <p:sldId id="302" r:id="rId35"/>
    <p:sldId id="297" r:id="rId36"/>
    <p:sldId id="303" r:id="rId37"/>
    <p:sldId id="304" r:id="rId38"/>
    <p:sldId id="305" r:id="rId39"/>
    <p:sldId id="306" r:id="rId40"/>
    <p:sldId id="307" r:id="rId41"/>
    <p:sldId id="308" r:id="rId42"/>
    <p:sldId id="313" r:id="rId43"/>
  </p:sldIdLst>
  <p:sldSz cx="12188825" cy="6858000"/>
  <p:notesSz cx="6858000" cy="9144000"/>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showGuides="1">
      <p:cViewPr varScale="1">
        <p:scale>
          <a:sx n="69" d="100"/>
          <a:sy n="69" d="100"/>
        </p:scale>
        <p:origin x="564" y="40"/>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r>
              <a:rPr lang="zh-TW" altLang="en-US" dirty="0" smtClean="0">
                <a:latin typeface="標楷體" panose="03000509000000000000" pitchFamily="65" charset="-120"/>
                <a:ea typeface="標楷體" panose="03000509000000000000" pitchFamily="65" charset="-120"/>
              </a:rPr>
              <a:t>香港來臺定居留人數</a:t>
            </a:r>
            <a:endParaRPr lang="zh-TW" dirty="0">
              <a:latin typeface="標楷體" panose="03000509000000000000" pitchFamily="65" charset="-120"/>
              <a:ea typeface="標楷體" panose="03000509000000000000" pitchFamily="65" charset="-120"/>
            </a:endParaRPr>
          </a:p>
        </c:rich>
      </c:tx>
      <c:layout>
        <c:manualLayout>
          <c:xMode val="edge"/>
          <c:yMode val="edge"/>
          <c:x val="0.35043884012887455"/>
          <c:y val="2.6715367551441903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endParaRPr lang="zh-TW"/>
        </a:p>
      </c:txPr>
    </c:title>
    <c:autoTitleDeleted val="0"/>
    <c:plotArea>
      <c:layout/>
      <c:lineChart>
        <c:grouping val="standard"/>
        <c:varyColors val="0"/>
        <c:ser>
          <c:idx val="0"/>
          <c:order val="0"/>
          <c:tx>
            <c:strRef>
              <c:f>工作表1!$B$1</c:f>
              <c:strCache>
                <c:ptCount val="1"/>
                <c:pt idx="0">
                  <c:v>居留許可人數</c:v>
                </c:pt>
              </c:strCache>
            </c:strRef>
          </c:tx>
          <c:spPr>
            <a:ln w="22225" cap="rnd">
              <a:solidFill>
                <a:schemeClr val="accent1"/>
              </a:solidFill>
              <a:round/>
            </a:ln>
            <a:effectLst/>
          </c:spPr>
          <c:marker>
            <c:symbol val="none"/>
          </c:marker>
          <c:cat>
            <c:numRef>
              <c:f>工作表1!$A$2:$A$7</c:f>
              <c:numCache>
                <c:formatCode>General</c:formatCode>
                <c:ptCount val="6"/>
                <c:pt idx="0">
                  <c:v>105</c:v>
                </c:pt>
                <c:pt idx="1">
                  <c:v>106</c:v>
                </c:pt>
                <c:pt idx="2">
                  <c:v>107</c:v>
                </c:pt>
                <c:pt idx="3">
                  <c:v>108</c:v>
                </c:pt>
                <c:pt idx="4">
                  <c:v>109</c:v>
                </c:pt>
                <c:pt idx="5">
                  <c:v>110</c:v>
                </c:pt>
              </c:numCache>
            </c:numRef>
          </c:cat>
          <c:val>
            <c:numRef>
              <c:f>工作表1!$B$2:$B$7</c:f>
              <c:numCache>
                <c:formatCode>General</c:formatCode>
                <c:ptCount val="6"/>
                <c:pt idx="0" formatCode="#,##0">
                  <c:v>4057</c:v>
                </c:pt>
                <c:pt idx="1">
                  <c:v>4015</c:v>
                </c:pt>
                <c:pt idx="2">
                  <c:v>4148</c:v>
                </c:pt>
                <c:pt idx="3">
                  <c:v>5858</c:v>
                </c:pt>
                <c:pt idx="4">
                  <c:v>10813</c:v>
                </c:pt>
                <c:pt idx="5" formatCode="#,##0">
                  <c:v>11173</c:v>
                </c:pt>
              </c:numCache>
            </c:numRef>
          </c:val>
          <c:smooth val="0"/>
          <c:extLst>
            <c:ext xmlns:c16="http://schemas.microsoft.com/office/drawing/2014/chart" uri="{C3380CC4-5D6E-409C-BE32-E72D297353CC}">
              <c16:uniqueId val="{00000000-7DD1-4884-BDB4-FE02BF7E2DF2}"/>
            </c:ext>
          </c:extLst>
        </c:ser>
        <c:ser>
          <c:idx val="1"/>
          <c:order val="1"/>
          <c:tx>
            <c:strRef>
              <c:f>工作表1!$C$1</c:f>
              <c:strCache>
                <c:ptCount val="1"/>
                <c:pt idx="0">
                  <c:v>定居許可人數</c:v>
                </c:pt>
              </c:strCache>
            </c:strRef>
          </c:tx>
          <c:spPr>
            <a:ln w="22225" cap="rnd">
              <a:solidFill>
                <a:schemeClr val="accent2"/>
              </a:solidFill>
              <a:round/>
            </a:ln>
            <a:effectLst/>
          </c:spPr>
          <c:marker>
            <c:symbol val="none"/>
          </c:marker>
          <c:cat>
            <c:numRef>
              <c:f>工作表1!$A$2:$A$7</c:f>
              <c:numCache>
                <c:formatCode>General</c:formatCode>
                <c:ptCount val="6"/>
                <c:pt idx="0">
                  <c:v>105</c:v>
                </c:pt>
                <c:pt idx="1">
                  <c:v>106</c:v>
                </c:pt>
                <c:pt idx="2">
                  <c:v>107</c:v>
                </c:pt>
                <c:pt idx="3">
                  <c:v>108</c:v>
                </c:pt>
                <c:pt idx="4">
                  <c:v>109</c:v>
                </c:pt>
                <c:pt idx="5">
                  <c:v>110</c:v>
                </c:pt>
              </c:numCache>
            </c:numRef>
          </c:cat>
          <c:val>
            <c:numRef>
              <c:f>工作表1!$C$2:$C$7</c:f>
              <c:numCache>
                <c:formatCode>General</c:formatCode>
                <c:ptCount val="6"/>
                <c:pt idx="0" formatCode="#,##0">
                  <c:v>1086</c:v>
                </c:pt>
                <c:pt idx="1">
                  <c:v>1074</c:v>
                </c:pt>
                <c:pt idx="2">
                  <c:v>1090</c:v>
                </c:pt>
                <c:pt idx="3">
                  <c:v>1474</c:v>
                </c:pt>
                <c:pt idx="4">
                  <c:v>1576</c:v>
                </c:pt>
                <c:pt idx="5" formatCode="#,##0">
                  <c:v>1685</c:v>
                </c:pt>
              </c:numCache>
            </c:numRef>
          </c:val>
          <c:smooth val="0"/>
          <c:extLst>
            <c:ext xmlns:c16="http://schemas.microsoft.com/office/drawing/2014/chart" uri="{C3380CC4-5D6E-409C-BE32-E72D297353CC}">
              <c16:uniqueId val="{00000001-7DD1-4884-BDB4-FE02BF7E2DF2}"/>
            </c:ext>
          </c:extLst>
        </c:ser>
        <c:ser>
          <c:idx val="2"/>
          <c:order val="2"/>
          <c:tx>
            <c:strRef>
              <c:f>工作表1!$D$1</c:f>
              <c:strCache>
                <c:ptCount val="1"/>
                <c:pt idx="0">
                  <c:v>欄1</c:v>
                </c:pt>
              </c:strCache>
            </c:strRef>
          </c:tx>
          <c:spPr>
            <a:ln w="22225" cap="rnd">
              <a:solidFill>
                <a:schemeClr val="accent3"/>
              </a:solidFill>
              <a:round/>
            </a:ln>
            <a:effectLst/>
          </c:spPr>
          <c:marker>
            <c:symbol val="none"/>
          </c:marker>
          <c:cat>
            <c:numRef>
              <c:f>工作表1!$A$2:$A$7</c:f>
              <c:numCache>
                <c:formatCode>General</c:formatCode>
                <c:ptCount val="6"/>
                <c:pt idx="0">
                  <c:v>105</c:v>
                </c:pt>
                <c:pt idx="1">
                  <c:v>106</c:v>
                </c:pt>
                <c:pt idx="2">
                  <c:v>107</c:v>
                </c:pt>
                <c:pt idx="3">
                  <c:v>108</c:v>
                </c:pt>
                <c:pt idx="4">
                  <c:v>109</c:v>
                </c:pt>
                <c:pt idx="5">
                  <c:v>110</c:v>
                </c:pt>
              </c:numCache>
            </c:numRef>
          </c:cat>
          <c:val>
            <c:numRef>
              <c:f>工作表1!$D$2:$D$7</c:f>
              <c:numCache>
                <c:formatCode>General</c:formatCode>
                <c:ptCount val="6"/>
              </c:numCache>
            </c:numRef>
          </c:val>
          <c:smooth val="0"/>
          <c:extLst>
            <c:ext xmlns:c16="http://schemas.microsoft.com/office/drawing/2014/chart" uri="{C3380CC4-5D6E-409C-BE32-E72D297353CC}">
              <c16:uniqueId val="{00000002-7DD1-4884-BDB4-FE02BF7E2DF2}"/>
            </c:ext>
          </c:extLst>
        </c:ser>
        <c:dLbls>
          <c:showLegendKey val="0"/>
          <c:showVal val="0"/>
          <c:showCatName val="0"/>
          <c:showSerName val="0"/>
          <c:showPercent val="0"/>
          <c:showBubbleSize val="0"/>
        </c:dLbls>
        <c:smooth val="0"/>
        <c:axId val="1073878528"/>
        <c:axId val="1073872544"/>
      </c:lineChart>
      <c:catAx>
        <c:axId val="107387852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zh-TW"/>
          </a:p>
        </c:txPr>
        <c:crossAx val="1073872544"/>
        <c:crosses val="autoZero"/>
        <c:auto val="1"/>
        <c:lblAlgn val="ctr"/>
        <c:lblOffset val="100"/>
        <c:noMultiLvlLbl val="0"/>
      </c:catAx>
      <c:valAx>
        <c:axId val="107387254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crossAx val="1073878528"/>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r>
              <a:rPr lang="zh-TW">
                <a:latin typeface="標楷體" panose="03000509000000000000" pitchFamily="65" charset="-120"/>
                <a:ea typeface="標楷體" panose="03000509000000000000" pitchFamily="65" charset="-120"/>
              </a:rPr>
              <a:t>香港來臺居留人數</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endParaRPr lang="zh-TW"/>
        </a:p>
      </c:txPr>
    </c:title>
    <c:autoTitleDeleted val="0"/>
    <c:plotArea>
      <c:layout/>
      <c:lineChart>
        <c:grouping val="standard"/>
        <c:varyColors val="0"/>
        <c:ser>
          <c:idx val="0"/>
          <c:order val="0"/>
          <c:tx>
            <c:strRef>
              <c:f>工作表1!$B$1</c:f>
              <c:strCache>
                <c:ptCount val="1"/>
                <c:pt idx="0">
                  <c:v>108年</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工作表1!$B$2:$B$13</c:f>
              <c:numCache>
                <c:formatCode>#,##0</c:formatCode>
                <c:ptCount val="12"/>
                <c:pt idx="0">
                  <c:v>233</c:v>
                </c:pt>
                <c:pt idx="1">
                  <c:v>162</c:v>
                </c:pt>
                <c:pt idx="2">
                  <c:v>290</c:v>
                </c:pt>
                <c:pt idx="3">
                  <c:v>263</c:v>
                </c:pt>
                <c:pt idx="4">
                  <c:v>249</c:v>
                </c:pt>
                <c:pt idx="5">
                  <c:v>267</c:v>
                </c:pt>
                <c:pt idx="6">
                  <c:v>371</c:v>
                </c:pt>
                <c:pt idx="7">
                  <c:v>392</c:v>
                </c:pt>
                <c:pt idx="8">
                  <c:v>882</c:v>
                </c:pt>
                <c:pt idx="9">
                  <c:v>1243</c:v>
                </c:pt>
                <c:pt idx="10">
                  <c:v>609</c:v>
                </c:pt>
                <c:pt idx="11">
                  <c:v>897</c:v>
                </c:pt>
              </c:numCache>
            </c:numRef>
          </c:val>
          <c:smooth val="0"/>
          <c:extLst>
            <c:ext xmlns:c16="http://schemas.microsoft.com/office/drawing/2014/chart" uri="{C3380CC4-5D6E-409C-BE32-E72D297353CC}">
              <c16:uniqueId val="{00000000-0DE5-4B42-A1EF-331F7051FB63}"/>
            </c:ext>
          </c:extLst>
        </c:ser>
        <c:ser>
          <c:idx val="1"/>
          <c:order val="1"/>
          <c:tx>
            <c:strRef>
              <c:f>工作表1!$C$1</c:f>
              <c:strCache>
                <c:ptCount val="1"/>
                <c:pt idx="0">
                  <c:v>109年</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工作表1!$C$2:$C$13</c:f>
              <c:numCache>
                <c:formatCode>#,##0</c:formatCode>
                <c:ptCount val="12"/>
                <c:pt idx="0">
                  <c:v>613</c:v>
                </c:pt>
                <c:pt idx="1">
                  <c:v>679</c:v>
                </c:pt>
                <c:pt idx="2">
                  <c:v>665</c:v>
                </c:pt>
                <c:pt idx="3">
                  <c:v>426</c:v>
                </c:pt>
                <c:pt idx="4">
                  <c:v>381</c:v>
                </c:pt>
                <c:pt idx="5">
                  <c:v>397</c:v>
                </c:pt>
                <c:pt idx="6">
                  <c:v>715</c:v>
                </c:pt>
                <c:pt idx="7">
                  <c:v>720</c:v>
                </c:pt>
                <c:pt idx="8">
                  <c:v>904</c:v>
                </c:pt>
                <c:pt idx="9">
                  <c:v>1974</c:v>
                </c:pt>
                <c:pt idx="10">
                  <c:v>2027</c:v>
                </c:pt>
                <c:pt idx="11">
                  <c:v>1312</c:v>
                </c:pt>
              </c:numCache>
            </c:numRef>
          </c:val>
          <c:smooth val="0"/>
          <c:extLst>
            <c:ext xmlns:c16="http://schemas.microsoft.com/office/drawing/2014/chart" uri="{C3380CC4-5D6E-409C-BE32-E72D297353CC}">
              <c16:uniqueId val="{00000001-0DE5-4B42-A1EF-331F7051FB63}"/>
            </c:ext>
          </c:extLst>
        </c:ser>
        <c:ser>
          <c:idx val="2"/>
          <c:order val="2"/>
          <c:tx>
            <c:strRef>
              <c:f>工作表1!$D$1</c:f>
              <c:strCache>
                <c:ptCount val="1"/>
                <c:pt idx="0">
                  <c:v>110年</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工作表1!$D$2:$D$13</c:f>
              <c:numCache>
                <c:formatCode>General</c:formatCode>
                <c:ptCount val="12"/>
                <c:pt idx="0">
                  <c:v>913</c:v>
                </c:pt>
                <c:pt idx="1">
                  <c:v>678</c:v>
                </c:pt>
                <c:pt idx="2">
                  <c:v>850</c:v>
                </c:pt>
                <c:pt idx="3">
                  <c:v>776</c:v>
                </c:pt>
                <c:pt idx="4">
                  <c:v>766</c:v>
                </c:pt>
                <c:pt idx="5">
                  <c:v>714</c:v>
                </c:pt>
                <c:pt idx="6">
                  <c:v>785</c:v>
                </c:pt>
                <c:pt idx="7">
                  <c:v>669</c:v>
                </c:pt>
                <c:pt idx="8">
                  <c:v>603</c:v>
                </c:pt>
                <c:pt idx="9">
                  <c:v>861</c:v>
                </c:pt>
                <c:pt idx="10" formatCode="#,##0">
                  <c:v>2157</c:v>
                </c:pt>
                <c:pt idx="11" formatCode="#,##0">
                  <c:v>1401</c:v>
                </c:pt>
              </c:numCache>
            </c:numRef>
          </c:val>
          <c:smooth val="0"/>
          <c:extLst>
            <c:ext xmlns:c16="http://schemas.microsoft.com/office/drawing/2014/chart" uri="{C3380CC4-5D6E-409C-BE32-E72D297353CC}">
              <c16:uniqueId val="{00000002-0DE5-4B42-A1EF-331F7051FB63}"/>
            </c:ext>
          </c:extLst>
        </c:ser>
        <c:ser>
          <c:idx val="3"/>
          <c:order val="3"/>
          <c:tx>
            <c:strRef>
              <c:f>工作表1!$E$1</c:f>
              <c:strCache>
                <c:ptCount val="1"/>
                <c:pt idx="0">
                  <c:v>111年</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工作表1!$E$2:$E$13</c:f>
              <c:numCache>
                <c:formatCode>General</c:formatCode>
                <c:ptCount val="12"/>
                <c:pt idx="0">
                  <c:v>761</c:v>
                </c:pt>
              </c:numCache>
            </c:numRef>
          </c:val>
          <c:smooth val="0"/>
          <c:extLst>
            <c:ext xmlns:c16="http://schemas.microsoft.com/office/drawing/2014/chart" uri="{C3380CC4-5D6E-409C-BE32-E72D297353CC}">
              <c16:uniqueId val="{00000003-0DE5-4B42-A1EF-331F7051FB63}"/>
            </c:ext>
          </c:extLst>
        </c:ser>
        <c:dLbls>
          <c:dLblPos val="ctr"/>
          <c:showLegendKey val="0"/>
          <c:showVal val="1"/>
          <c:showCatName val="0"/>
          <c:showSerName val="0"/>
          <c:showPercent val="0"/>
          <c:showBubbleSize val="0"/>
        </c:dLbls>
        <c:smooth val="0"/>
        <c:axId val="1073880704"/>
        <c:axId val="1073879072"/>
      </c:lineChart>
      <c:catAx>
        <c:axId val="107388070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zh-TW"/>
          </a:p>
        </c:txPr>
        <c:crossAx val="1073879072"/>
        <c:crosses val="autoZero"/>
        <c:auto val="1"/>
        <c:lblAlgn val="ctr"/>
        <c:lblOffset val="100"/>
        <c:noMultiLvlLbl val="0"/>
      </c:catAx>
      <c:valAx>
        <c:axId val="107387907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crossAx val="107388070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r>
              <a:rPr lang="zh-TW">
                <a:latin typeface="標楷體" panose="03000509000000000000" pitchFamily="65" charset="-120"/>
                <a:ea typeface="標楷體" panose="03000509000000000000" pitchFamily="65" charset="-120"/>
              </a:rPr>
              <a:t>香港來臺定居人數</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標楷體" panose="03000509000000000000" pitchFamily="65" charset="-120"/>
              <a:ea typeface="標楷體" panose="03000509000000000000" pitchFamily="65" charset="-120"/>
              <a:cs typeface="+mj-cs"/>
            </a:defRPr>
          </a:pPr>
          <a:endParaRPr lang="zh-TW"/>
        </a:p>
      </c:txPr>
    </c:title>
    <c:autoTitleDeleted val="0"/>
    <c:plotArea>
      <c:layout/>
      <c:lineChart>
        <c:grouping val="standard"/>
        <c:varyColors val="0"/>
        <c:ser>
          <c:idx val="0"/>
          <c:order val="0"/>
          <c:tx>
            <c:strRef>
              <c:f>工作表1!$B$1</c:f>
              <c:strCache>
                <c:ptCount val="1"/>
                <c:pt idx="0">
                  <c:v>108年</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工作表1!$B$2:$B$13</c:f>
              <c:numCache>
                <c:formatCode>#,##0</c:formatCode>
                <c:ptCount val="12"/>
                <c:pt idx="0">
                  <c:v>119</c:v>
                </c:pt>
                <c:pt idx="1">
                  <c:v>64</c:v>
                </c:pt>
                <c:pt idx="2">
                  <c:v>114</c:v>
                </c:pt>
                <c:pt idx="3">
                  <c:v>112</c:v>
                </c:pt>
                <c:pt idx="4">
                  <c:v>104</c:v>
                </c:pt>
                <c:pt idx="5">
                  <c:v>92</c:v>
                </c:pt>
                <c:pt idx="6">
                  <c:v>154</c:v>
                </c:pt>
                <c:pt idx="7">
                  <c:v>151</c:v>
                </c:pt>
                <c:pt idx="8">
                  <c:v>157</c:v>
                </c:pt>
                <c:pt idx="9">
                  <c:v>122</c:v>
                </c:pt>
                <c:pt idx="10">
                  <c:v>121</c:v>
                </c:pt>
                <c:pt idx="11">
                  <c:v>164</c:v>
                </c:pt>
              </c:numCache>
            </c:numRef>
          </c:val>
          <c:smooth val="0"/>
          <c:extLst>
            <c:ext xmlns:c16="http://schemas.microsoft.com/office/drawing/2014/chart" uri="{C3380CC4-5D6E-409C-BE32-E72D297353CC}">
              <c16:uniqueId val="{00000000-7651-4C0B-A081-40A5ED024E97}"/>
            </c:ext>
          </c:extLst>
        </c:ser>
        <c:ser>
          <c:idx val="1"/>
          <c:order val="1"/>
          <c:tx>
            <c:strRef>
              <c:f>工作表1!$C$1</c:f>
              <c:strCache>
                <c:ptCount val="1"/>
                <c:pt idx="0">
                  <c:v>109年</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工作表1!$C$2:$C$13</c:f>
              <c:numCache>
                <c:formatCode>#,##0</c:formatCode>
                <c:ptCount val="12"/>
                <c:pt idx="0">
                  <c:v>97</c:v>
                </c:pt>
                <c:pt idx="1">
                  <c:v>153</c:v>
                </c:pt>
                <c:pt idx="2">
                  <c:v>119</c:v>
                </c:pt>
                <c:pt idx="3">
                  <c:v>105</c:v>
                </c:pt>
                <c:pt idx="4">
                  <c:v>114</c:v>
                </c:pt>
                <c:pt idx="5">
                  <c:v>134</c:v>
                </c:pt>
                <c:pt idx="6">
                  <c:v>177</c:v>
                </c:pt>
                <c:pt idx="7">
                  <c:v>158</c:v>
                </c:pt>
                <c:pt idx="8">
                  <c:v>87</c:v>
                </c:pt>
                <c:pt idx="9">
                  <c:v>128</c:v>
                </c:pt>
                <c:pt idx="10">
                  <c:v>125</c:v>
                </c:pt>
                <c:pt idx="11" formatCode="General">
                  <c:v>179</c:v>
                </c:pt>
              </c:numCache>
            </c:numRef>
          </c:val>
          <c:smooth val="0"/>
          <c:extLst>
            <c:ext xmlns:c16="http://schemas.microsoft.com/office/drawing/2014/chart" uri="{C3380CC4-5D6E-409C-BE32-E72D297353CC}">
              <c16:uniqueId val="{00000001-7651-4C0B-A081-40A5ED024E97}"/>
            </c:ext>
          </c:extLst>
        </c:ser>
        <c:ser>
          <c:idx val="2"/>
          <c:order val="2"/>
          <c:tx>
            <c:strRef>
              <c:f>工作表1!$D$1</c:f>
              <c:strCache>
                <c:ptCount val="1"/>
                <c:pt idx="0">
                  <c:v>110年</c:v>
                </c:pt>
              </c:strCache>
            </c:strRef>
          </c:tx>
          <c:spPr>
            <a:ln w="2222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工作表1!$D$2:$D$13</c:f>
              <c:numCache>
                <c:formatCode>General</c:formatCode>
                <c:ptCount val="12"/>
                <c:pt idx="0">
                  <c:v>175</c:v>
                </c:pt>
                <c:pt idx="1">
                  <c:v>214</c:v>
                </c:pt>
                <c:pt idx="2">
                  <c:v>181</c:v>
                </c:pt>
                <c:pt idx="3">
                  <c:v>160</c:v>
                </c:pt>
                <c:pt idx="4">
                  <c:v>107</c:v>
                </c:pt>
                <c:pt idx="5">
                  <c:v>83</c:v>
                </c:pt>
                <c:pt idx="6">
                  <c:v>114</c:v>
                </c:pt>
                <c:pt idx="7">
                  <c:v>128</c:v>
                </c:pt>
                <c:pt idx="8">
                  <c:v>136</c:v>
                </c:pt>
                <c:pt idx="9">
                  <c:v>108</c:v>
                </c:pt>
                <c:pt idx="10">
                  <c:v>121</c:v>
                </c:pt>
                <c:pt idx="11">
                  <c:v>158</c:v>
                </c:pt>
              </c:numCache>
            </c:numRef>
          </c:val>
          <c:smooth val="0"/>
          <c:extLst>
            <c:ext xmlns:c16="http://schemas.microsoft.com/office/drawing/2014/chart" uri="{C3380CC4-5D6E-409C-BE32-E72D297353CC}">
              <c16:uniqueId val="{00000002-7651-4C0B-A081-40A5ED024E97}"/>
            </c:ext>
          </c:extLst>
        </c:ser>
        <c:ser>
          <c:idx val="3"/>
          <c:order val="3"/>
          <c:tx>
            <c:strRef>
              <c:f>工作表1!$E$1</c:f>
              <c:strCache>
                <c:ptCount val="1"/>
                <c:pt idx="0">
                  <c:v>111</c:v>
                </c:pt>
              </c:strCache>
            </c:strRef>
          </c:tx>
          <c:spPr>
            <a:ln w="2222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工作表1!$A$2:$A$13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工作表1!$E$2:$E$13</c:f>
              <c:numCache>
                <c:formatCode>General</c:formatCode>
                <c:ptCount val="12"/>
                <c:pt idx="0">
                  <c:v>167</c:v>
                </c:pt>
              </c:numCache>
            </c:numRef>
          </c:val>
          <c:smooth val="0"/>
          <c:extLst>
            <c:ext xmlns:c16="http://schemas.microsoft.com/office/drawing/2014/chart" uri="{C3380CC4-5D6E-409C-BE32-E72D297353CC}">
              <c16:uniqueId val="{00000003-7651-4C0B-A081-40A5ED024E97}"/>
            </c:ext>
          </c:extLst>
        </c:ser>
        <c:dLbls>
          <c:dLblPos val="ctr"/>
          <c:showLegendKey val="0"/>
          <c:showVal val="1"/>
          <c:showCatName val="0"/>
          <c:showSerName val="0"/>
          <c:showPercent val="0"/>
          <c:showBubbleSize val="0"/>
        </c:dLbls>
        <c:smooth val="0"/>
        <c:axId val="1073881792"/>
        <c:axId val="1073873088"/>
      </c:lineChart>
      <c:catAx>
        <c:axId val="1073881792"/>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zh-TW"/>
          </a:p>
        </c:txPr>
        <c:crossAx val="1073873088"/>
        <c:crosses val="autoZero"/>
        <c:auto val="1"/>
        <c:lblAlgn val="ctr"/>
        <c:lblOffset val="100"/>
        <c:noMultiLvlLbl val="0"/>
      </c:catAx>
      <c:valAx>
        <c:axId val="107387308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crossAx val="107388179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zh-TW"/>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MIPEX融合指標 取得我國定居身分</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AB-4B84-9B6E-41734DB5A7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AB-4B84-9B6E-41734DB5A72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AB-4B84-9B6E-41734DB5A72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AB-4B84-9B6E-41734DB5A72B}"/>
              </c:ext>
            </c:extLst>
          </c:dPt>
          <c:cat>
            <c:strRef>
              <c:f>工作表1!$A$2:$A$5</c:f>
              <c:strCache>
                <c:ptCount val="4"/>
                <c:pt idx="0">
                  <c:v>取得我國定居許可之資格</c:v>
                </c:pt>
                <c:pt idx="1">
                  <c:v>取得我國定居身分之條件</c:v>
                </c:pt>
                <c:pt idx="2">
                  <c:v>取得我國定居身分之安全保障</c:v>
                </c:pt>
                <c:pt idx="3">
                  <c:v>我國雙重國籍許可之範圍</c:v>
                </c:pt>
              </c:strCache>
            </c:strRef>
          </c:cat>
          <c:val>
            <c:numRef>
              <c:f>工作表1!$B$2:$B$5</c:f>
              <c:numCache>
                <c:formatCode>General</c:formatCode>
                <c:ptCount val="4"/>
                <c:pt idx="0">
                  <c:v>29</c:v>
                </c:pt>
                <c:pt idx="1">
                  <c:v>18</c:v>
                </c:pt>
                <c:pt idx="2">
                  <c:v>50</c:v>
                </c:pt>
                <c:pt idx="3">
                  <c:v>42</c:v>
                </c:pt>
              </c:numCache>
            </c:numRef>
          </c:val>
          <c:extLst>
            <c:ext xmlns:c16="http://schemas.microsoft.com/office/drawing/2014/chart" uri="{C3380CC4-5D6E-409C-BE32-E72D297353CC}">
              <c16:uniqueId val="{00000008-80AB-4B84-9B6E-41734DB5A72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分數</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工作表1!$A$2:$A$7</c:f>
              <c:strCache>
                <c:ptCount val="6"/>
                <c:pt idx="0">
                  <c:v>紐西蘭</c:v>
                </c:pt>
                <c:pt idx="1">
                  <c:v>日本</c:v>
                </c:pt>
                <c:pt idx="2">
                  <c:v>印尼</c:v>
                </c:pt>
                <c:pt idx="3">
                  <c:v>臺灣</c:v>
                </c:pt>
                <c:pt idx="4">
                  <c:v>西班牙</c:v>
                </c:pt>
                <c:pt idx="5">
                  <c:v>沙烏地阿拉伯</c:v>
                </c:pt>
              </c:strCache>
            </c:strRef>
          </c:cat>
          <c:val>
            <c:numRef>
              <c:f>工作表1!$B$2:$B$7</c:f>
              <c:numCache>
                <c:formatCode>General</c:formatCode>
                <c:ptCount val="6"/>
                <c:pt idx="0">
                  <c:v>92</c:v>
                </c:pt>
                <c:pt idx="1">
                  <c:v>47</c:v>
                </c:pt>
                <c:pt idx="2">
                  <c:v>34</c:v>
                </c:pt>
                <c:pt idx="3">
                  <c:v>31</c:v>
                </c:pt>
                <c:pt idx="4">
                  <c:v>30</c:v>
                </c:pt>
                <c:pt idx="5">
                  <c:v>0</c:v>
                </c:pt>
              </c:numCache>
            </c:numRef>
          </c:val>
          <c:extLst>
            <c:ext xmlns:c16="http://schemas.microsoft.com/office/drawing/2014/chart" uri="{C3380CC4-5D6E-409C-BE32-E72D297353CC}">
              <c16:uniqueId val="{00000000-1164-4ECF-A362-C49BAE4B9388}"/>
            </c:ext>
          </c:extLst>
        </c:ser>
        <c:dLbls>
          <c:dLblPos val="inEnd"/>
          <c:showLegendKey val="0"/>
          <c:showVal val="1"/>
          <c:showCatName val="0"/>
          <c:showSerName val="0"/>
          <c:showPercent val="0"/>
          <c:showBubbleSize val="0"/>
        </c:dLbls>
        <c:gapWidth val="65"/>
        <c:axId val="1073869824"/>
        <c:axId val="1073870368"/>
      </c:barChart>
      <c:catAx>
        <c:axId val="10738698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TW"/>
          </a:p>
        </c:txPr>
        <c:crossAx val="1073870368"/>
        <c:crosses val="autoZero"/>
        <c:auto val="1"/>
        <c:lblAlgn val="ctr"/>
        <c:lblOffset val="100"/>
        <c:noMultiLvlLbl val="0"/>
      </c:catAx>
      <c:valAx>
        <c:axId val="10738703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0738698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TW"/>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ACBD63E1-5F55-4415-9927-5A1CDAC1093B}" type="datetime1">
              <a:rPr lang="zh-TW" altLang="en-US" smtClean="0">
                <a:solidFill>
                  <a:schemeClr val="tx2"/>
                </a:solidFill>
                <a:latin typeface="Microsoft JhengHei UI" panose="020B0604030504040204" pitchFamily="34" charset="-120"/>
                <a:ea typeface="Microsoft JhengHei UI" panose="020B0604030504040204" pitchFamily="34" charset="-120"/>
              </a:rPr>
              <a:t>2022/6/11</a:t>
            </a:fld>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TW">
                <a:solidFill>
                  <a:schemeClr val="tx2"/>
                </a:solidFill>
                <a:latin typeface="Microsoft JhengHei UI" panose="020B0604030504040204" pitchFamily="34" charset="-120"/>
                <a:ea typeface="Microsoft JhengHei UI" panose="020B0604030504040204" pitchFamily="34" charset="-120"/>
              </a:rPr>
              <a:pPr algn="r" rtl="0"/>
              <a:t>‹#›</a:t>
            </a:fld>
            <a:endParaRPr lang="en-US" altLang="zh-TW" dirty="0">
              <a:solidFill>
                <a:schemeClr val="tx2"/>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C8FA6F63-22AE-4B79-A78C-3107D4360843}" type="datetime1">
              <a:rPr lang="zh-TW" altLang="en-US" smtClean="0"/>
              <a:pPr/>
              <a:t>2022/6/11</a:t>
            </a:fld>
            <a:endParaRPr lang="zh-TW" altLang="en-US" dirty="0"/>
          </a:p>
        </p:txBody>
      </p:sp>
      <p:sp>
        <p:nvSpPr>
          <p:cNvPr id="4" name="投影片圖像預留位置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B8796F01-7154-41E0-B48B-A6921757531A}" type="slidenum">
              <a:rPr lang="en-US" altLang="zh-TW" smtClean="0"/>
              <a:pPr/>
              <a:t>‹#›</a:t>
            </a:fld>
            <a:endParaRPr lang="zh-TW"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icrosoft JhengHei UI" panose="020B0604030504040204" pitchFamily="34" charset="-120"/>
        <a:ea typeface="Microsoft JhengHei UI" panose="020B0604030504040204" pitchFamily="34" charset="-120"/>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8796F01-7154-41E0-B48B-A6921757531A}" type="slidenum">
              <a:rPr lang="en-US" altLang="zh-TW" smtClean="0"/>
              <a:pPr/>
              <a:t>21</a:t>
            </a:fld>
            <a:endParaRPr lang="zh-TW" altLang="en-US" dirty="0"/>
          </a:p>
        </p:txBody>
      </p:sp>
    </p:spTree>
    <p:extLst>
      <p:ext uri="{BB962C8B-B14F-4D97-AF65-F5344CB8AC3E}">
        <p14:creationId xmlns:p14="http://schemas.microsoft.com/office/powerpoint/2010/main" val="149122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icrosoft JhengHei UI" panose="020B0604030504040204" pitchFamily="34" charset="-120"/>
                <a:ea typeface="Microsoft JhengHei UI" panose="020B0604030504040204" pitchFamily="34" charset="-120"/>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noProof="0" smtClean="0"/>
              <a:t>按一下以編輯母片副標題樣式</a:t>
            </a:r>
            <a:endParaRPr lang="zh-TW"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C78F7671-A21A-4435-925B-BA1FD5966B65}" type="datetime1">
              <a:rPr lang="zh-TW" altLang="en-US" smtClean="0"/>
              <a:pPr/>
              <a:t>2022/6/11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rtlCol="0"/>
          <a:lstStyle/>
          <a:p>
            <a:pPr rtl="0"/>
            <a:r>
              <a:rPr lang="zh-TW" altLang="en-US" noProof="0" smtClean="0"/>
              <a:t>按一下以編輯母片標題樣式</a:t>
            </a:r>
            <a:endParaRPr lang="zh-TW" altLang="en-US" noProof="0" dirty="0"/>
          </a:p>
        </p:txBody>
      </p:sp>
      <p:sp>
        <p:nvSpPr>
          <p:cNvPr id="3" name="直排文字預留位置 2"/>
          <p:cNvSpPr>
            <a:spLocks noGrp="1"/>
          </p:cNvSpPr>
          <p:nvPr>
            <p:ph type="body" orient="vert" idx="1"/>
          </p:nvPr>
        </p:nvSpPr>
        <p:spPr>
          <a:xfrm>
            <a:off x="1117309" y="274638"/>
            <a:ext cx="8532178" cy="5897561"/>
          </a:xfrm>
        </p:spPr>
        <p:txBody>
          <a:bodyPr vert="eaVert" rtlCol="0"/>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12DDBED4-4352-4B37-B5D2-CE1B5B4F86F6}" type="datetime1">
              <a:rPr lang="zh-TW" altLang="en-US" smtClean="0"/>
              <a:pPr/>
              <a:t>2022/6/11</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baseline="0"/>
            </a:lvl7pPr>
            <a:lvl8pPr algn="l" rtl="0">
              <a:defRPr baseline="0"/>
            </a:lvl8pPr>
            <a:lvl9pPr algn="l" rtl="0">
              <a:defRPr baseline="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31A5ED53-FCBA-4D50-9EA1-251366748DBD}" type="datetime1">
              <a:rPr lang="zh-TW" altLang="en-US" smtClean="0"/>
              <a:pPr/>
              <a:t>2022/6/11</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A60BA0E-20D0-4E7C-B286-26C960A6788F}" type="slidenum">
              <a:rPr lang="en-US" altLang="zh-TW" noProof="0" smtClean="0"/>
              <a:pPr/>
              <a:t>‹#›</a:t>
            </a:fld>
            <a:endParaRPr lang="zh-TW"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rtlCol="0" anchor="t">
            <a:normAutofit/>
          </a:bodyPr>
          <a:lstStyle>
            <a:lvl1pPr algn="l" rtl="0">
              <a:defRPr sz="5400" b="0" cap="none" baseline="0">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icrosoft JhengHei UI" panose="020B0604030504040204" pitchFamily="34" charset="-120"/>
                <a:ea typeface="Microsoft JhengHei UI" panose="020B0604030504040204" pitchFamily="34" charset="-120"/>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noProof="0" smtClean="0"/>
              <a:t>按一下以編輯母片文字樣式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sz="half" idx="1"/>
          </p:nvPr>
        </p:nvSpPr>
        <p:spPr>
          <a:xfrm>
            <a:off x="111730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內容預留位置 3"/>
          <p:cNvSpPr>
            <a:spLocks noGrp="1"/>
          </p:cNvSpPr>
          <p:nvPr>
            <p:ph sz="half" idx="2"/>
          </p:nvPr>
        </p:nvSpPr>
        <p:spPr>
          <a:xfrm>
            <a:off x="629755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49A333C9-1A4C-4287-9334-DFDA9D5206DE}" type="datetime1">
              <a:rPr lang="zh-TW" altLang="en-US" smtClean="0"/>
              <a:pPr/>
              <a:t>2022/6/11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noProof="0" smtClean="0"/>
              <a:t>按一下以編輯母片標題樣式</a:t>
            </a:r>
            <a:endParaRPr lang="zh-TW" altLang="en-US" noProof="0" dirty="0"/>
          </a:p>
        </p:txBody>
      </p:sp>
      <p:sp>
        <p:nvSpPr>
          <p:cNvPr id="3" name="文字預留位置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smtClean="0"/>
              <a:t>按一下以編輯母片文字樣式</a:t>
            </a:r>
          </a:p>
        </p:txBody>
      </p:sp>
      <p:sp>
        <p:nvSpPr>
          <p:cNvPr id="4" name="內容預留位置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5" name="文字預留位置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smtClean="0"/>
              <a:t>按一下以編輯母片文字樣式</a:t>
            </a:r>
          </a:p>
        </p:txBody>
      </p:sp>
      <p:sp>
        <p:nvSpPr>
          <p:cNvPr id="6" name="內容預留位置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7" name="日期預留位置 6"/>
          <p:cNvSpPr>
            <a:spLocks noGrp="1"/>
          </p:cNvSpPr>
          <p:nvPr>
            <p:ph type="dt" sz="half" idx="10"/>
          </p:nvPr>
        </p:nvSpPr>
        <p:spPr/>
        <p:txBody>
          <a:bodyPr rtlCol="0"/>
          <a:lstStyle>
            <a:lvl1pPr>
              <a:defRPr/>
            </a:lvl1pPr>
          </a:lstStyle>
          <a:p>
            <a:fld id="{EBBAB593-2CE1-47C8-AB64-CE3B001C6023}" type="datetime1">
              <a:rPr lang="zh-TW" altLang="en-US" smtClean="0"/>
              <a:pPr/>
              <a:t>2022/6/11</a:t>
            </a:fld>
            <a:endParaRPr lang="zh-TW" altLang="en-US" dirty="0"/>
          </a:p>
        </p:txBody>
      </p:sp>
      <p:sp>
        <p:nvSpPr>
          <p:cNvPr id="8" name="頁尾預留位置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DB6659D9-E437-4125-98F7-3C8ED685612C}" type="datetime1">
              <a:rPr lang="zh-TW" altLang="en-US" smtClean="0"/>
              <a:pPr/>
              <a:t>2022/6/11</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6AAB387-C3EE-4812-B298-7E9E9C6F0F56}" type="datetime1">
              <a:rPr lang="zh-TW" altLang="en-US" smtClean="0"/>
              <a:pPr/>
              <a:t>2022/6/11</a:t>
            </a:fld>
            <a:endParaRPr lang="zh-TW" altLang="en-US" dirty="0"/>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04721" y="1701800"/>
            <a:ext cx="3351927" cy="28448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內容預留位置 2"/>
          <p:cNvSpPr>
            <a:spLocks noGrp="1"/>
          </p:cNvSpPr>
          <p:nvPr>
            <p:ph idx="1"/>
          </p:nvPr>
        </p:nvSpPr>
        <p:spPr>
          <a:xfrm>
            <a:off x="4469236" y="482600"/>
            <a:ext cx="6805427" cy="58928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algn="l" rtl="0">
              <a:defRPr sz="1800">
                <a:latin typeface="Microsoft JhengHei UI" panose="020B0604030504040204" pitchFamily="34" charset="-120"/>
                <a:ea typeface="Microsoft JhengHei UI" panose="020B0604030504040204" pitchFamily="34" charset="-120"/>
              </a:defRPr>
            </a:lvl5pPr>
            <a:lvl6pPr algn="l" rtl="0">
              <a:defRPr sz="1800"/>
            </a:lvl6pPr>
            <a:lvl7pPr algn="l" rtl="0">
              <a:defRPr sz="1800"/>
            </a:lvl7pPr>
            <a:lvl8pPr algn="l" rtl="0">
              <a:defRPr sz="1800"/>
            </a:lvl8pPr>
            <a:lvl9pPr algn="l" rtl="0">
              <a:defRPr sz="1800"/>
            </a:lvl9pPr>
          </a:lstStyle>
          <a:p>
            <a:pPr lvl="0" rtl="0"/>
            <a:r>
              <a:rPr lang="zh-TW" altLang="en-US" noProof="0" smtClean="0"/>
              <a:t>按一下以編輯母片文字樣式</a:t>
            </a:r>
          </a:p>
          <a:p>
            <a:pPr lvl="1" rtl="0"/>
            <a:r>
              <a:rPr lang="zh-TW" altLang="en-US" noProof="0" smtClean="0"/>
              <a:t>第二層</a:t>
            </a:r>
          </a:p>
          <a:p>
            <a:pPr lvl="2" rtl="0"/>
            <a:r>
              <a:rPr lang="zh-TW" altLang="en-US" noProof="0" smtClean="0"/>
              <a:t>第三層</a:t>
            </a:r>
          </a:p>
          <a:p>
            <a:pPr lvl="3" rtl="0"/>
            <a:r>
              <a:rPr lang="zh-TW" altLang="en-US" noProof="0" smtClean="0"/>
              <a:t>第四層</a:t>
            </a:r>
          </a:p>
          <a:p>
            <a:pPr lvl="4" rtl="0"/>
            <a:r>
              <a:rPr lang="zh-TW" altLang="en-US" noProof="0" smtClean="0"/>
              <a:t>第五層</a:t>
            </a:r>
            <a:endParaRPr lang="zh-TW" altLang="en-US" noProof="0" dirty="0"/>
          </a:p>
        </p:txBody>
      </p:sp>
      <p:sp>
        <p:nvSpPr>
          <p:cNvPr id="4" name="文字預留位置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smtClean="0"/>
              <a:t>按一下以編輯母片文字樣式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9316866A-51D6-4511-88A7-D461364B4FBF}" type="datetime1">
              <a:rPr lang="zh-TW" altLang="en-US" smtClean="0"/>
              <a:pPr/>
              <a:t>2022/6/11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2437765" y="4800600"/>
            <a:ext cx="7313295" cy="7620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smtClean="0"/>
              <a:t>按一下以編輯母片標題樣式</a:t>
            </a:r>
            <a:endParaRPr lang="zh-TW" altLang="en-US" noProof="0" dirty="0"/>
          </a:p>
        </p:txBody>
      </p:sp>
      <p:sp>
        <p:nvSpPr>
          <p:cNvPr id="3" name="圖片預留位置 2"/>
          <p:cNvSpPr>
            <a:spLocks noGrp="1"/>
          </p:cNvSpPr>
          <p:nvPr>
            <p:ph type="pic" idx="1"/>
          </p:nvPr>
        </p:nvSpPr>
        <p:spPr>
          <a:xfrm>
            <a:off x="2437765" y="279401"/>
            <a:ext cx="7313295" cy="4448175"/>
          </a:xfrm>
        </p:spPr>
        <p:txBody>
          <a:bodyPr rtlCol="0">
            <a:normAutofit/>
          </a:bodyPr>
          <a:lstStyle>
            <a:lvl1pPr marL="0" indent="0" algn="l" rtl="0">
              <a:buNone/>
              <a:defRPr sz="2800">
                <a:latin typeface="Microsoft JhengHei UI" panose="020B0604030504040204" pitchFamily="34" charset="-120"/>
                <a:ea typeface="Microsoft JhengHei UI" panose="020B0604030504040204" pitchFamily="34" charset="-120"/>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noProof="0" smtClean="0"/>
              <a:t>按一下圖示以新增圖片</a:t>
            </a:r>
            <a:endParaRPr lang="zh-TW" altLang="en-US" noProof="0" dirty="0"/>
          </a:p>
        </p:txBody>
      </p:sp>
      <p:sp>
        <p:nvSpPr>
          <p:cNvPr id="4" name="文字預留位置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smtClean="0"/>
              <a:t>按一下以編輯母片文字樣式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4B69949F-3078-463D-8481-0E172D05CD57}" type="datetime1">
              <a:rPr lang="zh-TW" altLang="en-US" smtClean="0"/>
              <a:pPr/>
              <a:t>2022/6/11</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5025A1AD-6892-4B63-B4D5-106D835AA347}" type="datetime1">
              <a:rPr lang="zh-TW" altLang="en-US" smtClean="0"/>
              <a:pPr/>
              <a:t>2022/6/11</a:t>
            </a:fld>
            <a:endParaRPr lang="zh-TW" altLang="en-US" dirty="0"/>
          </a:p>
        </p:txBody>
      </p:sp>
      <p:sp>
        <p:nvSpPr>
          <p:cNvPr id="5" name="頁尾預留位置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smtClean="0"/>
              <a:pPr/>
              <a:t>‹#›</a:t>
            </a:fld>
            <a:endParaRPr lang="zh-TW"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law.moj.gov.tw/LawClass/LawAll.aspx?PCode=Q0020008" TargetMode="External"/><Relationship Id="rId2" Type="http://schemas.openxmlformats.org/officeDocument/2006/relationships/hyperlink" Target="https://www.immigration.gov.tw/5385/7344/7350/8883/?alias=settledown&amp;sdate=202105&amp;edate=202110" TargetMode="External"/><Relationship Id="rId1" Type="http://schemas.openxmlformats.org/officeDocument/2006/relationships/slideLayout" Target="../slideLayouts/slideLayout6.xml"/><Relationship Id="rId4" Type="http://schemas.openxmlformats.org/officeDocument/2006/relationships/hyperlink" Target="https://www.moeaic.gov.tw/businessPub.view?lang=ch&amp;op_id_one=1"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49996" y="116632"/>
            <a:ext cx="9793088" cy="5484835"/>
          </a:xfrm>
        </p:spPr>
        <p:txBody>
          <a:bodyPr rtlCol="0">
            <a:noAutofit/>
          </a:bodyPr>
          <a:lstStyle/>
          <a:p>
            <a:pPr algn="ctr"/>
            <a:r>
              <a:rPr lang="zh-TW" altLang="zh-TW" sz="4800" b="1" dirty="0" smtClean="0">
                <a:latin typeface="標楷體" panose="03000509000000000000" pitchFamily="65" charset="-120"/>
                <a:ea typeface="標楷體" panose="03000509000000000000" pitchFamily="65" charset="-120"/>
              </a:rPr>
              <a:t>從</a:t>
            </a:r>
            <a:r>
              <a:rPr lang="en-US" altLang="zh-TW" sz="4800" b="1" dirty="0">
                <a:latin typeface="標楷體" panose="03000509000000000000" pitchFamily="65" charset="-120"/>
                <a:ea typeface="標楷體" panose="03000509000000000000" pitchFamily="65" charset="-120"/>
              </a:rPr>
              <a:t>MIPEX</a:t>
            </a:r>
            <a:r>
              <a:rPr lang="zh-TW" altLang="zh-TW" sz="4800" b="1" dirty="0">
                <a:latin typeface="標楷體" panose="03000509000000000000" pitchFamily="65" charset="-120"/>
                <a:ea typeface="標楷體" panose="03000509000000000000" pitchFamily="65" charset="-120"/>
              </a:rPr>
              <a:t>移民融合指標探討香港移民來臺之社會融合</a:t>
            </a:r>
            <a:br>
              <a:rPr lang="zh-TW" altLang="zh-TW" sz="4800" b="1" dirty="0">
                <a:latin typeface="標楷體" panose="03000509000000000000" pitchFamily="65" charset="-120"/>
                <a:ea typeface="標楷體" panose="03000509000000000000" pitchFamily="65" charset="-120"/>
              </a:rPr>
            </a:br>
            <a:r>
              <a:rPr lang="en-US" altLang="zh-TW" sz="4800" b="1" dirty="0">
                <a:latin typeface="標楷體" panose="03000509000000000000" pitchFamily="65" charset="-120"/>
                <a:ea typeface="標楷體" panose="03000509000000000000" pitchFamily="65" charset="-120"/>
              </a:rPr>
              <a:t>---</a:t>
            </a:r>
            <a:r>
              <a:rPr lang="zh-TW" altLang="zh-TW" sz="4800" b="1" dirty="0">
                <a:latin typeface="標楷體" panose="03000509000000000000" pitchFamily="65" charset="-120"/>
                <a:ea typeface="標楷體" panose="03000509000000000000" pitchFamily="65" charset="-120"/>
              </a:rPr>
              <a:t>以取得定居身分為核心</a:t>
            </a:r>
            <a:br>
              <a:rPr lang="zh-TW" altLang="zh-TW" sz="4800" b="1" dirty="0">
                <a:latin typeface="標楷體" panose="03000509000000000000" pitchFamily="65" charset="-120"/>
                <a:ea typeface="標楷體" panose="03000509000000000000" pitchFamily="65" charset="-120"/>
              </a:rPr>
            </a:br>
            <a:r>
              <a:rPr lang="en-US" altLang="zh-TW" sz="4800" b="1" dirty="0">
                <a:latin typeface="Times New Roman" panose="02020603050405020304" pitchFamily="18" charset="0"/>
                <a:cs typeface="Times New Roman" panose="02020603050405020304" pitchFamily="18" charset="0"/>
              </a:rPr>
              <a:t>The Research of Social Integration of Immigrants from Hong Kong to Taiwan by MIPEX Index --- Focusing on the Acquisition of Permanent </a:t>
            </a:r>
            <a:r>
              <a:rPr lang="en-US" altLang="zh-TW" sz="4800" b="1" dirty="0" smtClean="0">
                <a:latin typeface="Times New Roman" panose="02020603050405020304" pitchFamily="18" charset="0"/>
                <a:cs typeface="Times New Roman" panose="02020603050405020304" pitchFamily="18" charset="0"/>
              </a:rPr>
              <a:t>Residency</a:t>
            </a:r>
            <a:endParaRPr lang="zh-TW" altLang="en-US" sz="4800" b="1"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6598468" y="5854785"/>
            <a:ext cx="3096344" cy="968302"/>
          </a:xfrm>
        </p:spPr>
        <p:txBody>
          <a:bodyPr rtlCol="0">
            <a:noAutofit/>
          </a:bodyPr>
          <a:lstStyle/>
          <a:p>
            <a:pPr rtl="0"/>
            <a:r>
              <a:rPr lang="zh-TW" altLang="en-US" sz="2000" dirty="0" smtClean="0">
                <a:latin typeface="標楷體" panose="03000509000000000000" pitchFamily="65" charset="-120"/>
                <a:ea typeface="標楷體" panose="03000509000000000000" pitchFamily="65" charset="-120"/>
                <a:cs typeface="+mj-cs"/>
              </a:rPr>
              <a:t>發表人：</a:t>
            </a:r>
            <a:r>
              <a:rPr lang="zh-TW" altLang="en-US" sz="2000" dirty="0">
                <a:latin typeface="標楷體" panose="03000509000000000000" pitchFamily="65" charset="-120"/>
                <a:ea typeface="標楷體" panose="03000509000000000000" pitchFamily="65" charset="-120"/>
                <a:cs typeface="+mj-cs"/>
              </a:rPr>
              <a:t>柯雨</a:t>
            </a:r>
            <a:r>
              <a:rPr lang="zh-TW" altLang="en-US" sz="2000" dirty="0" smtClean="0">
                <a:latin typeface="標楷體" panose="03000509000000000000" pitchFamily="65" charset="-120"/>
                <a:ea typeface="標楷體" panose="03000509000000000000" pitchFamily="65" charset="-120"/>
                <a:cs typeface="+mj-cs"/>
              </a:rPr>
              <a:t>瑞 教授</a:t>
            </a:r>
            <a:endParaRPr lang="en-US" altLang="zh-TW" sz="2000" dirty="0">
              <a:latin typeface="標楷體" panose="03000509000000000000" pitchFamily="65" charset="-120"/>
              <a:ea typeface="標楷體" panose="03000509000000000000" pitchFamily="65" charset="-120"/>
              <a:cs typeface="+mj-cs"/>
            </a:endParaRPr>
          </a:p>
          <a:p>
            <a:pPr rtl="0"/>
            <a:r>
              <a:rPr lang="zh-TW" altLang="en-US" sz="2000" dirty="0">
                <a:latin typeface="標楷體" panose="03000509000000000000" pitchFamily="65" charset="-120"/>
                <a:ea typeface="標楷體" panose="03000509000000000000" pitchFamily="65" charset="-120"/>
                <a:cs typeface="+mj-cs"/>
              </a:rPr>
              <a:t> </a:t>
            </a:r>
            <a:r>
              <a:rPr lang="zh-TW" altLang="en-US" sz="2000" dirty="0" smtClean="0">
                <a:latin typeface="標楷體" panose="03000509000000000000" pitchFamily="65" charset="-120"/>
                <a:ea typeface="標楷體" panose="03000509000000000000" pitchFamily="65" charset="-120"/>
                <a:cs typeface="+mj-cs"/>
              </a:rPr>
              <a:t>       研究生 簡愛真</a:t>
            </a:r>
            <a:endParaRPr lang="en-US" altLang="zh-TW" sz="2000" dirty="0">
              <a:latin typeface="標楷體" panose="03000509000000000000" pitchFamily="65" charset="-120"/>
              <a:ea typeface="標楷體" panose="03000509000000000000" pitchFamily="65" charset="-120"/>
              <a:cs typeface="+mj-cs"/>
            </a:endParaRPr>
          </a:p>
        </p:txBody>
      </p:sp>
      <p:sp>
        <p:nvSpPr>
          <p:cNvPr id="4" name="文字方塊 3"/>
          <p:cNvSpPr txBox="1"/>
          <p:nvPr/>
        </p:nvSpPr>
        <p:spPr>
          <a:xfrm>
            <a:off x="9478788" y="6108104"/>
            <a:ext cx="1713931" cy="461665"/>
          </a:xfrm>
          <a:prstGeom prst="rect">
            <a:avLst/>
          </a:prstGeom>
          <a:noFill/>
        </p:spPr>
        <p:txBody>
          <a:bodyPr wrap="none" rtlCol="0">
            <a:spAutoFit/>
          </a:bodyPr>
          <a:lstStyle/>
          <a:p>
            <a:r>
              <a:rPr lang="en-US" altLang="zh-TW" dirty="0" smtClean="0"/>
              <a:t>2022.06.10</a:t>
            </a:r>
            <a:endParaRPr lang="zh-TW" alt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p:nvPr>
            <p:extLst>
              <p:ext uri="{D42A27DB-BD31-4B8C-83A1-F6EECF244321}">
                <p14:modId xmlns:p14="http://schemas.microsoft.com/office/powerpoint/2010/main" val="2717366028"/>
              </p:ext>
            </p:extLst>
          </p:nvPr>
        </p:nvGraphicFramePr>
        <p:xfrm>
          <a:off x="1413892" y="548680"/>
          <a:ext cx="9217024"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95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p:nvPr>
            <p:extLst>
              <p:ext uri="{D42A27DB-BD31-4B8C-83A1-F6EECF244321}">
                <p14:modId xmlns:p14="http://schemas.microsoft.com/office/powerpoint/2010/main" val="95058085"/>
              </p:ext>
            </p:extLst>
          </p:nvPr>
        </p:nvGraphicFramePr>
        <p:xfrm>
          <a:off x="1557908" y="692696"/>
          <a:ext cx="9433048" cy="5832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11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zh-TW" dirty="0">
                <a:latin typeface="標楷體" panose="03000509000000000000" pitchFamily="65" charset="-120"/>
                <a:ea typeface="標楷體" panose="03000509000000000000" pitchFamily="65" charset="-120"/>
              </a:rPr>
              <a:t>研究問題與目的</a:t>
            </a:r>
            <a:endParaRPr lang="zh-TW" altLang="en-US" dirty="0">
              <a:latin typeface="標楷體" panose="03000509000000000000" pitchFamily="65" charset="-120"/>
              <a:ea typeface="標楷體" panose="03000509000000000000" pitchFamily="65" charset="-120"/>
            </a:endParaRPr>
          </a:p>
        </p:txBody>
      </p:sp>
      <p:sp>
        <p:nvSpPr>
          <p:cNvPr id="3" name="圓角矩形 2"/>
          <p:cNvSpPr/>
          <p:nvPr/>
        </p:nvSpPr>
        <p:spPr>
          <a:xfrm>
            <a:off x="1117309" y="1844824"/>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6306160" y="1916832"/>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117309" y="4458961"/>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6238428" y="4487637"/>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289180" y="2295845"/>
            <a:ext cx="4589208" cy="1200329"/>
          </a:xfrm>
          <a:prstGeom prst="rect">
            <a:avLst/>
          </a:prstGeom>
        </p:spPr>
        <p:txBody>
          <a:bodyPr wrap="square">
            <a:spAutoFit/>
          </a:bodyPr>
          <a:lstStyle/>
          <a:p>
            <a:r>
              <a:rPr lang="zh-TW" altLang="zh-TW" dirty="0" smtClean="0">
                <a:solidFill>
                  <a:schemeClr val="bg1"/>
                </a:solidFill>
                <a:latin typeface="標楷體" panose="03000509000000000000" pitchFamily="65" charset="-120"/>
                <a:ea typeface="標楷體" panose="03000509000000000000" pitchFamily="65" charset="-120"/>
              </a:rPr>
              <a:t>瞭解</a:t>
            </a:r>
            <a:r>
              <a:rPr lang="zh-TW" altLang="zh-TW" dirty="0">
                <a:solidFill>
                  <a:schemeClr val="bg1"/>
                </a:solidFill>
                <a:latin typeface="標楷體" panose="03000509000000000000" pitchFamily="65" charset="-120"/>
                <a:ea typeface="標楷體" panose="03000509000000000000" pitchFamily="65" charset="-120"/>
              </a:rPr>
              <a:t>香港合法移民入境我國，目前廣泛適用之途徑及條件，以及隨之賦予的權利義務</a:t>
            </a:r>
            <a:r>
              <a:rPr lang="zh-TW" altLang="zh-TW" dirty="0">
                <a:solidFill>
                  <a:schemeClr val="bg1"/>
                </a:solidFill>
              </a:rPr>
              <a:t>。</a:t>
            </a:r>
          </a:p>
        </p:txBody>
      </p:sp>
      <p:sp>
        <p:nvSpPr>
          <p:cNvPr id="9" name="矩形 8"/>
          <p:cNvSpPr/>
          <p:nvPr/>
        </p:nvSpPr>
        <p:spPr>
          <a:xfrm>
            <a:off x="6522183" y="2248126"/>
            <a:ext cx="4329031" cy="1569660"/>
          </a:xfrm>
          <a:prstGeom prst="rect">
            <a:avLst/>
          </a:prstGeom>
        </p:spPr>
        <p:txBody>
          <a:bodyPr wrap="square">
            <a:spAutoFit/>
          </a:bodyPr>
          <a:lstStyle/>
          <a:p>
            <a:r>
              <a:rPr lang="zh-TW" altLang="zh-TW" dirty="0">
                <a:solidFill>
                  <a:schemeClr val="bg1"/>
                </a:solidFill>
                <a:latin typeface="標楷體" panose="03000509000000000000" pitchFamily="65" charset="-120"/>
                <a:ea typeface="標楷體" panose="03000509000000000000" pitchFamily="65" charset="-120"/>
              </a:rPr>
              <a:t>有關我國移民融合政策，以香港移民與專家學者之指示，探討以</a:t>
            </a:r>
            <a:r>
              <a:rPr lang="en-US" altLang="zh-TW" dirty="0">
                <a:solidFill>
                  <a:schemeClr val="bg1"/>
                </a:solidFill>
                <a:latin typeface="標楷體" panose="03000509000000000000" pitchFamily="65" charset="-120"/>
                <a:ea typeface="標楷體" panose="03000509000000000000" pitchFamily="65" charset="-120"/>
              </a:rPr>
              <a:t>MIPEX</a:t>
            </a:r>
            <a:r>
              <a:rPr lang="zh-TW" altLang="zh-TW" dirty="0">
                <a:solidFill>
                  <a:schemeClr val="bg1"/>
                </a:solidFill>
                <a:latin typeface="標楷體" panose="03000509000000000000" pitchFamily="65" charset="-120"/>
                <a:ea typeface="標楷體" panose="03000509000000000000" pitchFamily="65" charset="-120"/>
              </a:rPr>
              <a:t>指標作為內涵評估，其整體滿意度為何。</a:t>
            </a:r>
          </a:p>
        </p:txBody>
      </p:sp>
      <p:sp>
        <p:nvSpPr>
          <p:cNvPr id="10" name="矩形 9"/>
          <p:cNvSpPr/>
          <p:nvPr/>
        </p:nvSpPr>
        <p:spPr>
          <a:xfrm>
            <a:off x="1380576" y="4790255"/>
            <a:ext cx="4234544" cy="1569660"/>
          </a:xfrm>
          <a:prstGeom prst="rect">
            <a:avLst/>
          </a:prstGeom>
        </p:spPr>
        <p:txBody>
          <a:bodyPr wrap="square">
            <a:spAutoFit/>
          </a:bodyPr>
          <a:lstStyle/>
          <a:p>
            <a:r>
              <a:rPr lang="zh-TW" altLang="zh-TW" dirty="0">
                <a:solidFill>
                  <a:schemeClr val="bg1"/>
                </a:solidFill>
                <a:latin typeface="標楷體" panose="03000509000000000000" pitchFamily="65" charset="-120"/>
                <a:ea typeface="標楷體" panose="03000509000000000000" pitchFamily="65" charset="-120"/>
              </a:rPr>
              <a:t>移民融合指標係透由專家學者評估，並從香港移民角度個別審視，以發覺我國現階段之移民困境為何</a:t>
            </a:r>
            <a:r>
              <a:rPr lang="zh-TW" altLang="zh-TW" dirty="0">
                <a:solidFill>
                  <a:schemeClr val="bg1"/>
                </a:solidFill>
              </a:rPr>
              <a:t>。</a:t>
            </a:r>
          </a:p>
        </p:txBody>
      </p:sp>
      <p:sp>
        <p:nvSpPr>
          <p:cNvPr id="11" name="矩形 10"/>
          <p:cNvSpPr/>
          <p:nvPr/>
        </p:nvSpPr>
        <p:spPr>
          <a:xfrm>
            <a:off x="6437153" y="5003596"/>
            <a:ext cx="4499090" cy="1200329"/>
          </a:xfrm>
          <a:prstGeom prst="rect">
            <a:avLst/>
          </a:prstGeom>
        </p:spPr>
        <p:txBody>
          <a:bodyPr wrap="square">
            <a:spAutoFit/>
          </a:bodyPr>
          <a:lstStyle/>
          <a:p>
            <a:r>
              <a:rPr lang="zh-TW" altLang="zh-TW" dirty="0">
                <a:solidFill>
                  <a:schemeClr val="bg1"/>
                </a:solidFill>
                <a:latin typeface="標楷體" panose="03000509000000000000" pitchFamily="65" charset="-120"/>
                <a:ea typeface="標楷體" panose="03000509000000000000" pitchFamily="65" charset="-120"/>
              </a:rPr>
              <a:t>探討我國針對香港移民之融合，並進一步加強其回應政策及改善內涵為何。</a:t>
            </a:r>
          </a:p>
        </p:txBody>
      </p:sp>
    </p:spTree>
    <p:extLst>
      <p:ext uri="{BB962C8B-B14F-4D97-AF65-F5344CB8AC3E}">
        <p14:creationId xmlns:p14="http://schemas.microsoft.com/office/powerpoint/2010/main" val="6210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r>
              <a:rPr lang="zh-TW" altLang="zh-TW" b="1" dirty="0">
                <a:latin typeface="標楷體" panose="03000509000000000000" pitchFamily="65" charset="-120"/>
                <a:ea typeface="標楷體" panose="03000509000000000000" pitchFamily="65" charset="-120"/>
              </a:rPr>
              <a:t>名詞定義</a:t>
            </a:r>
            <a:endParaRPr lang="zh-TW" altLang="en-US" dirty="0">
              <a:latin typeface="標楷體" panose="03000509000000000000" pitchFamily="65" charset="-120"/>
              <a:ea typeface="標楷體" panose="03000509000000000000" pitchFamily="65" charset="-120"/>
            </a:endParaRPr>
          </a:p>
        </p:txBody>
      </p:sp>
      <p:sp>
        <p:nvSpPr>
          <p:cNvPr id="3" name="圓角矩形 2"/>
          <p:cNvSpPr/>
          <p:nvPr/>
        </p:nvSpPr>
        <p:spPr>
          <a:xfrm>
            <a:off x="1061052" y="2022523"/>
            <a:ext cx="1880759"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1061052" y="4509120"/>
            <a:ext cx="1880759" cy="1015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289180" y="2295845"/>
            <a:ext cx="4589208" cy="461665"/>
          </a:xfrm>
          <a:prstGeom prst="rect">
            <a:avLst/>
          </a:prstGeom>
        </p:spPr>
        <p:txBody>
          <a:bodyPr wrap="square">
            <a:spAutoFit/>
          </a:bodyPr>
          <a:lstStyle/>
          <a:p>
            <a:r>
              <a:rPr lang="en-US" altLang="zh-TW" dirty="0">
                <a:solidFill>
                  <a:schemeClr val="bg1"/>
                </a:solidFill>
              </a:rPr>
              <a:t>MIPEX</a:t>
            </a:r>
            <a:endParaRPr lang="zh-TW" altLang="zh-TW" dirty="0">
              <a:solidFill>
                <a:schemeClr val="bg1"/>
              </a:solidFill>
            </a:endParaRPr>
          </a:p>
        </p:txBody>
      </p:sp>
      <p:sp>
        <p:nvSpPr>
          <p:cNvPr id="10" name="矩形 9"/>
          <p:cNvSpPr/>
          <p:nvPr/>
        </p:nvSpPr>
        <p:spPr>
          <a:xfrm>
            <a:off x="1313021" y="4786227"/>
            <a:ext cx="4234544" cy="461665"/>
          </a:xfrm>
          <a:prstGeom prst="rect">
            <a:avLst/>
          </a:prstGeom>
        </p:spPr>
        <p:txBody>
          <a:bodyPr wrap="square">
            <a:spAutoFit/>
          </a:bodyPr>
          <a:lstStyle/>
          <a:p>
            <a:r>
              <a:rPr lang="zh-TW" altLang="zh-TW" dirty="0" smtClean="0">
                <a:solidFill>
                  <a:schemeClr val="bg1"/>
                </a:solidFill>
                <a:latin typeface="標楷體" panose="03000509000000000000" pitchFamily="65" charset="-120"/>
                <a:ea typeface="標楷體" panose="03000509000000000000" pitchFamily="65" charset="-120"/>
              </a:rPr>
              <a:t>社會融合</a:t>
            </a:r>
            <a:endParaRPr lang="zh-TW" altLang="zh-TW" dirty="0">
              <a:solidFill>
                <a:schemeClr val="bg1"/>
              </a:solidFill>
              <a:latin typeface="標楷體" panose="03000509000000000000" pitchFamily="65" charset="-120"/>
              <a:ea typeface="標楷體" panose="03000509000000000000" pitchFamily="65" charset="-120"/>
            </a:endParaRPr>
          </a:p>
        </p:txBody>
      </p:sp>
      <p:sp>
        <p:nvSpPr>
          <p:cNvPr id="12" name="圓角矩形 11"/>
          <p:cNvSpPr/>
          <p:nvPr/>
        </p:nvSpPr>
        <p:spPr>
          <a:xfrm>
            <a:off x="4942284" y="1641386"/>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5230316" y="1924128"/>
            <a:ext cx="233910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勞動市場流動性</a:t>
            </a:r>
            <a:endParaRPr lang="zh-TW" altLang="en-US" dirty="0">
              <a:solidFill>
                <a:schemeClr val="bg1"/>
              </a:solidFill>
            </a:endParaRPr>
          </a:p>
        </p:txBody>
      </p:sp>
      <p:sp>
        <p:nvSpPr>
          <p:cNvPr id="13" name="矩形 12"/>
          <p:cNvSpPr/>
          <p:nvPr/>
        </p:nvSpPr>
        <p:spPr>
          <a:xfrm>
            <a:off x="5230316" y="2428282"/>
            <a:ext cx="800219" cy="461665"/>
          </a:xfrm>
          <a:prstGeom prst="rect">
            <a:avLst/>
          </a:prstGeom>
        </p:spPr>
        <p:txBody>
          <a:bodyPr wrap="none">
            <a:spAutoFit/>
          </a:bodyPr>
          <a:lstStyle/>
          <a:p>
            <a:r>
              <a:rPr lang="zh-TW" altLang="zh-TW" kern="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教育</a:t>
            </a:r>
            <a:endParaRPr lang="zh-TW" altLang="en-US" dirty="0">
              <a:solidFill>
                <a:schemeClr val="bg1"/>
              </a:solidFill>
            </a:endParaRPr>
          </a:p>
        </p:txBody>
      </p:sp>
      <p:sp>
        <p:nvSpPr>
          <p:cNvPr id="14" name="矩形 13"/>
          <p:cNvSpPr/>
          <p:nvPr/>
        </p:nvSpPr>
        <p:spPr>
          <a:xfrm>
            <a:off x="5230316" y="2825441"/>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政治參與</a:t>
            </a:r>
            <a:endParaRPr lang="zh-TW" altLang="en-US" dirty="0">
              <a:solidFill>
                <a:schemeClr val="bg1"/>
              </a:solidFill>
            </a:endParaRPr>
          </a:p>
        </p:txBody>
      </p:sp>
      <p:sp>
        <p:nvSpPr>
          <p:cNvPr id="15" name="矩形 14"/>
          <p:cNvSpPr/>
          <p:nvPr/>
        </p:nvSpPr>
        <p:spPr>
          <a:xfrm>
            <a:off x="5230316" y="3247355"/>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國籍取得</a:t>
            </a:r>
            <a:endParaRPr lang="zh-TW" altLang="en-US" dirty="0">
              <a:solidFill>
                <a:schemeClr val="bg1"/>
              </a:solidFill>
            </a:endParaRPr>
          </a:p>
        </p:txBody>
      </p:sp>
      <p:sp>
        <p:nvSpPr>
          <p:cNvPr id="16" name="矩形 15"/>
          <p:cNvSpPr/>
          <p:nvPr/>
        </p:nvSpPr>
        <p:spPr>
          <a:xfrm>
            <a:off x="7928504" y="1923473"/>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家庭團聚</a:t>
            </a:r>
            <a:endParaRPr lang="zh-TW" altLang="en-US" dirty="0">
              <a:solidFill>
                <a:schemeClr val="bg1"/>
              </a:solidFill>
            </a:endParaRPr>
          </a:p>
        </p:txBody>
      </p:sp>
      <p:sp>
        <p:nvSpPr>
          <p:cNvPr id="17" name="矩形 16"/>
          <p:cNvSpPr/>
          <p:nvPr/>
        </p:nvSpPr>
        <p:spPr>
          <a:xfrm>
            <a:off x="7887482" y="2427133"/>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健康醫療</a:t>
            </a:r>
            <a:endParaRPr lang="zh-TW" altLang="en-US" dirty="0">
              <a:solidFill>
                <a:schemeClr val="bg1"/>
              </a:solidFill>
            </a:endParaRPr>
          </a:p>
        </p:txBody>
      </p:sp>
      <p:sp>
        <p:nvSpPr>
          <p:cNvPr id="18" name="矩形 17"/>
          <p:cNvSpPr/>
          <p:nvPr/>
        </p:nvSpPr>
        <p:spPr>
          <a:xfrm>
            <a:off x="7887482" y="2888798"/>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永久居留</a:t>
            </a:r>
            <a:endParaRPr lang="zh-TW" altLang="en-US" dirty="0">
              <a:solidFill>
                <a:schemeClr val="bg1"/>
              </a:solidFill>
            </a:endParaRPr>
          </a:p>
        </p:txBody>
      </p:sp>
      <p:sp>
        <p:nvSpPr>
          <p:cNvPr id="19" name="矩形 18"/>
          <p:cNvSpPr/>
          <p:nvPr/>
        </p:nvSpPr>
        <p:spPr>
          <a:xfrm>
            <a:off x="7887482" y="3287816"/>
            <a:ext cx="1107996"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反歧視</a:t>
            </a:r>
            <a:endParaRPr lang="zh-TW" altLang="en-US" dirty="0">
              <a:solidFill>
                <a:schemeClr val="bg1"/>
              </a:solidFill>
            </a:endParaRPr>
          </a:p>
        </p:txBody>
      </p:sp>
      <p:sp>
        <p:nvSpPr>
          <p:cNvPr id="20" name="圓角矩形 19"/>
          <p:cNvSpPr/>
          <p:nvPr/>
        </p:nvSpPr>
        <p:spPr>
          <a:xfrm>
            <a:off x="4942283" y="4170816"/>
            <a:ext cx="4761079" cy="22322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220711" y="4400334"/>
            <a:ext cx="1723549"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結構性融合</a:t>
            </a:r>
            <a:endParaRPr lang="zh-TW" altLang="en-US" dirty="0">
              <a:solidFill>
                <a:schemeClr val="bg1"/>
              </a:solidFill>
            </a:endParaRPr>
          </a:p>
        </p:txBody>
      </p:sp>
      <p:sp>
        <p:nvSpPr>
          <p:cNvPr id="22" name="矩形 21"/>
          <p:cNvSpPr/>
          <p:nvPr/>
        </p:nvSpPr>
        <p:spPr>
          <a:xfrm>
            <a:off x="5230316" y="4871859"/>
            <a:ext cx="141577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文化融合</a:t>
            </a:r>
            <a:endParaRPr lang="zh-TW" altLang="en-US" dirty="0">
              <a:solidFill>
                <a:schemeClr val="bg1"/>
              </a:solidFill>
            </a:endParaRPr>
          </a:p>
        </p:txBody>
      </p:sp>
      <p:sp>
        <p:nvSpPr>
          <p:cNvPr id="23" name="矩形 22"/>
          <p:cNvSpPr/>
          <p:nvPr/>
        </p:nvSpPr>
        <p:spPr>
          <a:xfrm>
            <a:off x="5230316" y="5271364"/>
            <a:ext cx="1723549"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互動性融合</a:t>
            </a:r>
            <a:endParaRPr lang="zh-TW" altLang="en-US" dirty="0">
              <a:solidFill>
                <a:schemeClr val="bg1"/>
              </a:solidFill>
            </a:endParaRPr>
          </a:p>
        </p:txBody>
      </p:sp>
      <p:sp>
        <p:nvSpPr>
          <p:cNvPr id="24" name="矩形 23"/>
          <p:cNvSpPr/>
          <p:nvPr/>
        </p:nvSpPr>
        <p:spPr>
          <a:xfrm>
            <a:off x="5220711" y="5733896"/>
            <a:ext cx="2339102" cy="461665"/>
          </a:xfrm>
          <a:prstGeom prst="rect">
            <a:avLst/>
          </a:prstGeom>
        </p:spPr>
        <p:txBody>
          <a:bodyPr wrap="none">
            <a:spAutoFit/>
          </a:bodyPr>
          <a:lstStyle/>
          <a:p>
            <a:r>
              <a:rPr lang="zh-TW" altLang="zh-TW"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身分認同之融合</a:t>
            </a:r>
            <a:endParaRPr lang="zh-TW" altLang="en-US" dirty="0">
              <a:solidFill>
                <a:schemeClr val="bg1"/>
              </a:solidFill>
            </a:endParaRPr>
          </a:p>
        </p:txBody>
      </p:sp>
    </p:spTree>
    <p:extLst>
      <p:ext uri="{BB962C8B-B14F-4D97-AF65-F5344CB8AC3E}">
        <p14:creationId xmlns:p14="http://schemas.microsoft.com/office/powerpoint/2010/main" val="13288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621804" y="3063168"/>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b="1" kern="2600" dirty="0" smtClean="0">
                <a:latin typeface="標楷體" panose="03000509000000000000" pitchFamily="65" charset="-120"/>
                <a:ea typeface="Times New Roman" panose="02020603050405020304" pitchFamily="18" charset="0"/>
                <a:cs typeface="Times New Roman" panose="02020603050405020304" pitchFamily="18" charset="0"/>
              </a:rPr>
              <a:t>貳、</a:t>
            </a:r>
            <a:r>
              <a:rPr lang="zh-TW" altLang="en-US" b="1" kern="2600" dirty="0" smtClean="0">
                <a:latin typeface="標楷體" panose="03000509000000000000" pitchFamily="65" charset="-120"/>
                <a:ea typeface="標楷體" panose="03000509000000000000" pitchFamily="65" charset="-120"/>
                <a:cs typeface="Times New Roman" panose="02020603050405020304" pitchFamily="18" charset="0"/>
              </a:rPr>
              <a:t>文獻</a:t>
            </a:r>
            <a:r>
              <a:rPr lang="zh-TW" altLang="en-US" b="1" kern="2600" dirty="0">
                <a:latin typeface="標楷體" panose="03000509000000000000" pitchFamily="65" charset="-120"/>
                <a:ea typeface="標楷體" panose="03000509000000000000" pitchFamily="65" charset="-120"/>
                <a:cs typeface="Times New Roman" panose="02020603050405020304" pitchFamily="18" charset="0"/>
              </a:rPr>
              <a:t>探討</a:t>
            </a:r>
            <a:endParaRPr lang="zh-TW" altLang="en-US" dirty="0">
              <a:latin typeface="標楷體" panose="03000509000000000000" pitchFamily="65" charset="-120"/>
              <a:ea typeface="標楷體" panose="03000509000000000000" pitchFamily="65" charset="-120"/>
            </a:endParaRPr>
          </a:p>
        </p:txBody>
      </p:sp>
      <p:sp>
        <p:nvSpPr>
          <p:cNvPr id="8" name="橢圓 7"/>
          <p:cNvSpPr/>
          <p:nvPr/>
        </p:nvSpPr>
        <p:spPr>
          <a:xfrm>
            <a:off x="6022404" y="1179376"/>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相關理論</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9" name="橢圓 8"/>
          <p:cNvSpPr/>
          <p:nvPr/>
        </p:nvSpPr>
        <p:spPr>
          <a:xfrm>
            <a:off x="6022404" y="4005064"/>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相關文獻</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6811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5900" y="2669468"/>
            <a:ext cx="10157354" cy="1397000"/>
          </a:xfrm>
        </p:spPr>
        <p:txBody>
          <a:bodyPr/>
          <a:lstStyle/>
          <a:p>
            <a:r>
              <a:rPr lang="zh-TW" altLang="zh-TW" dirty="0">
                <a:solidFill>
                  <a:schemeClr val="accent5">
                    <a:lumMod val="75000"/>
                  </a:schemeClr>
                </a:solidFill>
                <a:latin typeface="標楷體" panose="03000509000000000000" pitchFamily="65" charset="-120"/>
                <a:ea typeface="標楷體" panose="03000509000000000000" pitchFamily="65" charset="-120"/>
              </a:rPr>
              <a:t>相關</a:t>
            </a:r>
            <a:r>
              <a:rPr lang="zh-TW" altLang="zh-TW" dirty="0" smtClean="0">
                <a:solidFill>
                  <a:schemeClr val="accent5">
                    <a:lumMod val="75000"/>
                  </a:schemeClr>
                </a:solidFill>
                <a:latin typeface="標楷體" panose="03000509000000000000" pitchFamily="65" charset="-120"/>
                <a:ea typeface="標楷體" panose="03000509000000000000" pitchFamily="65" charset="-120"/>
              </a:rPr>
              <a:t>理論</a:t>
            </a:r>
            <a:endParaRPr lang="zh-TW" altLang="en-US" dirty="0">
              <a:latin typeface="標楷體" panose="03000509000000000000" pitchFamily="65" charset="-120"/>
              <a:ea typeface="標楷體" panose="03000509000000000000" pitchFamily="65" charset="-120"/>
            </a:endParaRPr>
          </a:p>
        </p:txBody>
      </p:sp>
      <p:sp>
        <p:nvSpPr>
          <p:cNvPr id="3" name="橢圓 2"/>
          <p:cNvSpPr/>
          <p:nvPr/>
        </p:nvSpPr>
        <p:spPr>
          <a:xfrm>
            <a:off x="4654252" y="404664"/>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推拉理論</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4" name="橢圓 3"/>
          <p:cNvSpPr/>
          <p:nvPr/>
        </p:nvSpPr>
        <p:spPr>
          <a:xfrm>
            <a:off x="6869555" y="1614121"/>
            <a:ext cx="2448272"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全球化主義</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5" name="橢圓 4"/>
          <p:cNvSpPr/>
          <p:nvPr/>
        </p:nvSpPr>
        <p:spPr>
          <a:xfrm>
            <a:off x="7822604" y="3497913"/>
            <a:ext cx="2990446"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移民網絡理論</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6" name="橢圓 5"/>
          <p:cNvSpPr/>
          <p:nvPr/>
        </p:nvSpPr>
        <p:spPr>
          <a:xfrm>
            <a:off x="4798268" y="4687213"/>
            <a:ext cx="266218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新現實主義</a:t>
            </a:r>
            <a:endParaRPr lang="zh-TW" altLang="en-US"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613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3562" y="-315416"/>
            <a:ext cx="10157354" cy="1397000"/>
          </a:xfrm>
        </p:spPr>
        <p:txBody>
          <a:bodyPr rtlCol="0"/>
          <a:lstStyle/>
          <a:p>
            <a:r>
              <a:rPr lang="zh-TW" altLang="zh-TW" dirty="0">
                <a:solidFill>
                  <a:schemeClr val="accent5">
                    <a:lumMod val="75000"/>
                  </a:schemeClr>
                </a:solidFill>
                <a:latin typeface="標楷體" panose="03000509000000000000" pitchFamily="65" charset="-120"/>
                <a:ea typeface="標楷體" panose="03000509000000000000" pitchFamily="65" charset="-120"/>
              </a:rPr>
              <a:t>相關</a:t>
            </a:r>
            <a:r>
              <a:rPr lang="zh-TW" altLang="zh-TW" dirty="0" smtClean="0">
                <a:solidFill>
                  <a:schemeClr val="accent5">
                    <a:lumMod val="75000"/>
                  </a:schemeClr>
                </a:solidFill>
                <a:latin typeface="標楷體" panose="03000509000000000000" pitchFamily="65" charset="-120"/>
                <a:ea typeface="標楷體" panose="03000509000000000000" pitchFamily="65" charset="-120"/>
              </a:rPr>
              <a:t>理論</a:t>
            </a:r>
            <a:endParaRPr lang="zh-TW" altLang="en-US" dirty="0">
              <a:latin typeface="標楷體" panose="03000509000000000000" pitchFamily="65" charset="-120"/>
              <a:ea typeface="標楷體" panose="03000509000000000000" pitchFamily="65"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628512555"/>
              </p:ext>
            </p:extLst>
          </p:nvPr>
        </p:nvGraphicFramePr>
        <p:xfrm>
          <a:off x="405780" y="1340768"/>
          <a:ext cx="11449272" cy="5364480"/>
        </p:xfrm>
        <a:graphic>
          <a:graphicData uri="http://schemas.openxmlformats.org/drawingml/2006/table">
            <a:tbl>
              <a:tblPr firstRow="1" firstCol="1" bandRow="1">
                <a:tableStyleId>{69012ECD-51FC-41F1-AA8D-1B2483CD663E}</a:tableStyleId>
              </a:tblPr>
              <a:tblGrid>
                <a:gridCol w="2357581">
                  <a:extLst>
                    <a:ext uri="{9D8B030D-6E8A-4147-A177-3AD203B41FA5}">
                      <a16:colId xmlns:a16="http://schemas.microsoft.com/office/drawing/2014/main" val="20000"/>
                    </a:ext>
                  </a:extLst>
                </a:gridCol>
                <a:gridCol w="4735684">
                  <a:extLst>
                    <a:ext uri="{9D8B030D-6E8A-4147-A177-3AD203B41FA5}">
                      <a16:colId xmlns:a16="http://schemas.microsoft.com/office/drawing/2014/main" val="20001"/>
                    </a:ext>
                  </a:extLst>
                </a:gridCol>
                <a:gridCol w="4356007">
                  <a:extLst>
                    <a:ext uri="{9D8B030D-6E8A-4147-A177-3AD203B41FA5}">
                      <a16:colId xmlns:a16="http://schemas.microsoft.com/office/drawing/2014/main" val="20002"/>
                    </a:ext>
                  </a:extLst>
                </a:gridCol>
              </a:tblGrid>
              <a:tr h="125927">
                <a:tc>
                  <a:txBody>
                    <a:bodyPr/>
                    <a:lstStyle/>
                    <a:p>
                      <a:pPr>
                        <a:spcAft>
                          <a:spcPts val="0"/>
                        </a:spcAft>
                      </a:pPr>
                      <a:r>
                        <a:rPr lang="en-US" sz="1100" kern="100" dirty="0">
                          <a:effectLst/>
                        </a:rPr>
                        <a:t/>
                      </a:r>
                      <a:br>
                        <a:rPr lang="en-US" sz="1100" kern="100" dirty="0">
                          <a:effectLst/>
                        </a:rPr>
                      </a:br>
                      <a:r>
                        <a:rPr lang="zh-TW" sz="1100" kern="100" dirty="0">
                          <a:effectLst/>
                        </a:rPr>
                        <a:t>移民理論</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a:spcAft>
                          <a:spcPts val="0"/>
                        </a:spcAft>
                      </a:pPr>
                      <a:r>
                        <a:rPr lang="zh-TW" sz="1100" kern="100">
                          <a:effectLst/>
                        </a:rPr>
                        <a:t>優勢觀點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a:spcAft>
                          <a:spcPts val="0"/>
                        </a:spcAft>
                      </a:pPr>
                      <a:r>
                        <a:rPr lang="zh-TW" sz="1100" kern="100">
                          <a:effectLst/>
                        </a:rPr>
                        <a:t>弱勢觀點</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extLst>
                  <a:ext uri="{0D108BD9-81ED-4DB2-BD59-A6C34878D82A}">
                    <a16:rowId xmlns:a16="http://schemas.microsoft.com/office/drawing/2014/main" val="10000"/>
                  </a:ext>
                </a:extLst>
              </a:tr>
              <a:tr h="1133341">
                <a:tc>
                  <a:txBody>
                    <a:bodyPr/>
                    <a:lstStyle/>
                    <a:p>
                      <a:pPr algn="ctr">
                        <a:spcAft>
                          <a:spcPts val="0"/>
                        </a:spcAft>
                      </a:pPr>
                      <a:r>
                        <a:rPr lang="zh-TW" sz="1100" kern="100">
                          <a:effectLst/>
                        </a:rPr>
                        <a:t>推拉理論</a:t>
                      </a:r>
                      <a:r>
                        <a:rPr lang="en-US" sz="1100" kern="100">
                          <a:effectLst/>
                        </a:rPr>
                        <a:t/>
                      </a:r>
                      <a:br>
                        <a:rPr lang="en-US" sz="1100" kern="100">
                          <a:effectLst/>
                        </a:rPr>
                      </a:br>
                      <a:r>
                        <a:rPr lang="en-US" sz="1100" kern="0">
                          <a:effectLst/>
                        </a:rPr>
                        <a:t>(Push-pull Theory)</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香港本地之推力：政治壓迫造成生活之不安恐懼及國情之變動性。</a:t>
                      </a:r>
                    </a:p>
                    <a:p>
                      <a:pPr marL="342900" lvl="0" indent="-342900">
                        <a:spcAft>
                          <a:spcPts val="0"/>
                        </a:spcAft>
                        <a:buFont typeface="+mj-lt"/>
                        <a:buAutoNum type="arabicPeriod"/>
                      </a:pPr>
                      <a:r>
                        <a:rPr lang="zh-TW" sz="1100" kern="100">
                          <a:effectLst/>
                        </a:rPr>
                        <a:t>我國之拉力：政治面我國政局相對穩定而民主，社會層面文化語言相近，無溝通融合之困難，經濟面香港薪資及消費水平皆高於我國，故移民我國較無經濟面向之堪憂。</a:t>
                      </a:r>
                    </a:p>
                    <a:p>
                      <a:pPr marL="342900" lvl="0" indent="-342900">
                        <a:spcAft>
                          <a:spcPts val="0"/>
                        </a:spcAft>
                        <a:buFont typeface="+mj-lt"/>
                        <a:buAutoNum type="arabicPeriod"/>
                      </a:pPr>
                      <a:r>
                        <a:rPr lang="zh-TW" sz="1100" kern="100">
                          <a:effectLst/>
                        </a:rPr>
                        <a:t>本理論不限經濟學領域之適用，亦可通用並套入於社會學及政治學之概念，以其他領域之條件作為推拉要素之考量。</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運用層面過度概括廣泛，無法針對特殊狀況做個案性深入且專業的細部分析。例如疫情下國民的健康權與移民的生存權，兩項人權抗衡時如何解釋當下的移民政策。</a:t>
                      </a:r>
                    </a:p>
                    <a:p>
                      <a:pPr marL="342900" lvl="0" indent="-342900">
                        <a:spcAft>
                          <a:spcPts val="0"/>
                        </a:spcAft>
                        <a:buFont typeface="+mj-lt"/>
                        <a:buAutoNum type="arabicPeriod"/>
                      </a:pPr>
                      <a:r>
                        <a:rPr lang="zh-TW" sz="1100" kern="100">
                          <a:effectLst/>
                        </a:rPr>
                        <a:t>推力與拉力的各項形成要件難以量化而衡量。例如香港本地政治緊張之推力與我國相對穩定民主之拉力，若加入經濟與工作機會考量之推力，如何客觀量化以獲得移民動向之結論。</a:t>
                      </a:r>
                    </a:p>
                    <a:p>
                      <a:pPr marL="342900" lvl="0" indent="-342900">
                        <a:spcAft>
                          <a:spcPts val="0"/>
                        </a:spcAft>
                        <a:buFont typeface="+mj-lt"/>
                        <a:buAutoNum type="arabicPeriod"/>
                      </a:pPr>
                      <a:r>
                        <a:rPr lang="zh-TW" sz="1100" kern="100">
                          <a:effectLst/>
                        </a:rPr>
                        <a:t>僅能以兩地作為推拉抗衡之主體，無法納入多目的地並量化作為比較主體。</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extLst>
                  <a:ext uri="{0D108BD9-81ED-4DB2-BD59-A6C34878D82A}">
                    <a16:rowId xmlns:a16="http://schemas.microsoft.com/office/drawing/2014/main" val="10001"/>
                  </a:ext>
                </a:extLst>
              </a:tr>
              <a:tr h="1007414">
                <a:tc>
                  <a:txBody>
                    <a:bodyPr/>
                    <a:lstStyle/>
                    <a:p>
                      <a:pPr algn="ctr">
                        <a:spcAft>
                          <a:spcPts val="0"/>
                        </a:spcAft>
                      </a:pPr>
                      <a:r>
                        <a:rPr lang="zh-TW" sz="1100" kern="100">
                          <a:effectLst/>
                        </a:rPr>
                        <a:t>全球化主義</a:t>
                      </a:r>
                      <a:r>
                        <a:rPr lang="en-US" sz="1100" kern="0">
                          <a:effectLst/>
                        </a:rPr>
                        <a:t>(Globalization Theory)</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可以全球視角通觀移民情勢。例如特定國如曾經殖民於香港之英國如何因應香港遭政治迫害，而提供之相關移民政策。</a:t>
                      </a:r>
                    </a:p>
                    <a:p>
                      <a:pPr marL="342900" lvl="0" indent="-342900">
                        <a:spcAft>
                          <a:spcPts val="0"/>
                        </a:spcAft>
                        <a:buFont typeface="+mj-lt"/>
                        <a:buAutoNum type="arabicPeriod"/>
                      </a:pPr>
                      <a:r>
                        <a:rPr lang="zh-TW" sz="1100" kern="100">
                          <a:effectLst/>
                        </a:rPr>
                        <a:t>以地球村的全球一體視角，認定發生於一地之問題等同各國須共同面對並解決之問題，因而提出相對應之方案或疏通政策。</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並非各地的全球化意識皆位於相同水平，有些國家相對封閉而易被排除，因此無法納入共同面對問題之主體或彼此之間關注國際情勢的程度有所差異，導致無法完整達成全球共識。例如對於民主議題的重視，共產或獨裁國家就難以公開聲明支持。</a:t>
                      </a:r>
                    </a:p>
                    <a:p>
                      <a:pPr marL="342900" lvl="0" indent="-342900">
                        <a:spcAft>
                          <a:spcPts val="0"/>
                        </a:spcAft>
                        <a:buFont typeface="+mj-lt"/>
                        <a:buAutoNum type="arabicPeriod"/>
                      </a:pPr>
                      <a:r>
                        <a:rPr lang="zh-TW" sz="1100" kern="100">
                          <a:effectLst/>
                        </a:rPr>
                        <a:t>各國發展程度及文化背景差異甚巨，故雖然政治意識欲協助香港民主發展，但基於該國經濟尚未穩定等因素，因此無法提供之協助。</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extLst>
                  <a:ext uri="{0D108BD9-81ED-4DB2-BD59-A6C34878D82A}">
                    <a16:rowId xmlns:a16="http://schemas.microsoft.com/office/drawing/2014/main" val="10002"/>
                  </a:ext>
                </a:extLst>
              </a:tr>
              <a:tr h="1196304">
                <a:tc>
                  <a:txBody>
                    <a:bodyPr/>
                    <a:lstStyle/>
                    <a:p>
                      <a:pPr algn="ctr">
                        <a:spcAft>
                          <a:spcPts val="0"/>
                        </a:spcAft>
                      </a:pPr>
                      <a:r>
                        <a:rPr lang="zh-TW" sz="1100" kern="100">
                          <a:effectLst/>
                        </a:rPr>
                        <a:t>移民網絡理論</a:t>
                      </a:r>
                      <a:r>
                        <a:rPr lang="en-US" sz="1100" kern="0">
                          <a:effectLst/>
                        </a:rPr>
                        <a:t>(Migration Network Theory)</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本理論強調移民之人際關係聯繫，例如同鄉移民在異地相遇而因此形成歸屬感並強化定居於該地之意願。此理論內涵有助於解釋香港人在我國設立之據點及社團，彼此交流移民資訊並介紹親朋好友移入我國。</a:t>
                      </a:r>
                    </a:p>
                    <a:p>
                      <a:pPr marL="342900" lvl="0" indent="-342900">
                        <a:spcAft>
                          <a:spcPts val="0"/>
                        </a:spcAft>
                        <a:buFont typeface="+mj-lt"/>
                        <a:buAutoNum type="arabicPeriod"/>
                      </a:pPr>
                      <a:r>
                        <a:rPr lang="zh-TW" sz="1100" kern="100">
                          <a:effectLst/>
                        </a:rPr>
                        <a:t>本理論亦解釋移民單位從｢個人｣轉變至｢家族｣，例如原先我國政策優待僑生畢業後以特殊政策以更便捷之方式取得永久居留身分，此移民單位乃為｢個人｣，如今香港移民斟酌移居我國之主要考量不再以經濟因素為主，乃是為獲得更政治安定的居住環境，因此轉變以全家移民之｢家族｣為移民單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Times New Roman" panose="02020603050405020304" pitchFamily="18" charset="0"/>
                        <a:buAutoNum type="arabicPeriod"/>
                      </a:pPr>
                      <a:r>
                        <a:rPr lang="zh-TW" sz="1100" kern="100">
                          <a:effectLst/>
                        </a:rPr>
                        <a:t>非所有移民皆適用以｢家族｣為單位之移民途徑，加上我國政策未直接保障第二代子女之身分取得，故依照通常程序，以｢家族｣為單位之移民途徑仍較以｢個人｣為單位之申請困難。</a:t>
                      </a:r>
                    </a:p>
                    <a:p>
                      <a:pPr marL="342900" lvl="0" indent="-342900">
                        <a:spcAft>
                          <a:spcPts val="0"/>
                        </a:spcAft>
                        <a:buFont typeface="Times New Roman" panose="02020603050405020304" pitchFamily="18" charset="0"/>
                        <a:buAutoNum type="arabicPeriod"/>
                      </a:pPr>
                      <a:r>
                        <a:rPr lang="zh-TW" sz="1100" kern="100">
                          <a:effectLst/>
                        </a:rPr>
                        <a:t>在親朋好友的推薦下固然容易提高移民意願，且有助於穩定異地生活之歸屬感，但現實層面考量例如工作轉換、申請行政程序、子女就學適應等，皆非不同家庭可類比適用。</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extLst>
                  <a:ext uri="{0D108BD9-81ED-4DB2-BD59-A6C34878D82A}">
                    <a16:rowId xmlns:a16="http://schemas.microsoft.com/office/drawing/2014/main" val="10003"/>
                  </a:ext>
                </a:extLst>
              </a:tr>
              <a:tr h="1007414">
                <a:tc>
                  <a:txBody>
                    <a:bodyPr/>
                    <a:lstStyle/>
                    <a:p>
                      <a:pPr algn="ctr">
                        <a:spcAft>
                          <a:spcPts val="0"/>
                        </a:spcAft>
                      </a:pPr>
                      <a:r>
                        <a:rPr lang="zh-TW" sz="1100" kern="0" dirty="0">
                          <a:effectLst/>
                        </a:rPr>
                        <a:t>新現實主義</a:t>
                      </a:r>
                      <a:r>
                        <a:rPr lang="en-US" sz="1100" kern="0" dirty="0">
                          <a:effectLst/>
                        </a:rPr>
                        <a:t/>
                      </a:r>
                      <a:br>
                        <a:rPr lang="en-US" sz="1100" kern="0" dirty="0">
                          <a:effectLst/>
                        </a:rPr>
                      </a:br>
                      <a:r>
                        <a:rPr lang="zh-TW" sz="1100" kern="0" dirty="0">
                          <a:effectLst/>
                        </a:rPr>
                        <a:t>（</a:t>
                      </a:r>
                      <a:r>
                        <a:rPr lang="en-US" sz="1100" kern="0" dirty="0">
                          <a:effectLst/>
                        </a:rPr>
                        <a:t>Neo-realists</a:t>
                      </a:r>
                      <a:r>
                        <a:rPr lang="zh-TW" sz="1100" kern="0" dirty="0">
                          <a:effectLst/>
                        </a:rPr>
                        <a:t>）</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a:effectLst/>
                        </a:rPr>
                        <a:t>香港內部的政治穩定度這幾年持續列為國際關注焦點，加上中華人民共和國武力施壓，與經濟制裁，導致國民生活恐懼劇增。</a:t>
                      </a:r>
                    </a:p>
                    <a:p>
                      <a:pPr marL="342900" lvl="0" indent="-342900">
                        <a:spcAft>
                          <a:spcPts val="0"/>
                        </a:spcAft>
                        <a:buFont typeface="+mj-lt"/>
                        <a:buAutoNum type="arabicPeriod"/>
                      </a:pPr>
                      <a:r>
                        <a:rPr lang="zh-TW" sz="1100" kern="100">
                          <a:effectLst/>
                        </a:rPr>
                        <a:t>香港外部國家安全在主權不明確下，政治層面尚處受中華人民共和國間接控制，加上兩地民主開放程度之懸殊與經濟發展區域性之差異，導致人民易產生不確定之不安情緒。</a:t>
                      </a:r>
                    </a:p>
                    <a:p>
                      <a:pPr marL="342900" lvl="0" indent="-342900">
                        <a:spcAft>
                          <a:spcPts val="0"/>
                        </a:spcAft>
                        <a:buFont typeface="+mj-lt"/>
                        <a:buAutoNum type="arabicPeriod"/>
                      </a:pPr>
                      <a:r>
                        <a:rPr lang="zh-TW" sz="1100" kern="100">
                          <a:effectLst/>
                        </a:rPr>
                        <a:t>本理論以國內外政治因素為主要探討論點，符合近期香港來臺移民上升人數之主要因素，切合實況。</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tc>
                  <a:txBody>
                    <a:bodyPr/>
                    <a:lstStyle/>
                    <a:p>
                      <a:pPr marL="342900" lvl="0" indent="-342900">
                        <a:spcAft>
                          <a:spcPts val="0"/>
                        </a:spcAft>
                        <a:buFont typeface="+mj-lt"/>
                        <a:buAutoNum type="arabicPeriod"/>
                      </a:pPr>
                      <a:r>
                        <a:rPr lang="zh-TW" sz="1100" kern="100" dirty="0">
                          <a:effectLst/>
                        </a:rPr>
                        <a:t>由於本理論僅專注於分析政治層面之移民因素，但近期香港移民至我國部分原因乃考量新冠肺炎之擴散，相關健保機制之配套措施，加上入出國管理政策之差異，故未能完整說明此現象。</a:t>
                      </a:r>
                    </a:p>
                    <a:p>
                      <a:pPr>
                        <a:spcAft>
                          <a:spcPts val="0"/>
                        </a:spcAft>
                      </a:pPr>
                      <a:r>
                        <a:rPr lang="en-US" sz="1100" kern="100" dirty="0">
                          <a:effectLst/>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23611" marR="23611"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5900" y="2669468"/>
            <a:ext cx="10157354" cy="1397000"/>
          </a:xfrm>
        </p:spPr>
        <p:txBody>
          <a:bodyPr/>
          <a:lstStyle/>
          <a:p>
            <a:r>
              <a:rPr lang="zh-TW" altLang="zh-TW" dirty="0" smtClean="0">
                <a:solidFill>
                  <a:schemeClr val="accent5">
                    <a:lumMod val="75000"/>
                  </a:schemeClr>
                </a:solidFill>
                <a:latin typeface="標楷體" panose="03000509000000000000" pitchFamily="65" charset="-120"/>
                <a:ea typeface="標楷體" panose="03000509000000000000" pitchFamily="65" charset="-120"/>
              </a:rPr>
              <a:t>相關</a:t>
            </a:r>
            <a:r>
              <a:rPr lang="zh-TW" altLang="en-US" dirty="0" smtClean="0">
                <a:solidFill>
                  <a:schemeClr val="accent5">
                    <a:lumMod val="75000"/>
                  </a:schemeClr>
                </a:solidFill>
                <a:latin typeface="標楷體" panose="03000509000000000000" pitchFamily="65" charset="-120"/>
                <a:ea typeface="標楷體" panose="03000509000000000000" pitchFamily="65" charset="-120"/>
              </a:rPr>
              <a:t>文獻</a:t>
            </a:r>
            <a:endParaRPr lang="zh-TW" altLang="en-US" dirty="0">
              <a:latin typeface="標楷體" panose="03000509000000000000" pitchFamily="65" charset="-120"/>
              <a:ea typeface="標楷體" panose="03000509000000000000" pitchFamily="65" charset="-120"/>
            </a:endParaRPr>
          </a:p>
        </p:txBody>
      </p:sp>
      <p:sp>
        <p:nvSpPr>
          <p:cNvPr id="3" name="橢圓 2"/>
          <p:cNvSpPr/>
          <p:nvPr/>
        </p:nvSpPr>
        <p:spPr>
          <a:xfrm>
            <a:off x="6059582" y="66723"/>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香港移民來臺後之生活</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5" name="橢圓 4"/>
          <p:cNvSpPr/>
          <p:nvPr/>
        </p:nvSpPr>
        <p:spPr>
          <a:xfrm>
            <a:off x="7894612" y="1839044"/>
            <a:ext cx="2990446"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臺灣與香港身分認同之比較</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6" name="橢圓 5"/>
          <p:cNvSpPr/>
          <p:nvPr/>
        </p:nvSpPr>
        <p:spPr>
          <a:xfrm>
            <a:off x="3211389" y="4836192"/>
            <a:ext cx="266218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accent5">
                    <a:lumMod val="75000"/>
                  </a:schemeClr>
                </a:solidFill>
                <a:latin typeface="標楷體" panose="03000509000000000000" pitchFamily="65" charset="-120"/>
                <a:ea typeface="標楷體" panose="03000509000000000000" pitchFamily="65" charset="-120"/>
              </a:rPr>
              <a:t>MIPEX</a:t>
            </a:r>
            <a:r>
              <a:rPr lang="zh-TW" altLang="zh-TW" dirty="0">
                <a:solidFill>
                  <a:schemeClr val="accent5">
                    <a:lumMod val="75000"/>
                  </a:schemeClr>
                </a:solidFill>
                <a:latin typeface="標楷體" panose="03000509000000000000" pitchFamily="65" charset="-120"/>
                <a:ea typeface="標楷體" panose="03000509000000000000" pitchFamily="65" charset="-120"/>
              </a:rPr>
              <a:t>建立內涵</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7" name="橢圓 6"/>
          <p:cNvSpPr/>
          <p:nvPr/>
        </p:nvSpPr>
        <p:spPr>
          <a:xfrm>
            <a:off x="5844615" y="3843525"/>
            <a:ext cx="266218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香港與臺灣分別與美國之政經關係</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68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157322920"/>
              </p:ext>
            </p:extLst>
          </p:nvPr>
        </p:nvGraphicFramePr>
        <p:xfrm>
          <a:off x="189756" y="620688"/>
          <a:ext cx="11927059" cy="5746877"/>
        </p:xfrm>
        <a:graphic>
          <a:graphicData uri="http://schemas.openxmlformats.org/drawingml/2006/table">
            <a:tbl>
              <a:tblPr firstRow="1" bandRow="1">
                <a:tableStyleId>{69012ECD-51FC-41F1-AA8D-1B2483CD663E}</a:tableStyleId>
              </a:tblPr>
              <a:tblGrid>
                <a:gridCol w="790795">
                  <a:extLst>
                    <a:ext uri="{9D8B030D-6E8A-4147-A177-3AD203B41FA5}">
                      <a16:colId xmlns:a16="http://schemas.microsoft.com/office/drawing/2014/main" val="20000"/>
                    </a:ext>
                  </a:extLst>
                </a:gridCol>
                <a:gridCol w="2544244">
                  <a:extLst>
                    <a:ext uri="{9D8B030D-6E8A-4147-A177-3AD203B41FA5}">
                      <a16:colId xmlns:a16="http://schemas.microsoft.com/office/drawing/2014/main" val="20001"/>
                    </a:ext>
                  </a:extLst>
                </a:gridCol>
                <a:gridCol w="955920">
                  <a:extLst>
                    <a:ext uri="{9D8B030D-6E8A-4147-A177-3AD203B41FA5}">
                      <a16:colId xmlns:a16="http://schemas.microsoft.com/office/drawing/2014/main" val="20002"/>
                    </a:ext>
                  </a:extLst>
                </a:gridCol>
                <a:gridCol w="795285">
                  <a:extLst>
                    <a:ext uri="{9D8B030D-6E8A-4147-A177-3AD203B41FA5}">
                      <a16:colId xmlns:a16="http://schemas.microsoft.com/office/drawing/2014/main" val="20003"/>
                    </a:ext>
                  </a:extLst>
                </a:gridCol>
                <a:gridCol w="1903968">
                  <a:extLst>
                    <a:ext uri="{9D8B030D-6E8A-4147-A177-3AD203B41FA5}">
                      <a16:colId xmlns:a16="http://schemas.microsoft.com/office/drawing/2014/main" val="20004"/>
                    </a:ext>
                  </a:extLst>
                </a:gridCol>
                <a:gridCol w="1115424">
                  <a:extLst>
                    <a:ext uri="{9D8B030D-6E8A-4147-A177-3AD203B41FA5}">
                      <a16:colId xmlns:a16="http://schemas.microsoft.com/office/drawing/2014/main" val="20005"/>
                    </a:ext>
                  </a:extLst>
                </a:gridCol>
                <a:gridCol w="795285">
                  <a:extLst>
                    <a:ext uri="{9D8B030D-6E8A-4147-A177-3AD203B41FA5}">
                      <a16:colId xmlns:a16="http://schemas.microsoft.com/office/drawing/2014/main" val="20006"/>
                    </a:ext>
                  </a:extLst>
                </a:gridCol>
                <a:gridCol w="2070218">
                  <a:extLst>
                    <a:ext uri="{9D8B030D-6E8A-4147-A177-3AD203B41FA5}">
                      <a16:colId xmlns:a16="http://schemas.microsoft.com/office/drawing/2014/main" val="20007"/>
                    </a:ext>
                  </a:extLst>
                </a:gridCol>
                <a:gridCol w="955920">
                  <a:extLst>
                    <a:ext uri="{9D8B030D-6E8A-4147-A177-3AD203B41FA5}">
                      <a16:colId xmlns:a16="http://schemas.microsoft.com/office/drawing/2014/main" val="20008"/>
                    </a:ext>
                  </a:extLst>
                </a:gridCol>
              </a:tblGrid>
              <a:tr h="130523">
                <a:tc>
                  <a:txBody>
                    <a:bodyPr/>
                    <a:lstStyle/>
                    <a:p>
                      <a:pPr algn="ctr">
                        <a:lnSpc>
                          <a:spcPct val="150000"/>
                        </a:lnSpc>
                        <a:spcAft>
                          <a:spcPts val="0"/>
                        </a:spcAft>
                      </a:pPr>
                      <a:r>
                        <a:rPr lang="zh-TW" sz="1050" kern="0" dirty="0">
                          <a:effectLst/>
                        </a:rPr>
                        <a:t>排名</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國家</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zh-TW" sz="1050" kern="0">
                          <a:effectLst/>
                        </a:rPr>
                        <a:t>分數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zh-TW" sz="1050" kern="0">
                          <a:effectLst/>
                        </a:rPr>
                        <a:t>排名</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國家</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zh-TW" sz="1050" kern="0">
                          <a:effectLst/>
                        </a:rPr>
                        <a:t>分數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zh-TW" sz="1050" kern="0">
                          <a:effectLst/>
                        </a:rPr>
                        <a:t>排名</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國家</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zh-TW" sz="1050" kern="0">
                          <a:effectLst/>
                        </a:rPr>
                        <a:t>分數</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0"/>
                  </a:ext>
                </a:extLst>
              </a:tr>
              <a:tr h="228415">
                <a:tc>
                  <a:txBody>
                    <a:bodyPr/>
                    <a:lstStyle/>
                    <a:p>
                      <a:pPr algn="ctr">
                        <a:lnSpc>
                          <a:spcPct val="150000"/>
                        </a:lnSpc>
                        <a:spcAft>
                          <a:spcPts val="0"/>
                        </a:spcAft>
                      </a:pPr>
                      <a:r>
                        <a:rPr lang="en-US" sz="1050" kern="0">
                          <a:effectLst/>
                        </a:rPr>
                        <a:t>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a:effectLst/>
                        </a:rPr>
                        <a:t>紐西蘭 </a:t>
                      </a:r>
                      <a:r>
                        <a:rPr lang="en-US" sz="1050" kern="0" dirty="0" smtClean="0">
                          <a:effectLst/>
                        </a:rPr>
                        <a:t>New </a:t>
                      </a:r>
                      <a:r>
                        <a:rPr lang="en-US" sz="1050" kern="0" dirty="0">
                          <a:effectLst/>
                        </a:rPr>
                        <a:t>Zealand</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92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塞浦路斯</a:t>
                      </a:r>
                      <a:r>
                        <a:rPr lang="en-US" sz="1050" kern="0">
                          <a:effectLst/>
                        </a:rPr>
                        <a:t>Cyprus</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捷克</a:t>
                      </a:r>
                      <a:r>
                        <a:rPr lang="en-US" sz="1050" kern="0">
                          <a:effectLst/>
                        </a:rPr>
                        <a:t>Czechia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1"/>
                  </a:ext>
                </a:extLst>
              </a:tr>
              <a:tr h="130523">
                <a:tc>
                  <a:txBody>
                    <a:bodyPr/>
                    <a:lstStyle/>
                    <a:p>
                      <a:pPr algn="ctr">
                        <a:lnSpc>
                          <a:spcPct val="150000"/>
                        </a:lnSpc>
                        <a:spcAft>
                          <a:spcPts val="0"/>
                        </a:spcAft>
                      </a:pPr>
                      <a:r>
                        <a:rPr lang="en-US" sz="1050" kern="0">
                          <a:effectLst/>
                        </a:rPr>
                        <a:t>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阿根廷</a:t>
                      </a:r>
                      <a:r>
                        <a:rPr lang="en-US" sz="1050" kern="0">
                          <a:effectLst/>
                        </a:rPr>
                        <a:t>Argentina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91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智利</a:t>
                      </a:r>
                      <a:r>
                        <a:rPr lang="en-US" sz="1050" kern="0">
                          <a:effectLst/>
                        </a:rPr>
                        <a:t>Chile</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印尼</a:t>
                      </a:r>
                      <a:r>
                        <a:rPr lang="en-US" sz="1050" kern="0">
                          <a:effectLst/>
                        </a:rPr>
                        <a:t>Indonesia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2"/>
                  </a:ext>
                </a:extLst>
              </a:tr>
              <a:tr h="130523">
                <a:tc>
                  <a:txBody>
                    <a:bodyPr/>
                    <a:lstStyle/>
                    <a:p>
                      <a:pPr algn="ctr">
                        <a:lnSpc>
                          <a:spcPct val="150000"/>
                        </a:lnSpc>
                        <a:spcAft>
                          <a:spcPts val="0"/>
                        </a:spcAft>
                      </a:pPr>
                      <a:r>
                        <a:rPr lang="en-US" sz="1050" kern="0">
                          <a:effectLst/>
                        </a:rPr>
                        <a:t>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巴西</a:t>
                      </a:r>
                      <a:r>
                        <a:rPr lang="en-US" sz="1050" kern="0">
                          <a:effectLst/>
                        </a:rPr>
                        <a:t>Brazil</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91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波蘭</a:t>
                      </a:r>
                      <a:r>
                        <a:rPr lang="en-US" sz="1050" kern="0">
                          <a:effectLst/>
                        </a:rPr>
                        <a:t>Poland</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西班牙</a:t>
                      </a:r>
                      <a:r>
                        <a:rPr lang="en-US" sz="1050" kern="0">
                          <a:effectLst/>
                        </a:rPr>
                        <a:t>Spain</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3"/>
                  </a:ext>
                </a:extLst>
              </a:tr>
              <a:tr h="228415">
                <a:tc>
                  <a:txBody>
                    <a:bodyPr/>
                    <a:lstStyle/>
                    <a:p>
                      <a:pPr algn="ctr">
                        <a:lnSpc>
                          <a:spcPct val="150000"/>
                        </a:lnSpc>
                        <a:spcAft>
                          <a:spcPts val="0"/>
                        </a:spcAft>
                      </a:pPr>
                      <a:r>
                        <a:rPr lang="en-US" sz="1050" kern="0">
                          <a:effectLst/>
                        </a:rPr>
                        <a:t>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加拿大</a:t>
                      </a:r>
                      <a:r>
                        <a:rPr lang="en-US" sz="1050" kern="0">
                          <a:effectLst/>
                        </a:rPr>
                        <a:t>Canada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88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挪威</a:t>
                      </a:r>
                      <a:r>
                        <a:rPr lang="en-US" sz="1050" kern="0">
                          <a:effectLst/>
                        </a:rPr>
                        <a:t>Norway</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瑞士</a:t>
                      </a:r>
                      <a:r>
                        <a:rPr lang="en-US" sz="1050" kern="0">
                          <a:effectLst/>
                        </a:rPr>
                        <a:t>Switzerland</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4"/>
                  </a:ext>
                </a:extLst>
              </a:tr>
              <a:tr h="228415">
                <a:tc>
                  <a:txBody>
                    <a:bodyPr/>
                    <a:lstStyle/>
                    <a:p>
                      <a:pPr algn="ctr">
                        <a:lnSpc>
                          <a:spcPct val="150000"/>
                        </a:lnSpc>
                        <a:spcAft>
                          <a:spcPts val="0"/>
                        </a:spcAft>
                      </a:pPr>
                      <a:r>
                        <a:rPr lang="en-US" sz="1050" kern="0">
                          <a:effectLst/>
                        </a:rPr>
                        <a:t>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美國</a:t>
                      </a:r>
                      <a:r>
                        <a:rPr lang="en-US" sz="1050" kern="0">
                          <a:effectLst/>
                        </a:rPr>
                        <a:t>USA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88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土耳其</a:t>
                      </a:r>
                      <a:r>
                        <a:rPr lang="en-US" sz="1050" kern="0">
                          <a:effectLst/>
                        </a:rPr>
                        <a:t>Turkey</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斯洛伐克</a:t>
                      </a:r>
                      <a:r>
                        <a:rPr lang="en-US" sz="1050" kern="0">
                          <a:effectLst/>
                        </a:rPr>
                        <a:t>Slovakia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5"/>
                  </a:ext>
                </a:extLst>
              </a:tr>
              <a:tr h="228415">
                <a:tc>
                  <a:txBody>
                    <a:bodyPr/>
                    <a:lstStyle/>
                    <a:p>
                      <a:pPr algn="ctr">
                        <a:lnSpc>
                          <a:spcPct val="150000"/>
                        </a:lnSpc>
                        <a:spcAft>
                          <a:spcPts val="0"/>
                        </a:spcAft>
                      </a:pPr>
                      <a:r>
                        <a:rPr lang="en-US" sz="1050" kern="0">
                          <a:effectLst/>
                        </a:rPr>
                        <a:t>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葡萄牙</a:t>
                      </a:r>
                      <a:r>
                        <a:rPr lang="en-US" sz="1050" kern="0">
                          <a:effectLst/>
                        </a:rPr>
                        <a:t>Portugal</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86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中國</a:t>
                      </a:r>
                      <a:r>
                        <a:rPr lang="en-US" sz="1050" kern="0">
                          <a:effectLst/>
                        </a:rPr>
                        <a:t>China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匈牙利</a:t>
                      </a:r>
                      <a:r>
                        <a:rPr lang="en-US" sz="1050" kern="0">
                          <a:effectLst/>
                        </a:rPr>
                        <a:t>Hungary</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6"/>
                  </a:ext>
                </a:extLst>
              </a:tr>
              <a:tr h="228415">
                <a:tc>
                  <a:txBody>
                    <a:bodyPr/>
                    <a:lstStyle/>
                    <a:p>
                      <a:pPr algn="ctr">
                        <a:lnSpc>
                          <a:spcPct val="150000"/>
                        </a:lnSpc>
                        <a:spcAft>
                          <a:spcPts val="0"/>
                        </a:spcAft>
                      </a:pPr>
                      <a:r>
                        <a:rPr lang="en-US" sz="1050" kern="0">
                          <a:effectLst/>
                        </a:rPr>
                        <a:t>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瑞典</a:t>
                      </a:r>
                      <a:r>
                        <a:rPr lang="en-US" sz="1050" kern="0">
                          <a:effectLst/>
                        </a:rPr>
                        <a:t>Sweden</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83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日本</a:t>
                      </a:r>
                      <a:r>
                        <a:rPr lang="en-US" sz="1050" kern="0">
                          <a:effectLst/>
                        </a:rPr>
                        <a:t>Japan</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拉脫維亞</a:t>
                      </a:r>
                      <a:r>
                        <a:rPr lang="en-US" sz="1050" kern="0">
                          <a:effectLst/>
                        </a:rPr>
                        <a:t>Latvia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7"/>
                  </a:ext>
                </a:extLst>
              </a:tr>
              <a:tr h="228415">
                <a:tc>
                  <a:txBody>
                    <a:bodyPr/>
                    <a:lstStyle/>
                    <a:p>
                      <a:pPr algn="ctr">
                        <a:lnSpc>
                          <a:spcPct val="150000"/>
                        </a:lnSpc>
                        <a:spcAft>
                          <a:spcPts val="0"/>
                        </a:spcAft>
                      </a:pPr>
                      <a:r>
                        <a:rPr lang="en-US" sz="1050" kern="0">
                          <a:effectLst/>
                        </a:rPr>
                        <a:t>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a:effectLst/>
                        </a:rPr>
                        <a:t>盧森堡</a:t>
                      </a:r>
                      <a:r>
                        <a:rPr lang="en-US" sz="1050" kern="0" dirty="0">
                          <a:effectLst/>
                        </a:rPr>
                        <a:t>Luxembourg</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烏克蘭</a:t>
                      </a:r>
                      <a:r>
                        <a:rPr lang="en-US" sz="1050" kern="0">
                          <a:effectLst/>
                        </a:rPr>
                        <a:t>Ukraine</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立陶宛</a:t>
                      </a:r>
                      <a:r>
                        <a:rPr lang="en-US" sz="1050" kern="0" dirty="0" smtClean="0">
                          <a:effectLst/>
                        </a:rPr>
                        <a:t>Lithuania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8"/>
                  </a:ext>
                </a:extLst>
              </a:tr>
              <a:tr h="228415">
                <a:tc>
                  <a:txBody>
                    <a:bodyPr/>
                    <a:lstStyle/>
                    <a:p>
                      <a:pPr algn="ctr">
                        <a:lnSpc>
                          <a:spcPct val="150000"/>
                        </a:lnSpc>
                        <a:spcAft>
                          <a:spcPts val="0"/>
                        </a:spcAft>
                      </a:pPr>
                      <a:r>
                        <a:rPr lang="en-US" sz="1050" kern="0">
                          <a:effectLst/>
                        </a:rPr>
                        <a:t>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愛爾蘭</a:t>
                      </a:r>
                      <a:r>
                        <a:rPr lang="en-US" sz="1050" kern="0">
                          <a:effectLst/>
                        </a:rPr>
                        <a:t>Ireland</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南韓</a:t>
                      </a:r>
                      <a:r>
                        <a:rPr lang="en-US" sz="1050" kern="0">
                          <a:effectLst/>
                        </a:rPr>
                        <a:t>Korea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斯洛文尼亞</a:t>
                      </a:r>
                      <a:r>
                        <a:rPr lang="en-US" sz="1050" kern="0">
                          <a:effectLst/>
                        </a:rPr>
                        <a:t>Slovenia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09"/>
                  </a:ext>
                </a:extLst>
              </a:tr>
              <a:tr h="326307">
                <a:tc>
                  <a:txBody>
                    <a:bodyPr/>
                    <a:lstStyle/>
                    <a:p>
                      <a:pPr algn="ctr">
                        <a:lnSpc>
                          <a:spcPct val="150000"/>
                        </a:lnSpc>
                        <a:spcAft>
                          <a:spcPts val="0"/>
                        </a:spcAft>
                      </a:pPr>
                      <a:r>
                        <a:rPr lang="en-US" sz="1050" kern="0">
                          <a:effectLst/>
                        </a:rPr>
                        <a:t>10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阿爾巴尼亞</a:t>
                      </a:r>
                      <a:r>
                        <a:rPr lang="en-US" sz="1050" kern="0" dirty="0" smtClean="0">
                          <a:effectLst/>
                        </a:rPr>
                        <a:t>Albania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29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俄羅斯</a:t>
                      </a:r>
                      <a:r>
                        <a:rPr lang="en-US" sz="1050" kern="0">
                          <a:effectLst/>
                        </a:rPr>
                        <a:t>Russia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a:effectLst/>
                        </a:rPr>
                        <a:t>北</a:t>
                      </a:r>
                      <a:r>
                        <a:rPr lang="zh-TW" sz="1050" kern="0" dirty="0" smtClean="0">
                          <a:effectLst/>
                        </a:rPr>
                        <a:t>馬其頓</a:t>
                      </a:r>
                      <a:r>
                        <a:rPr lang="en-US" sz="1050" kern="0" dirty="0" smtClean="0">
                          <a:effectLst/>
                        </a:rPr>
                        <a:t>North </a:t>
                      </a:r>
                      <a:r>
                        <a:rPr lang="en-US" sz="1050" kern="0" dirty="0">
                          <a:effectLst/>
                        </a:rPr>
                        <a:t>Macedonia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0"/>
                  </a:ext>
                </a:extLst>
              </a:tr>
              <a:tr h="228415">
                <a:tc>
                  <a:txBody>
                    <a:bodyPr/>
                    <a:lstStyle/>
                    <a:p>
                      <a:pPr algn="ctr">
                        <a:lnSpc>
                          <a:spcPct val="150000"/>
                        </a:lnSpc>
                        <a:spcAft>
                          <a:spcPts val="0"/>
                        </a:spcAft>
                      </a:pPr>
                      <a:r>
                        <a:rPr lang="en-US" sz="1050" kern="0">
                          <a:effectLst/>
                        </a:rPr>
                        <a:t>11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澳洲</a:t>
                      </a:r>
                      <a:r>
                        <a:rPr lang="en-US" sz="1050" kern="0">
                          <a:effectLst/>
                        </a:rPr>
                        <a:t>Australia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摩爾多瓦</a:t>
                      </a:r>
                      <a:r>
                        <a:rPr lang="en-US" sz="1050" kern="0">
                          <a:effectLst/>
                        </a:rPr>
                        <a:t>Moldova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49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約旦</a:t>
                      </a:r>
                      <a:r>
                        <a:rPr lang="en-US" sz="1050" kern="0" dirty="0" smtClean="0">
                          <a:effectLst/>
                        </a:rPr>
                        <a:t>Jordan</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22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1"/>
                  </a:ext>
                </a:extLst>
              </a:tr>
              <a:tr h="228415">
                <a:tc>
                  <a:txBody>
                    <a:bodyPr/>
                    <a:lstStyle/>
                    <a:p>
                      <a:pPr algn="ctr">
                        <a:lnSpc>
                          <a:spcPct val="150000"/>
                        </a:lnSpc>
                        <a:spcAft>
                          <a:spcPts val="0"/>
                        </a:spcAft>
                      </a:pPr>
                      <a:r>
                        <a:rPr lang="en-US" sz="1050" kern="0">
                          <a:effectLst/>
                        </a:rPr>
                        <a:t>12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芬蘭</a:t>
                      </a:r>
                      <a:r>
                        <a:rPr lang="en-US" sz="1050" kern="0">
                          <a:effectLst/>
                        </a:rPr>
                        <a:t>Finland</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德國</a:t>
                      </a:r>
                      <a:r>
                        <a:rPr lang="en-US" sz="1050" kern="0">
                          <a:effectLst/>
                        </a:rPr>
                        <a:t>Germany</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克羅地亞</a:t>
                      </a:r>
                      <a:r>
                        <a:rPr lang="en-US" sz="1050" kern="0">
                          <a:effectLst/>
                        </a:rPr>
                        <a:t>Croatia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19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2"/>
                  </a:ext>
                </a:extLst>
              </a:tr>
              <a:tr h="130523">
                <a:tc>
                  <a:txBody>
                    <a:bodyPr/>
                    <a:lstStyle/>
                    <a:p>
                      <a:pPr algn="ctr">
                        <a:lnSpc>
                          <a:spcPct val="150000"/>
                        </a:lnSpc>
                        <a:spcAft>
                          <a:spcPts val="0"/>
                        </a:spcAft>
                      </a:pPr>
                      <a:r>
                        <a:rPr lang="en-US" sz="1050" kern="0">
                          <a:effectLst/>
                        </a:rPr>
                        <a:t>13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法國</a:t>
                      </a:r>
                      <a:r>
                        <a:rPr lang="en-US" sz="1050" kern="0">
                          <a:effectLst/>
                        </a:rPr>
                        <a:t>France</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70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丹麥</a:t>
                      </a:r>
                      <a:r>
                        <a:rPr lang="en-US" sz="1050" kern="0">
                          <a:effectLst/>
                        </a:rPr>
                        <a:t>Denmark</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印度</a:t>
                      </a:r>
                      <a:r>
                        <a:rPr lang="en-US" sz="1050" kern="0">
                          <a:effectLst/>
                        </a:rPr>
                        <a:t>India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16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3"/>
                  </a:ext>
                </a:extLst>
              </a:tr>
              <a:tr h="228415">
                <a:tc>
                  <a:txBody>
                    <a:bodyPr/>
                    <a:lstStyle/>
                    <a:p>
                      <a:pPr algn="ctr">
                        <a:lnSpc>
                          <a:spcPct val="150000"/>
                        </a:lnSpc>
                        <a:spcAft>
                          <a:spcPts val="0"/>
                        </a:spcAft>
                      </a:pPr>
                      <a:r>
                        <a:rPr lang="en-US" sz="1050" kern="0">
                          <a:effectLst/>
                        </a:rPr>
                        <a:t>14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比利時</a:t>
                      </a:r>
                      <a:r>
                        <a:rPr lang="en-US" sz="1050" kern="0">
                          <a:effectLst/>
                        </a:rPr>
                        <a:t>Belgium</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65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義大利</a:t>
                      </a:r>
                      <a:r>
                        <a:rPr lang="en-US" sz="1050" kern="0">
                          <a:effectLst/>
                        </a:rPr>
                        <a:t>Italy</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52</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愛沙尼亞</a:t>
                      </a:r>
                      <a:r>
                        <a:rPr lang="en-US" sz="1050" kern="0">
                          <a:effectLst/>
                        </a:rPr>
                        <a:t>Estonia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16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4"/>
                  </a:ext>
                </a:extLst>
              </a:tr>
              <a:tr h="228415">
                <a:tc>
                  <a:txBody>
                    <a:bodyPr/>
                    <a:lstStyle/>
                    <a:p>
                      <a:pPr algn="ctr">
                        <a:lnSpc>
                          <a:spcPct val="150000"/>
                        </a:lnSpc>
                        <a:spcAft>
                          <a:spcPts val="0"/>
                        </a:spcAft>
                      </a:pPr>
                      <a:r>
                        <a:rPr lang="en-US" sz="1050" kern="0">
                          <a:effectLst/>
                        </a:rPr>
                        <a:t>15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以色列</a:t>
                      </a:r>
                      <a:r>
                        <a:rPr lang="en-US" sz="1050" kern="0">
                          <a:effectLst/>
                        </a:rPr>
                        <a:t>Israel</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63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希臘</a:t>
                      </a:r>
                      <a:r>
                        <a:rPr lang="en-US" sz="1050" kern="0">
                          <a:effectLst/>
                        </a:rPr>
                        <a:t>Greece</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40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奧地利</a:t>
                      </a:r>
                      <a:r>
                        <a:rPr lang="en-US" sz="1050" kern="0" dirty="0" smtClean="0">
                          <a:effectLst/>
                        </a:rPr>
                        <a:t>Austria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13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5"/>
                  </a:ext>
                </a:extLst>
              </a:tr>
              <a:tr h="228415">
                <a:tc>
                  <a:txBody>
                    <a:bodyPr/>
                    <a:lstStyle/>
                    <a:p>
                      <a:pPr algn="ctr">
                        <a:lnSpc>
                          <a:spcPct val="150000"/>
                        </a:lnSpc>
                        <a:spcAft>
                          <a:spcPts val="0"/>
                        </a:spcAft>
                      </a:pPr>
                      <a:r>
                        <a:rPr lang="en-US" sz="1050" kern="0">
                          <a:effectLst/>
                        </a:rPr>
                        <a:t>16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馬爾他</a:t>
                      </a:r>
                      <a:r>
                        <a:rPr lang="en-US" sz="1050" kern="0">
                          <a:effectLst/>
                        </a:rPr>
                        <a:t>Malta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63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羅馬尼亞</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54</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保加利亞</a:t>
                      </a:r>
                      <a:r>
                        <a:rPr lang="en-US" sz="1050" kern="0">
                          <a:effectLst/>
                        </a:rPr>
                        <a:t>Bulgaria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13</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6"/>
                  </a:ext>
                </a:extLst>
              </a:tr>
              <a:tr h="424199">
                <a:tc>
                  <a:txBody>
                    <a:bodyPr/>
                    <a:lstStyle/>
                    <a:p>
                      <a:pPr algn="ctr">
                        <a:lnSpc>
                          <a:spcPct val="150000"/>
                        </a:lnSpc>
                        <a:spcAft>
                          <a:spcPts val="0"/>
                        </a:spcAft>
                      </a:pPr>
                      <a:r>
                        <a:rPr lang="en-US" sz="1050" kern="0">
                          <a:effectLst/>
                        </a:rPr>
                        <a:t>17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英國</a:t>
                      </a:r>
                      <a:r>
                        <a:rPr lang="en-US" sz="1050" kern="0" dirty="0" smtClean="0">
                          <a:effectLst/>
                        </a:rPr>
                        <a:t>United </a:t>
                      </a:r>
                      <a:r>
                        <a:rPr lang="en-US" sz="1050" kern="0" dirty="0">
                          <a:effectLst/>
                        </a:rPr>
                        <a:t>Kingdom</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61</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塞爾維亞</a:t>
                      </a:r>
                      <a:r>
                        <a:rPr lang="en-US" sz="1050" kern="0">
                          <a:effectLst/>
                        </a:rPr>
                        <a:t>Serbia</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阿拉伯聯合大公國</a:t>
                      </a:r>
                      <a:r>
                        <a:rPr lang="en-US" sz="1050" kern="0">
                          <a:effectLst/>
                        </a:rPr>
                        <a:t/>
                      </a:r>
                      <a:br>
                        <a:rPr lang="en-US" sz="1050" kern="0">
                          <a:effectLst/>
                        </a:rPr>
                      </a:br>
                      <a:r>
                        <a:rPr lang="en-US" sz="1050" kern="0">
                          <a:effectLst/>
                        </a:rPr>
                        <a:t>United Arab Emirates</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7"/>
                  </a:ext>
                </a:extLst>
              </a:tr>
              <a:tr h="228415">
                <a:tc>
                  <a:txBody>
                    <a:bodyPr/>
                    <a:lstStyle/>
                    <a:p>
                      <a:pPr algn="ctr">
                        <a:lnSpc>
                          <a:spcPct val="150000"/>
                        </a:lnSpc>
                        <a:spcAft>
                          <a:spcPts val="0"/>
                        </a:spcAft>
                      </a:pPr>
                      <a:r>
                        <a:rPr lang="en-US" sz="1050" kern="0">
                          <a:effectLst/>
                        </a:rPr>
                        <a:t>18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冰島</a:t>
                      </a:r>
                      <a:r>
                        <a:rPr lang="en-US" sz="1050" kern="0">
                          <a:effectLst/>
                        </a:rPr>
                        <a:t>Iceland</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37</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a:effectLst/>
                        </a:rPr>
                        <a:t>墨西哥</a:t>
                      </a:r>
                      <a:r>
                        <a:rPr lang="en-US" sz="1050" kern="0">
                          <a:effectLst/>
                        </a:rPr>
                        <a:t>Mexico</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56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沙烏地阿拉伯</a:t>
                      </a:r>
                      <a:r>
                        <a:rPr lang="en-US" sz="1050" kern="0" dirty="0" smtClean="0">
                          <a:effectLst/>
                        </a:rPr>
                        <a:t>Saudi </a:t>
                      </a:r>
                      <a:r>
                        <a:rPr lang="en-US" sz="1050" kern="0" dirty="0">
                          <a:effectLst/>
                        </a:rPr>
                        <a:t>Arabia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0</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8"/>
                  </a:ext>
                </a:extLst>
              </a:tr>
              <a:tr h="228415">
                <a:tc>
                  <a:txBody>
                    <a:bodyPr/>
                    <a:lstStyle/>
                    <a:p>
                      <a:pPr algn="ctr">
                        <a:lnSpc>
                          <a:spcPct val="150000"/>
                        </a:lnSpc>
                        <a:spcAft>
                          <a:spcPts val="0"/>
                        </a:spcAft>
                      </a:pPr>
                      <a:r>
                        <a:rPr lang="en-US" sz="1050" kern="0">
                          <a:effectLst/>
                        </a:rPr>
                        <a:t>19</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荷蘭</a:t>
                      </a:r>
                      <a:r>
                        <a:rPr lang="zh-TW" altLang="en-US" sz="1050" kern="0" dirty="0" smtClean="0">
                          <a:effectLst/>
                        </a:rPr>
                        <a:t> </a:t>
                      </a:r>
                      <a:r>
                        <a:rPr lang="en-US" sz="1050" kern="0" dirty="0" smtClean="0">
                          <a:effectLst/>
                        </a:rPr>
                        <a:t>Netherlands</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55</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38</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50" kern="0" dirty="0" smtClean="0">
                          <a:effectLst/>
                        </a:rPr>
                        <a:t>南非</a:t>
                      </a:r>
                      <a:r>
                        <a:rPr lang="zh-TW" altLang="en-US" sz="1050" kern="0" dirty="0" smtClean="0">
                          <a:effectLst/>
                        </a:rPr>
                        <a:t> </a:t>
                      </a:r>
                      <a:r>
                        <a:rPr lang="en-US" sz="1050" kern="0" dirty="0" smtClean="0">
                          <a:effectLst/>
                        </a:rPr>
                        <a:t>South </a:t>
                      </a:r>
                      <a:r>
                        <a:rPr lang="en-US" sz="1050" kern="0" dirty="0">
                          <a:effectLst/>
                        </a:rPr>
                        <a:t>Africa</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a:effectLst/>
                        </a:rPr>
                        <a:t>36</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ctr">
                        <a:lnSpc>
                          <a:spcPct val="150000"/>
                        </a:lnSpc>
                        <a:spcAft>
                          <a:spcPts val="0"/>
                        </a:spcAft>
                      </a:pPr>
                      <a:r>
                        <a:rPr lang="en-US" sz="1050" kern="0">
                          <a:effectLst/>
                        </a:rPr>
                        <a:t> </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en-US" sz="1050" kern="0">
                          <a:effectLst/>
                        </a:rPr>
                        <a:t> </a:t>
                      </a:r>
                      <a:endParaRPr lang="zh-TW" sz="105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tc>
                  <a:txBody>
                    <a:bodyPr/>
                    <a:lstStyle/>
                    <a:p>
                      <a:pPr algn="l">
                        <a:lnSpc>
                          <a:spcPct val="150000"/>
                        </a:lnSpc>
                        <a:spcAft>
                          <a:spcPts val="0"/>
                        </a:spcAft>
                      </a:pPr>
                      <a:r>
                        <a:rPr lang="en-US" sz="1050" kern="0" dirty="0">
                          <a:effectLst/>
                        </a:rPr>
                        <a:t> </a:t>
                      </a:r>
                      <a:endParaRPr lang="zh-TW" sz="105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2631" marR="32631" marT="16315" marB="16315"/>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223647" y="3128524"/>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sz="4800" b="1" kern="2600"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800" b="1" kern="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b="1" kern="2600" dirty="0" smtClean="0">
                <a:latin typeface="Times New Roman" panose="02020603050405020304" pitchFamily="18" charset="0"/>
                <a:ea typeface="標楷體" panose="03000509000000000000" pitchFamily="65" charset="-120"/>
                <a:cs typeface="Times New Roman" panose="02020603050405020304" pitchFamily="18" charset="0"/>
              </a:rPr>
              <a:t>研究</a:t>
            </a:r>
            <a:r>
              <a:rPr lang="zh-TW" altLang="zh-TW" sz="4800" b="1" kern="2600" dirty="0">
                <a:latin typeface="Times New Roman" panose="02020603050405020304" pitchFamily="18" charset="0"/>
                <a:ea typeface="標楷體" panose="03000509000000000000" pitchFamily="65" charset="-120"/>
                <a:cs typeface="Times New Roman" panose="02020603050405020304" pitchFamily="18" charset="0"/>
              </a:rPr>
              <a:t>設計與方法</a:t>
            </a:r>
            <a:endParaRPr lang="zh-TW" altLang="en-US" sz="4800" b="1" kern="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p:nvPr/>
        </p:nvSpPr>
        <p:spPr>
          <a:xfrm>
            <a:off x="3934172" y="336504"/>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研究架構</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9" name="橢圓 8"/>
          <p:cNvSpPr/>
          <p:nvPr/>
        </p:nvSpPr>
        <p:spPr>
          <a:xfrm>
            <a:off x="6166420" y="1943232"/>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研究流程</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5" name="橢圓 4"/>
          <p:cNvSpPr/>
          <p:nvPr/>
        </p:nvSpPr>
        <p:spPr>
          <a:xfrm>
            <a:off x="5628473" y="4005064"/>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研究對象</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6" name="橢圓 5"/>
          <p:cNvSpPr/>
          <p:nvPr/>
        </p:nvSpPr>
        <p:spPr>
          <a:xfrm>
            <a:off x="2782044" y="4797152"/>
            <a:ext cx="2520280"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資料蒐集與研究方法</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0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4016" y="2132856"/>
            <a:ext cx="10157354" cy="1397000"/>
          </a:xfrm>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614" y="-217764"/>
            <a:ext cx="13391456" cy="7535196"/>
          </a:xfrm>
          <a:prstGeom prst="rect">
            <a:avLst/>
          </a:prstGeom>
        </p:spPr>
      </p:pic>
    </p:spTree>
    <p:extLst>
      <p:ext uri="{BB962C8B-B14F-4D97-AF65-F5344CB8AC3E}">
        <p14:creationId xmlns:p14="http://schemas.microsoft.com/office/powerpoint/2010/main" val="19498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2494012" y="980728"/>
            <a:ext cx="6953767" cy="4795415"/>
            <a:chOff x="0" y="0"/>
            <a:chExt cx="9344642" cy="6255798"/>
          </a:xfrm>
        </p:grpSpPr>
        <p:grpSp>
          <p:nvGrpSpPr>
            <p:cNvPr id="6" name="群組 5"/>
            <p:cNvGrpSpPr/>
            <p:nvPr/>
          </p:nvGrpSpPr>
          <p:grpSpPr>
            <a:xfrm>
              <a:off x="0" y="1"/>
              <a:ext cx="1914650" cy="2537667"/>
              <a:chOff x="0" y="1"/>
              <a:chExt cx="1914650" cy="2537668"/>
            </a:xfrm>
          </p:grpSpPr>
          <p:sp>
            <p:nvSpPr>
              <p:cNvPr id="25" name="橢圓 24"/>
              <p:cNvSpPr/>
              <p:nvPr/>
            </p:nvSpPr>
            <p:spPr>
              <a:xfrm>
                <a:off x="0" y="1"/>
                <a:ext cx="1869141" cy="1748118"/>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zh-TW" altLang="en-US"/>
              </a:p>
            </p:txBody>
          </p:sp>
          <p:sp>
            <p:nvSpPr>
              <p:cNvPr id="26" name="文字方塊 6"/>
              <p:cNvSpPr txBox="1"/>
              <p:nvPr/>
            </p:nvSpPr>
            <p:spPr>
              <a:xfrm>
                <a:off x="0" y="388828"/>
                <a:ext cx="1914650" cy="2148841"/>
              </a:xfrm>
              <a:prstGeom prst="rect">
                <a:avLst/>
              </a:prstGeom>
              <a:noFill/>
            </p:spPr>
            <p:txBody>
              <a:bodyPr wrap="square" rtlCol="0">
                <a:noAutofit/>
              </a:bodyPr>
              <a:lstStyle/>
              <a:p>
                <a:pPr algn="ctr">
                  <a:spcAft>
                    <a:spcPts val="0"/>
                  </a:spcAft>
                </a:pPr>
                <a:r>
                  <a:rPr lang="zh-TW" sz="2000" kern="1200" dirty="0">
                    <a:solidFill>
                      <a:schemeClr val="tx2"/>
                    </a:solidFill>
                    <a:effectLst/>
                    <a:latin typeface="新細明體" panose="02020500000000000000" pitchFamily="18" charset="-120"/>
                    <a:ea typeface="標楷體" panose="03000509000000000000" pitchFamily="65" charset="-120"/>
                    <a:cs typeface="Times New Roman" panose="02020603050405020304" pitchFamily="18" charset="0"/>
                  </a:rPr>
                  <a:t>取得我國定居身分之資格</a:t>
                </a:r>
                <a:endParaRPr lang="zh-TW" sz="2000" dirty="0">
                  <a:solidFill>
                    <a:schemeClr val="tx2"/>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grpSp>
        <p:grpSp>
          <p:nvGrpSpPr>
            <p:cNvPr id="7" name="群組 6"/>
            <p:cNvGrpSpPr/>
            <p:nvPr/>
          </p:nvGrpSpPr>
          <p:grpSpPr>
            <a:xfrm>
              <a:off x="2519084" y="2"/>
              <a:ext cx="1883123" cy="1748117"/>
              <a:chOff x="2519084" y="2"/>
              <a:chExt cx="1883123" cy="1748118"/>
            </a:xfrm>
          </p:grpSpPr>
          <p:sp>
            <p:nvSpPr>
              <p:cNvPr id="23" name="橢圓 22"/>
              <p:cNvSpPr/>
              <p:nvPr/>
            </p:nvSpPr>
            <p:spPr>
              <a:xfrm>
                <a:off x="2519084" y="2"/>
                <a:ext cx="1869141" cy="1748118"/>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zh-TW" altLang="en-US"/>
              </a:p>
            </p:txBody>
          </p:sp>
          <p:sp>
            <p:nvSpPr>
              <p:cNvPr id="24" name="文字方塊 10"/>
              <p:cNvSpPr txBox="1"/>
              <p:nvPr/>
            </p:nvSpPr>
            <p:spPr>
              <a:xfrm>
                <a:off x="2519084" y="388829"/>
                <a:ext cx="1883123" cy="1197104"/>
              </a:xfrm>
              <a:prstGeom prst="rect">
                <a:avLst/>
              </a:prstGeom>
              <a:noFill/>
            </p:spPr>
            <p:txBody>
              <a:bodyPr wrap="square" rtlCol="0">
                <a:noAutofit/>
              </a:bodyPr>
              <a:lstStyle/>
              <a:p>
                <a:pPr algn="ctr">
                  <a:spcAft>
                    <a:spcPts val="0"/>
                  </a:spcAft>
                </a:pPr>
                <a:r>
                  <a:rPr lang="zh-TW" sz="2000" kern="1200" dirty="0">
                    <a:solidFill>
                      <a:schemeClr val="tx2"/>
                    </a:solidFill>
                    <a:effectLst/>
                    <a:latin typeface="新細明體" panose="02020500000000000000" pitchFamily="18" charset="-120"/>
                    <a:ea typeface="標楷體" panose="03000509000000000000" pitchFamily="65" charset="-120"/>
                    <a:cs typeface="Times New Roman" panose="02020603050405020304" pitchFamily="18" charset="0"/>
                  </a:rPr>
                  <a:t>取得我國定居身分之條件</a:t>
                </a:r>
                <a:endParaRPr lang="zh-TW" sz="2000" dirty="0">
                  <a:solidFill>
                    <a:schemeClr val="tx2"/>
                  </a:solidFill>
                  <a:effectLst/>
                  <a:latin typeface="新細明體" panose="02020500000000000000" pitchFamily="18" charset="-120"/>
                  <a:ea typeface="新細明體" panose="02020500000000000000" pitchFamily="18" charset="-120"/>
                  <a:cs typeface="新細明體" panose="02020500000000000000" pitchFamily="18" charset="-120"/>
                </a:endParaRPr>
              </a:p>
            </p:txBody>
          </p:sp>
        </p:grpSp>
        <p:grpSp>
          <p:nvGrpSpPr>
            <p:cNvPr id="8" name="群組 7"/>
            <p:cNvGrpSpPr/>
            <p:nvPr/>
          </p:nvGrpSpPr>
          <p:grpSpPr>
            <a:xfrm>
              <a:off x="5038167" y="2"/>
              <a:ext cx="1869141" cy="1748117"/>
              <a:chOff x="5038167" y="2"/>
              <a:chExt cx="1869141" cy="1748118"/>
            </a:xfrm>
          </p:grpSpPr>
          <p:sp>
            <p:nvSpPr>
              <p:cNvPr id="21" name="橢圓 20"/>
              <p:cNvSpPr/>
              <p:nvPr/>
            </p:nvSpPr>
            <p:spPr>
              <a:xfrm>
                <a:off x="5038167" y="2"/>
                <a:ext cx="1869141" cy="1748118"/>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zh-TW" altLang="en-US"/>
              </a:p>
            </p:txBody>
          </p:sp>
          <p:sp>
            <p:nvSpPr>
              <p:cNvPr id="22" name="文字方塊 13"/>
              <p:cNvSpPr txBox="1"/>
              <p:nvPr/>
            </p:nvSpPr>
            <p:spPr>
              <a:xfrm>
                <a:off x="5099611" y="40265"/>
                <a:ext cx="1807697" cy="1463038"/>
              </a:xfrm>
              <a:prstGeom prst="rect">
                <a:avLst/>
              </a:prstGeom>
              <a:noFill/>
            </p:spPr>
            <p:txBody>
              <a:bodyPr wrap="square" rtlCol="0">
                <a:noAutofit/>
              </a:bodyPr>
              <a:lstStyle/>
              <a:p>
                <a:pPr algn="ctr">
                  <a:spcAft>
                    <a:spcPts val="0"/>
                  </a:spcAft>
                </a:pPr>
                <a:r>
                  <a:rPr lang="zh-TW" sz="20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取得我國定居身分之身分安全保障</a:t>
                </a:r>
                <a:endParaRPr lang="zh-TW" sz="20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grpSp>
        <p:grpSp>
          <p:nvGrpSpPr>
            <p:cNvPr id="9" name="群組 8"/>
            <p:cNvGrpSpPr/>
            <p:nvPr/>
          </p:nvGrpSpPr>
          <p:grpSpPr>
            <a:xfrm>
              <a:off x="7340675" y="0"/>
              <a:ext cx="2003967" cy="2438356"/>
              <a:chOff x="7340675" y="0"/>
              <a:chExt cx="2003967" cy="2438357"/>
            </a:xfrm>
          </p:grpSpPr>
          <p:sp>
            <p:nvSpPr>
              <p:cNvPr id="19" name="橢圓 18"/>
              <p:cNvSpPr/>
              <p:nvPr/>
            </p:nvSpPr>
            <p:spPr>
              <a:xfrm>
                <a:off x="7355775" y="0"/>
                <a:ext cx="1869141" cy="1748118"/>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1" rIns="91440" bIns="45721" numCol="1" spcCol="0" rtlCol="0" fromWordArt="0" anchor="ctr" anchorCtr="0" forceAA="0" compatLnSpc="1">
                <a:prstTxWarp prst="textNoShape">
                  <a:avLst/>
                </a:prstTxWarp>
                <a:noAutofit/>
              </a:bodyPr>
              <a:lstStyle/>
              <a:p>
                <a:endParaRPr lang="zh-TW" altLang="en-US"/>
              </a:p>
            </p:txBody>
          </p:sp>
          <p:sp>
            <p:nvSpPr>
              <p:cNvPr id="20" name="文字方塊 16"/>
              <p:cNvSpPr txBox="1"/>
              <p:nvPr/>
            </p:nvSpPr>
            <p:spPr>
              <a:xfrm>
                <a:off x="7340675" y="289516"/>
                <a:ext cx="2003967" cy="2148841"/>
              </a:xfrm>
              <a:prstGeom prst="rect">
                <a:avLst/>
              </a:prstGeom>
              <a:noFill/>
            </p:spPr>
            <p:txBody>
              <a:bodyPr wrap="square" rtlCol="0">
                <a:noAutofit/>
              </a:bodyPr>
              <a:lstStyle/>
              <a:p>
                <a:pPr algn="ctr">
                  <a:spcAft>
                    <a:spcPts val="0"/>
                  </a:spcAft>
                </a:pPr>
                <a:r>
                  <a:rPr lang="zh-TW" sz="20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我國雙重國籍許可之範圍</a:t>
                </a:r>
                <a:endParaRPr lang="zh-TW" sz="20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grpSp>
        <p:cxnSp>
          <p:nvCxnSpPr>
            <p:cNvPr id="10" name="直線單箭頭接點 9"/>
            <p:cNvCxnSpPr/>
            <p:nvPr/>
          </p:nvCxnSpPr>
          <p:spPr>
            <a:xfrm>
              <a:off x="1104026" y="1887147"/>
              <a:ext cx="2216258" cy="11933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a:off x="6187470" y="1887147"/>
              <a:ext cx="1921790" cy="11933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3453653" y="1887147"/>
              <a:ext cx="860613" cy="11933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5207355" y="1887147"/>
              <a:ext cx="765381" cy="11933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334090" y="3219543"/>
              <a:ext cx="4814275" cy="967154"/>
            </a:xfrm>
            <a:prstGeom prst="rect">
              <a:avLst/>
            </a:prstGeom>
            <a:solidFill>
              <a:schemeClr val="accent1">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5" name="文字方塊 31"/>
            <p:cNvSpPr txBox="1"/>
            <p:nvPr/>
          </p:nvSpPr>
          <p:spPr>
            <a:xfrm>
              <a:off x="2334090" y="3264900"/>
              <a:ext cx="4821665" cy="777239"/>
            </a:xfrm>
            <a:prstGeom prst="rect">
              <a:avLst/>
            </a:prstGeom>
            <a:noFill/>
          </p:spPr>
          <p:txBody>
            <a:bodyPr wrap="square" rtlCol="0">
              <a:noAutofit/>
            </a:bodyPr>
            <a:lstStyle/>
            <a:p>
              <a:pPr algn="ctr">
                <a:spcAft>
                  <a:spcPts val="0"/>
                </a:spcAft>
              </a:pPr>
              <a:r>
                <a:rPr lang="zh-TW" kern="120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取得我國定居身分之困境</a:t>
              </a:r>
              <a:endParaRPr lang="zh-TW" sz="200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6" name="矩形 15"/>
            <p:cNvSpPr/>
            <p:nvPr/>
          </p:nvSpPr>
          <p:spPr>
            <a:xfrm>
              <a:off x="2289837" y="5341896"/>
              <a:ext cx="4814275" cy="913902"/>
            </a:xfrm>
            <a:prstGeom prst="rect">
              <a:avLst/>
            </a:prstGeom>
            <a:solidFill>
              <a:schemeClr val="accent1">
                <a:lumMod val="40000"/>
                <a:lumOff val="6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17" name="文字方塊 33"/>
            <p:cNvSpPr txBox="1"/>
            <p:nvPr/>
          </p:nvSpPr>
          <p:spPr>
            <a:xfrm>
              <a:off x="2225621" y="5234737"/>
              <a:ext cx="4705694" cy="777239"/>
            </a:xfrm>
            <a:prstGeom prst="rect">
              <a:avLst/>
            </a:prstGeom>
            <a:noFill/>
          </p:spPr>
          <p:txBody>
            <a:bodyPr wrap="square" rtlCol="0">
              <a:noAutofit/>
            </a:bodyPr>
            <a:lstStyle/>
            <a:p>
              <a:pPr algn="ctr">
                <a:spcAft>
                  <a:spcPts val="0"/>
                </a:spcAft>
              </a:pPr>
              <a:r>
                <a:rPr lang="zh-TW"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建議取得我國定居身分之對策</a:t>
              </a:r>
              <a:endParaRPr lang="zh-TW" sz="20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8" name="向下箭號 17"/>
            <p:cNvSpPr/>
            <p:nvPr/>
          </p:nvSpPr>
          <p:spPr>
            <a:xfrm>
              <a:off x="4388224" y="4417957"/>
              <a:ext cx="649943" cy="722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27" name="矩形 26"/>
          <p:cNvSpPr/>
          <p:nvPr/>
        </p:nvSpPr>
        <p:spPr>
          <a:xfrm>
            <a:off x="2658038" y="5930584"/>
            <a:ext cx="6092825" cy="754053"/>
          </a:xfrm>
          <a:prstGeom prst="rect">
            <a:avLst/>
          </a:prstGeom>
        </p:spPr>
        <p:txBody>
          <a:bodyPr>
            <a:spAutoFit/>
          </a:bodyPr>
          <a:lstStyle/>
          <a:p>
            <a:pPr indent="247015" algn="ctr">
              <a:spcBef>
                <a:spcPts val="900"/>
              </a:spcBef>
              <a:spcAft>
                <a:spcPts val="900"/>
              </a:spcAft>
            </a:pPr>
            <a:r>
              <a:rPr lang="zh-TW" altLang="zh-TW" sz="1400" kern="2600" dirty="0" smtClean="0">
                <a:latin typeface="標楷體" panose="03000509000000000000" pitchFamily="65" charset="-120"/>
                <a:ea typeface="標楷體" panose="03000509000000000000" pitchFamily="65" charset="-120"/>
                <a:cs typeface="Times New Roman" panose="02020603050405020304" pitchFamily="18" charset="0"/>
              </a:rPr>
              <a:t>研究</a:t>
            </a:r>
            <a:r>
              <a:rPr lang="zh-TW" altLang="zh-TW" sz="1400" kern="2600" dirty="0">
                <a:latin typeface="標楷體" panose="03000509000000000000" pitchFamily="65" charset="-120"/>
                <a:ea typeface="標楷體" panose="03000509000000000000" pitchFamily="65" charset="-120"/>
                <a:cs typeface="Times New Roman" panose="02020603050405020304" pitchFamily="18" charset="0"/>
              </a:rPr>
              <a:t>架構圖</a:t>
            </a:r>
            <a:endParaRPr lang="zh-TW" altLang="zh-TW" sz="2000" b="1" kern="2600" dirty="0">
              <a:latin typeface="標楷體" panose="03000509000000000000" pitchFamily="65" charset="-120"/>
              <a:ea typeface="標楷體" panose="03000509000000000000" pitchFamily="65" charset="-120"/>
              <a:cs typeface="Times New Roman" panose="02020603050405020304" pitchFamily="18" charset="0"/>
            </a:endParaRPr>
          </a:p>
          <a:p>
            <a:pPr indent="247015" algn="ctr">
              <a:spcBef>
                <a:spcPts val="900"/>
              </a:spcBef>
              <a:spcAft>
                <a:spcPts val="900"/>
              </a:spcAft>
            </a:pPr>
            <a:r>
              <a:rPr lang="zh-TW" altLang="zh-TW" sz="1400" kern="2600" dirty="0">
                <a:latin typeface="標楷體" panose="03000509000000000000" pitchFamily="65" charset="-120"/>
                <a:ea typeface="標楷體" panose="03000509000000000000" pitchFamily="65" charset="-120"/>
                <a:cs typeface="Times New Roman" panose="02020603050405020304" pitchFamily="18" charset="0"/>
              </a:rPr>
              <a:t>資料來源</a:t>
            </a:r>
            <a:r>
              <a:rPr lang="zh-TW" altLang="zh-TW" sz="1400" kern="2600" dirty="0">
                <a:latin typeface="標楷體" panose="03000509000000000000" pitchFamily="65" charset="-120"/>
                <a:ea typeface="新細明體" panose="02020500000000000000" pitchFamily="18" charset="-120"/>
                <a:cs typeface="Times New Roman" panose="02020603050405020304" pitchFamily="18" charset="0"/>
              </a:rPr>
              <a:t>：</a:t>
            </a:r>
            <a:r>
              <a:rPr lang="zh-TW" altLang="zh-TW" sz="1400" kern="2600" dirty="0">
                <a:latin typeface="標楷體" panose="03000509000000000000" pitchFamily="65" charset="-120"/>
                <a:ea typeface="標楷體" panose="03000509000000000000" pitchFamily="65" charset="-120"/>
                <a:cs typeface="Times New Roman" panose="02020603050405020304" pitchFamily="18" charset="0"/>
              </a:rPr>
              <a:t>作者自製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3358108" y="188639"/>
            <a:ext cx="4603744" cy="6432807"/>
            <a:chOff x="-168072" y="-1"/>
            <a:chExt cx="3581829" cy="6990532"/>
          </a:xfrm>
        </p:grpSpPr>
        <p:sp>
          <p:nvSpPr>
            <p:cNvPr id="6" name="圓角矩形 5"/>
            <p:cNvSpPr/>
            <p:nvPr/>
          </p:nvSpPr>
          <p:spPr>
            <a:xfrm>
              <a:off x="721435" y="0"/>
              <a:ext cx="1739714"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7" name="文字方塊 31"/>
            <p:cNvSpPr txBox="1"/>
            <p:nvPr/>
          </p:nvSpPr>
          <p:spPr>
            <a:xfrm>
              <a:off x="721436" y="-1"/>
              <a:ext cx="1772997" cy="398111"/>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啟發研究動機之背景</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8" name="圓角矩形 7"/>
            <p:cNvSpPr/>
            <p:nvPr/>
          </p:nvSpPr>
          <p:spPr>
            <a:xfrm>
              <a:off x="495778" y="947507"/>
              <a:ext cx="2366222"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9" name="文字方塊 33"/>
            <p:cNvSpPr txBox="1"/>
            <p:nvPr/>
          </p:nvSpPr>
          <p:spPr>
            <a:xfrm>
              <a:off x="392168" y="1006619"/>
              <a:ext cx="2577107" cy="323650"/>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蒐集並彙整資料形成文獻探討</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0" name="圓角矩形 9"/>
            <p:cNvSpPr/>
            <p:nvPr/>
          </p:nvSpPr>
          <p:spPr>
            <a:xfrm>
              <a:off x="761530" y="1873922"/>
              <a:ext cx="1739714"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11" name="文字方塊 35"/>
            <p:cNvSpPr txBox="1"/>
            <p:nvPr/>
          </p:nvSpPr>
          <p:spPr>
            <a:xfrm>
              <a:off x="737658" y="2817040"/>
              <a:ext cx="1839449" cy="396127"/>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決定研究方法之種類</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2" name="圓角矩形 11"/>
            <p:cNvSpPr/>
            <p:nvPr/>
          </p:nvSpPr>
          <p:spPr>
            <a:xfrm>
              <a:off x="0" y="3741164"/>
              <a:ext cx="1496930"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13" name="文字方塊 12"/>
            <p:cNvSpPr txBox="1"/>
            <p:nvPr/>
          </p:nvSpPr>
          <p:spPr>
            <a:xfrm>
              <a:off x="-74985" y="3770744"/>
              <a:ext cx="1699683" cy="298313"/>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設計量化問卷大綱</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4" name="圓角矩形 13"/>
            <p:cNvSpPr/>
            <p:nvPr/>
          </p:nvSpPr>
          <p:spPr>
            <a:xfrm>
              <a:off x="999031" y="4708871"/>
              <a:ext cx="1251856"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15" name="文字方塊 14"/>
            <p:cNvSpPr txBox="1"/>
            <p:nvPr/>
          </p:nvSpPr>
          <p:spPr>
            <a:xfrm>
              <a:off x="998950" y="4695066"/>
              <a:ext cx="1236345" cy="320040"/>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個別訪談</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6" name="圓角矩形 15"/>
            <p:cNvSpPr/>
            <p:nvPr/>
          </p:nvSpPr>
          <p:spPr>
            <a:xfrm>
              <a:off x="11422" y="5659815"/>
              <a:ext cx="3227074"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17" name="文字方塊 18"/>
            <p:cNvSpPr txBox="1"/>
            <p:nvPr/>
          </p:nvSpPr>
          <p:spPr>
            <a:xfrm>
              <a:off x="-168072" y="5691875"/>
              <a:ext cx="3581829" cy="255208"/>
            </a:xfrm>
            <a:prstGeom prst="rect">
              <a:avLst/>
            </a:prstGeom>
            <a:noFill/>
          </p:spPr>
          <p:txBody>
            <a:bodyPr wrap="square" rtlCol="0">
              <a:noAutofit/>
            </a:bodyPr>
            <a:lstStyle/>
            <a:p>
              <a:pPr algn="ctr">
                <a:spcAft>
                  <a:spcPts val="0"/>
                </a:spcAft>
              </a:pPr>
              <a:r>
                <a:rPr lang="zh-TW" sz="1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統整訪談結果並歸納研究主題之現況與困境</a:t>
              </a:r>
              <a:endParaRPr lang="zh-TW" sz="16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18" name="圓角矩形 17"/>
            <p:cNvSpPr/>
            <p:nvPr/>
          </p:nvSpPr>
          <p:spPr>
            <a:xfrm>
              <a:off x="516987" y="6566948"/>
              <a:ext cx="2357729"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19" name="文字方塊 20"/>
            <p:cNvSpPr txBox="1"/>
            <p:nvPr/>
          </p:nvSpPr>
          <p:spPr>
            <a:xfrm>
              <a:off x="299369" y="6573093"/>
              <a:ext cx="2837978" cy="314164"/>
            </a:xfrm>
            <a:prstGeom prst="rect">
              <a:avLst/>
            </a:prstGeom>
            <a:noFill/>
          </p:spPr>
          <p:txBody>
            <a:bodyPr wrap="square" rtlCol="0">
              <a:noAutofit/>
            </a:bodyPr>
            <a:lstStyle/>
            <a:p>
              <a:pPr algn="ctr">
                <a:spcAft>
                  <a:spcPts val="0"/>
                </a:spcAft>
              </a:pPr>
              <a:r>
                <a:rPr lang="zh-TW" sz="16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分析並提出研究結論與建議對策</a:t>
              </a:r>
              <a:endParaRPr lang="zh-TW" sz="16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0" name="圓角矩形 19"/>
            <p:cNvSpPr/>
            <p:nvPr/>
          </p:nvSpPr>
          <p:spPr>
            <a:xfrm>
              <a:off x="772067" y="2807543"/>
              <a:ext cx="1739714"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21" name="文字方塊 22"/>
            <p:cNvSpPr txBox="1"/>
            <p:nvPr/>
          </p:nvSpPr>
          <p:spPr>
            <a:xfrm>
              <a:off x="748191" y="1878026"/>
              <a:ext cx="1828916" cy="238686"/>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擬定研究主題與目的</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2" name="圓角矩形 21"/>
            <p:cNvSpPr/>
            <p:nvPr/>
          </p:nvSpPr>
          <p:spPr>
            <a:xfrm>
              <a:off x="1780486" y="3756317"/>
              <a:ext cx="1631505" cy="4235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endParaRPr lang="zh-TW" altLang="en-US"/>
            </a:p>
          </p:txBody>
        </p:sp>
        <p:sp>
          <p:nvSpPr>
            <p:cNvPr id="23" name="文字方塊 24"/>
            <p:cNvSpPr txBox="1"/>
            <p:nvPr/>
          </p:nvSpPr>
          <p:spPr>
            <a:xfrm>
              <a:off x="1780342" y="3756053"/>
              <a:ext cx="1631315" cy="320040"/>
            </a:xfrm>
            <a:prstGeom prst="rect">
              <a:avLst/>
            </a:prstGeom>
            <a:noFill/>
          </p:spPr>
          <p:txBody>
            <a:bodyPr wrap="square" rtlCol="0">
              <a:noAutofit/>
            </a:bodyPr>
            <a:lstStyle/>
            <a:p>
              <a:pPr algn="ctr">
                <a:spcAft>
                  <a:spcPts val="0"/>
                </a:spcAft>
              </a:pPr>
              <a:r>
                <a:rPr lang="zh-TW" sz="1800" kern="1200" dirty="0">
                  <a:solidFill>
                    <a:srgbClr val="000000"/>
                  </a:solidFill>
                  <a:effectLst/>
                  <a:latin typeface="新細明體" panose="02020500000000000000" pitchFamily="18" charset="-120"/>
                  <a:ea typeface="標楷體" panose="03000509000000000000" pitchFamily="65" charset="-120"/>
                  <a:cs typeface="Times New Roman" panose="02020603050405020304" pitchFamily="18" charset="0"/>
                </a:rPr>
                <a:t>編排質化訪談架構</a:t>
              </a:r>
              <a:endParaRPr lang="zh-TW" sz="1800"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sp>
          <p:nvSpPr>
            <p:cNvPr id="24" name="向下箭號 23"/>
            <p:cNvSpPr/>
            <p:nvPr/>
          </p:nvSpPr>
          <p:spPr>
            <a:xfrm>
              <a:off x="1496930" y="1419164"/>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5" name="向下箭號 24"/>
            <p:cNvSpPr/>
            <p:nvPr/>
          </p:nvSpPr>
          <p:spPr>
            <a:xfrm>
              <a:off x="1496930" y="2366211"/>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6" name="向下箭號 25"/>
            <p:cNvSpPr/>
            <p:nvPr/>
          </p:nvSpPr>
          <p:spPr>
            <a:xfrm>
              <a:off x="1006588" y="3293334"/>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7" name="向下箭號 26"/>
            <p:cNvSpPr/>
            <p:nvPr/>
          </p:nvSpPr>
          <p:spPr>
            <a:xfrm>
              <a:off x="1974888" y="3294731"/>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8" name="向下箭號 27"/>
            <p:cNvSpPr/>
            <p:nvPr/>
          </p:nvSpPr>
          <p:spPr>
            <a:xfrm>
              <a:off x="1006588" y="4244960"/>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9" name="向下箭號 28"/>
            <p:cNvSpPr/>
            <p:nvPr/>
          </p:nvSpPr>
          <p:spPr>
            <a:xfrm>
              <a:off x="1974888" y="4257275"/>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0" name="向下箭號 29"/>
            <p:cNvSpPr/>
            <p:nvPr/>
          </p:nvSpPr>
          <p:spPr>
            <a:xfrm>
              <a:off x="1483181" y="5212890"/>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1" name="向下箭號 30"/>
            <p:cNvSpPr/>
            <p:nvPr/>
          </p:nvSpPr>
          <p:spPr>
            <a:xfrm>
              <a:off x="1485862" y="6132778"/>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32" name="向下箭號 31"/>
            <p:cNvSpPr/>
            <p:nvPr/>
          </p:nvSpPr>
          <p:spPr>
            <a:xfrm>
              <a:off x="1483181" y="493963"/>
              <a:ext cx="283556" cy="394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35" name="矩形 34"/>
          <p:cNvSpPr/>
          <p:nvPr/>
        </p:nvSpPr>
        <p:spPr>
          <a:xfrm>
            <a:off x="5480472" y="5879512"/>
            <a:ext cx="6092825" cy="754053"/>
          </a:xfrm>
          <a:prstGeom prst="rect">
            <a:avLst/>
          </a:prstGeom>
        </p:spPr>
        <p:txBody>
          <a:bodyPr>
            <a:spAutoFit/>
          </a:bodyPr>
          <a:lstStyle/>
          <a:p>
            <a:pPr indent="247015" algn="ctr">
              <a:spcBef>
                <a:spcPts val="900"/>
              </a:spcBef>
              <a:spcAft>
                <a:spcPts val="900"/>
              </a:spcAft>
            </a:pPr>
            <a:r>
              <a:rPr lang="zh-TW" altLang="zh-TW" sz="1400" kern="2600" dirty="0" smtClean="0">
                <a:latin typeface="標楷體" panose="03000509000000000000" pitchFamily="65" charset="-120"/>
                <a:ea typeface="標楷體" panose="03000509000000000000" pitchFamily="65" charset="-120"/>
                <a:cs typeface="Times New Roman" panose="02020603050405020304" pitchFamily="18" charset="0"/>
              </a:rPr>
              <a:t>研究</a:t>
            </a:r>
            <a:r>
              <a:rPr lang="zh-TW" altLang="en-US" sz="1400" kern="2600" dirty="0" smtClean="0">
                <a:latin typeface="標楷體" panose="03000509000000000000" pitchFamily="65" charset="-120"/>
                <a:ea typeface="標楷體" panose="03000509000000000000" pitchFamily="65" charset="-120"/>
                <a:cs typeface="Times New Roman" panose="02020603050405020304" pitchFamily="18" charset="0"/>
              </a:rPr>
              <a:t>流程</a:t>
            </a:r>
            <a:r>
              <a:rPr lang="zh-TW" altLang="zh-TW" sz="1400" kern="2600" dirty="0" smtClean="0">
                <a:latin typeface="標楷體" panose="03000509000000000000" pitchFamily="65" charset="-120"/>
                <a:ea typeface="標楷體" panose="03000509000000000000" pitchFamily="65" charset="-120"/>
                <a:cs typeface="Times New Roman" panose="02020603050405020304" pitchFamily="18" charset="0"/>
              </a:rPr>
              <a:t>圖</a:t>
            </a:r>
            <a:endParaRPr lang="zh-TW" altLang="zh-TW" sz="2000" b="1" kern="2600" dirty="0">
              <a:latin typeface="標楷體" panose="03000509000000000000" pitchFamily="65" charset="-120"/>
              <a:ea typeface="標楷體" panose="03000509000000000000" pitchFamily="65" charset="-120"/>
              <a:cs typeface="Times New Roman" panose="02020603050405020304" pitchFamily="18" charset="0"/>
            </a:endParaRPr>
          </a:p>
          <a:p>
            <a:pPr indent="247015" algn="ctr">
              <a:spcBef>
                <a:spcPts val="900"/>
              </a:spcBef>
              <a:spcAft>
                <a:spcPts val="900"/>
              </a:spcAft>
            </a:pPr>
            <a:r>
              <a:rPr lang="zh-TW" altLang="zh-TW" sz="1400" kern="2600" dirty="0">
                <a:latin typeface="標楷體" panose="03000509000000000000" pitchFamily="65" charset="-120"/>
                <a:ea typeface="標楷體" panose="03000509000000000000" pitchFamily="65" charset="-120"/>
                <a:cs typeface="Times New Roman" panose="02020603050405020304" pitchFamily="18" charset="0"/>
              </a:rPr>
              <a:t>資料來源</a:t>
            </a:r>
            <a:r>
              <a:rPr lang="zh-TW" altLang="zh-TW" sz="1400" kern="2600" dirty="0">
                <a:latin typeface="標楷體" panose="03000509000000000000" pitchFamily="65" charset="-120"/>
                <a:ea typeface="新細明體" panose="02020500000000000000" pitchFamily="18" charset="-120"/>
                <a:cs typeface="Times New Roman" panose="02020603050405020304" pitchFamily="18" charset="0"/>
              </a:rPr>
              <a:t>：</a:t>
            </a:r>
            <a:r>
              <a:rPr lang="zh-TW" altLang="zh-TW" sz="1400" kern="2600" dirty="0">
                <a:latin typeface="標楷體" panose="03000509000000000000" pitchFamily="65" charset="-120"/>
                <a:ea typeface="標楷體" panose="03000509000000000000" pitchFamily="65" charset="-120"/>
                <a:cs typeface="Times New Roman" panose="02020603050405020304" pitchFamily="18" charset="0"/>
              </a:rPr>
              <a:t>作者自製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10755" y="836712"/>
            <a:ext cx="1826141" cy="584775"/>
          </a:xfrm>
          <a:prstGeom prst="rect">
            <a:avLst/>
          </a:prstGeom>
        </p:spPr>
        <p:txBody>
          <a:bodyPr wrap="none">
            <a:spAutoFit/>
          </a:bodyPr>
          <a:lstStyle/>
          <a:p>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研究對象</a:t>
            </a:r>
            <a:endParaRPr lang="zh-TW" altLang="en-US" sz="3200" dirty="0">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07371103"/>
              </p:ext>
            </p:extLst>
          </p:nvPr>
        </p:nvGraphicFramePr>
        <p:xfrm>
          <a:off x="2349996" y="2348880"/>
          <a:ext cx="7934825" cy="2468880"/>
        </p:xfrm>
        <a:graphic>
          <a:graphicData uri="http://schemas.openxmlformats.org/drawingml/2006/table">
            <a:tbl>
              <a:tblPr firstRow="1" firstCol="1" bandRow="1">
                <a:tableStyleId>{69012ECD-51FC-41F1-AA8D-1B2483CD663E}</a:tableStyleId>
              </a:tblPr>
              <a:tblGrid>
                <a:gridCol w="685382">
                  <a:extLst>
                    <a:ext uri="{9D8B030D-6E8A-4147-A177-3AD203B41FA5}">
                      <a16:colId xmlns:a16="http://schemas.microsoft.com/office/drawing/2014/main" val="20000"/>
                    </a:ext>
                  </a:extLst>
                </a:gridCol>
                <a:gridCol w="1145217">
                  <a:extLst>
                    <a:ext uri="{9D8B030D-6E8A-4147-A177-3AD203B41FA5}">
                      <a16:colId xmlns:a16="http://schemas.microsoft.com/office/drawing/2014/main" val="20001"/>
                    </a:ext>
                  </a:extLst>
                </a:gridCol>
                <a:gridCol w="755271">
                  <a:extLst>
                    <a:ext uri="{9D8B030D-6E8A-4147-A177-3AD203B41FA5}">
                      <a16:colId xmlns:a16="http://schemas.microsoft.com/office/drawing/2014/main" val="20002"/>
                    </a:ext>
                  </a:extLst>
                </a:gridCol>
                <a:gridCol w="3707264">
                  <a:extLst>
                    <a:ext uri="{9D8B030D-6E8A-4147-A177-3AD203B41FA5}">
                      <a16:colId xmlns:a16="http://schemas.microsoft.com/office/drawing/2014/main" val="20003"/>
                    </a:ext>
                  </a:extLst>
                </a:gridCol>
                <a:gridCol w="1641691">
                  <a:extLst>
                    <a:ext uri="{9D8B030D-6E8A-4147-A177-3AD203B41FA5}">
                      <a16:colId xmlns:a16="http://schemas.microsoft.com/office/drawing/2014/main" val="20004"/>
                    </a:ext>
                  </a:extLst>
                </a:gridCol>
              </a:tblGrid>
              <a:tr h="0">
                <a:tc>
                  <a:txBody>
                    <a:bodyPr/>
                    <a:lstStyle/>
                    <a:p>
                      <a:pPr algn="ctr">
                        <a:spcAft>
                          <a:spcPts val="0"/>
                        </a:spcAft>
                      </a:pPr>
                      <a:r>
                        <a:rPr lang="zh-TW" sz="1800" kern="100">
                          <a:effectLst/>
                        </a:rPr>
                        <a:t>編號</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受訪者代號</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職稱</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工作經歷</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服務年資</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US" sz="1800" kern="100">
                          <a:effectLst/>
                        </a:rPr>
                        <a:t>1</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I</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科長</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警政機關、移民官、國立大學兼課講師</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25</a:t>
                      </a:r>
                      <a:r>
                        <a:rPr lang="zh-TW" sz="1800" kern="100">
                          <a:effectLst/>
                        </a:rPr>
                        <a:t>年</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US" sz="1800" kern="100">
                          <a:effectLst/>
                        </a:rPr>
                        <a:t>2</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II</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教授</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分隊長、助教講師、副教授、教授</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33</a:t>
                      </a:r>
                      <a:r>
                        <a:rPr lang="zh-TW" sz="1800" kern="100" dirty="0">
                          <a:effectLst/>
                        </a:rPr>
                        <a:t>年</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1800" kern="100">
                          <a:effectLst/>
                        </a:rPr>
                        <a:t>3</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III</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科員</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移民署國境事務大隊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5</a:t>
                      </a:r>
                      <a:r>
                        <a:rPr lang="zh-TW" sz="1800" kern="100">
                          <a:effectLst/>
                        </a:rPr>
                        <a:t>年</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US" sz="1800" kern="100">
                          <a:effectLst/>
                        </a:rPr>
                        <a:t>4</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IV</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助理員</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警政署、移民署</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10</a:t>
                      </a:r>
                      <a:r>
                        <a:rPr lang="zh-TW" sz="1800" kern="100">
                          <a:effectLst/>
                        </a:rPr>
                        <a:t>年</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ctr">
                        <a:spcAft>
                          <a:spcPts val="0"/>
                        </a:spcAft>
                      </a:pPr>
                      <a:r>
                        <a:rPr lang="en-US" sz="1800" kern="100">
                          <a:effectLst/>
                        </a:rPr>
                        <a:t>5</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a:effectLst/>
                        </a:rPr>
                        <a:t>V</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科員</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800" kern="100">
                          <a:effectLst/>
                        </a:rPr>
                        <a:t>移民署國境事務大隊</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800" kern="100" dirty="0">
                          <a:effectLst/>
                        </a:rPr>
                        <a:t>4.5</a:t>
                      </a:r>
                      <a:r>
                        <a:rPr lang="zh-TW" sz="1800" kern="100" dirty="0">
                          <a:effectLst/>
                        </a:rPr>
                        <a:t>年</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矩形 6"/>
          <p:cNvSpPr/>
          <p:nvPr/>
        </p:nvSpPr>
        <p:spPr>
          <a:xfrm>
            <a:off x="2349996" y="1948770"/>
            <a:ext cx="4929555" cy="400110"/>
          </a:xfrm>
          <a:prstGeom prst="rect">
            <a:avLst/>
          </a:prstGeom>
        </p:spPr>
        <p:txBody>
          <a:bodyPr wrap="none">
            <a:spAutoFit/>
          </a:bodyPr>
          <a:lstStyle/>
          <a:p>
            <a:pPr>
              <a:spcAft>
                <a:spcPts val="0"/>
              </a:spcAft>
            </a:pP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質化之</a:t>
            </a:r>
            <a:r>
              <a:rPr lang="en-US" altLang="zh-TW" sz="2000" kern="100" dirty="0">
                <a:latin typeface="Calibri" panose="020F0502020204030204" pitchFamily="34" charset="0"/>
                <a:ea typeface="標楷體" panose="03000509000000000000" pitchFamily="65" charset="-120"/>
                <a:cs typeface="Times New Roman" panose="02020603050405020304" pitchFamily="18" charset="0"/>
              </a:rPr>
              <a:t>MIPEX</a:t>
            </a:r>
            <a:r>
              <a:rPr lang="zh-TW" altLang="en-US" sz="2000" kern="100" dirty="0">
                <a:latin typeface="Calibri" panose="020F0502020204030204" pitchFamily="34" charset="0"/>
                <a:ea typeface="標楷體" panose="03000509000000000000" pitchFamily="65" charset="-120"/>
                <a:cs typeface="Times New Roman" panose="02020603050405020304" pitchFamily="18" charset="0"/>
              </a:rPr>
              <a:t>問卷</a:t>
            </a:r>
            <a:r>
              <a:rPr lang="zh-TW" altLang="zh-TW" sz="2000" kern="100" dirty="0">
                <a:latin typeface="Calibri" panose="020F0502020204030204" pitchFamily="34" charset="0"/>
                <a:ea typeface="標楷體" panose="03000509000000000000" pitchFamily="65" charset="-120"/>
                <a:cs typeface="Times New Roman" panose="02020603050405020304" pitchFamily="18" charset="0"/>
              </a:rPr>
              <a:t>訪談對象基本資料一覽表</a:t>
            </a:r>
            <a:endParaRPr lang="zh-TW" altLang="zh-TW"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9" name="矩形 8"/>
          <p:cNvSpPr/>
          <p:nvPr/>
        </p:nvSpPr>
        <p:spPr>
          <a:xfrm>
            <a:off x="2328006" y="4869160"/>
            <a:ext cx="2954655" cy="369332"/>
          </a:xfrm>
          <a:prstGeom prst="rect">
            <a:avLst/>
          </a:prstGeom>
        </p:spPr>
        <p:txBody>
          <a:bodyPr wrap="none">
            <a:spAutoFit/>
          </a:bodyPr>
          <a:lstStyle/>
          <a:p>
            <a:pPr>
              <a:spcAft>
                <a:spcPts val="0"/>
              </a:spcAft>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資料來源：作者彙整後自製</a:t>
            </a:r>
            <a:endParaRPr lang="zh-TW"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4502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98577" y="548680"/>
            <a:ext cx="1826141" cy="584775"/>
          </a:xfrm>
          <a:prstGeom prst="rect">
            <a:avLst/>
          </a:prstGeom>
        </p:spPr>
        <p:txBody>
          <a:bodyPr wrap="none">
            <a:spAutoFit/>
          </a:bodyPr>
          <a:lstStyle/>
          <a:p>
            <a:r>
              <a:rPr lang="zh-TW" altLang="zh-TW" sz="3200" dirty="0">
                <a:latin typeface="標楷體" panose="03000509000000000000" pitchFamily="65" charset="-120"/>
                <a:ea typeface="標楷體" panose="03000509000000000000" pitchFamily="65" charset="-120"/>
                <a:cs typeface="Times New Roman" panose="02020603050405020304" pitchFamily="18" charset="0"/>
              </a:rPr>
              <a:t>研究對象</a:t>
            </a:r>
            <a:endParaRPr lang="zh-TW" altLang="en-US" sz="3200" dirty="0">
              <a:latin typeface="標楷體" panose="03000509000000000000" pitchFamily="65" charset="-120"/>
              <a:ea typeface="標楷體" panose="03000509000000000000"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837317127"/>
              </p:ext>
            </p:extLst>
          </p:nvPr>
        </p:nvGraphicFramePr>
        <p:xfrm>
          <a:off x="2205980" y="2276872"/>
          <a:ext cx="9753192" cy="2682240"/>
        </p:xfrm>
        <a:graphic>
          <a:graphicData uri="http://schemas.openxmlformats.org/drawingml/2006/table">
            <a:tbl>
              <a:tblPr firstRow="1" firstCol="1" bandRow="1">
                <a:tableStyleId>{69012ECD-51FC-41F1-AA8D-1B2483CD663E}</a:tableStyleId>
              </a:tblPr>
              <a:tblGrid>
                <a:gridCol w="746151">
                  <a:extLst>
                    <a:ext uri="{9D8B030D-6E8A-4147-A177-3AD203B41FA5}">
                      <a16:colId xmlns:a16="http://schemas.microsoft.com/office/drawing/2014/main" val="20000"/>
                    </a:ext>
                  </a:extLst>
                </a:gridCol>
                <a:gridCol w="868215">
                  <a:extLst>
                    <a:ext uri="{9D8B030D-6E8A-4147-A177-3AD203B41FA5}">
                      <a16:colId xmlns:a16="http://schemas.microsoft.com/office/drawing/2014/main" val="20001"/>
                    </a:ext>
                  </a:extLst>
                </a:gridCol>
                <a:gridCol w="1189436">
                  <a:extLst>
                    <a:ext uri="{9D8B030D-6E8A-4147-A177-3AD203B41FA5}">
                      <a16:colId xmlns:a16="http://schemas.microsoft.com/office/drawing/2014/main" val="20002"/>
                    </a:ext>
                  </a:extLst>
                </a:gridCol>
                <a:gridCol w="987525">
                  <a:extLst>
                    <a:ext uri="{9D8B030D-6E8A-4147-A177-3AD203B41FA5}">
                      <a16:colId xmlns:a16="http://schemas.microsoft.com/office/drawing/2014/main" val="20003"/>
                    </a:ext>
                  </a:extLst>
                </a:gridCol>
                <a:gridCol w="1148137">
                  <a:extLst>
                    <a:ext uri="{9D8B030D-6E8A-4147-A177-3AD203B41FA5}">
                      <a16:colId xmlns:a16="http://schemas.microsoft.com/office/drawing/2014/main" val="20004"/>
                    </a:ext>
                  </a:extLst>
                </a:gridCol>
                <a:gridCol w="1171080">
                  <a:extLst>
                    <a:ext uri="{9D8B030D-6E8A-4147-A177-3AD203B41FA5}">
                      <a16:colId xmlns:a16="http://schemas.microsoft.com/office/drawing/2014/main" val="20005"/>
                    </a:ext>
                  </a:extLst>
                </a:gridCol>
                <a:gridCol w="1261941">
                  <a:extLst>
                    <a:ext uri="{9D8B030D-6E8A-4147-A177-3AD203B41FA5}">
                      <a16:colId xmlns:a16="http://schemas.microsoft.com/office/drawing/2014/main" val="20006"/>
                    </a:ext>
                  </a:extLst>
                </a:gridCol>
                <a:gridCol w="1106836">
                  <a:extLst>
                    <a:ext uri="{9D8B030D-6E8A-4147-A177-3AD203B41FA5}">
                      <a16:colId xmlns:a16="http://schemas.microsoft.com/office/drawing/2014/main" val="20007"/>
                    </a:ext>
                  </a:extLst>
                </a:gridCol>
                <a:gridCol w="1273871">
                  <a:extLst>
                    <a:ext uri="{9D8B030D-6E8A-4147-A177-3AD203B41FA5}">
                      <a16:colId xmlns:a16="http://schemas.microsoft.com/office/drawing/2014/main" val="20008"/>
                    </a:ext>
                  </a:extLst>
                </a:gridCol>
              </a:tblGrid>
              <a:tr h="0">
                <a:tc>
                  <a:txBody>
                    <a:bodyPr/>
                    <a:lstStyle/>
                    <a:p>
                      <a:pPr algn="ctr">
                        <a:spcAft>
                          <a:spcPts val="0"/>
                        </a:spcAft>
                      </a:pPr>
                      <a:r>
                        <a:rPr lang="zh-TW" sz="1600" kern="100">
                          <a:effectLst/>
                        </a:rPr>
                        <a:t>編號</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受訪者代號</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訪談日期</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出生地</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抵台時間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居住期間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取得定居證時間</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來臺因素</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l">
                        <a:spcAft>
                          <a:spcPts val="0"/>
                        </a:spcAft>
                      </a:pPr>
                      <a:r>
                        <a:rPr lang="zh-TW" sz="1600" kern="100">
                          <a:effectLst/>
                        </a:rPr>
                        <a:t>是否已取得我國定居證</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spcAft>
                          <a:spcPts val="0"/>
                        </a:spcAft>
                      </a:pPr>
                      <a:r>
                        <a:rPr lang="en-US" sz="1600" kern="100">
                          <a:effectLst/>
                        </a:rPr>
                        <a:t>1</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A</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110.12.24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香港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2017</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三年</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2021.03</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投資</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spcAft>
                          <a:spcPts val="0"/>
                        </a:spcAft>
                      </a:pPr>
                      <a:r>
                        <a:rPr lang="en-US" sz="1600" kern="100">
                          <a:effectLst/>
                        </a:rPr>
                        <a:t>2</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B</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110.12.24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香港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2019</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二年</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 </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就業</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否</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spcAft>
                          <a:spcPts val="0"/>
                        </a:spcAft>
                      </a:pPr>
                      <a:r>
                        <a:rPr lang="en-US" sz="1600" kern="100">
                          <a:effectLst/>
                        </a:rPr>
                        <a:t>3</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C</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111.01.04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香港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2020.07</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一年</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2021.08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投資</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ctr">
                        <a:spcAft>
                          <a:spcPts val="0"/>
                        </a:spcAft>
                      </a:pPr>
                      <a:r>
                        <a:rPr lang="en-US" sz="1600" kern="100">
                          <a:effectLst/>
                        </a:rPr>
                        <a:t>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D</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111.01.15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香港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2020.07</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一年</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2021.08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投資</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ctr">
                        <a:spcAft>
                          <a:spcPts val="0"/>
                        </a:spcAft>
                      </a:pPr>
                      <a:r>
                        <a:rPr lang="en-US" sz="1600" kern="100">
                          <a:effectLst/>
                        </a:rPr>
                        <a:t>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E</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111.01.15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香港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2020.07</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一年</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2021.08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投資</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zh-TW" sz="1600" kern="100">
                          <a:effectLst/>
                        </a:rPr>
                        <a:t>是</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ctr">
                        <a:spcAft>
                          <a:spcPts val="0"/>
                        </a:spcAft>
                      </a:pPr>
                      <a:r>
                        <a:rPr lang="en-US" sz="1600" kern="100">
                          <a:effectLst/>
                        </a:rPr>
                        <a:t>6</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F</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111.01.04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gridSpan="6">
                  <a:txBody>
                    <a:bodyPr/>
                    <a:lstStyle/>
                    <a:p>
                      <a:pPr algn="ctr">
                        <a:spcAft>
                          <a:spcPts val="0"/>
                        </a:spcAft>
                      </a:pPr>
                      <a:r>
                        <a:rPr lang="zh-TW" sz="1600" kern="100">
                          <a:effectLst/>
                        </a:rPr>
                        <a:t>移民專家學者</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0">
                <a:tc>
                  <a:txBody>
                    <a:bodyPr/>
                    <a:lstStyle/>
                    <a:p>
                      <a:pPr algn="ctr">
                        <a:spcAft>
                          <a:spcPts val="0"/>
                        </a:spcAft>
                      </a:pPr>
                      <a:r>
                        <a:rPr lang="en-US" sz="1600" kern="100">
                          <a:effectLst/>
                        </a:rPr>
                        <a:t>7</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G</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110.12.21</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gridSpan="6">
                  <a:txBody>
                    <a:bodyPr/>
                    <a:lstStyle/>
                    <a:p>
                      <a:pPr algn="ctr">
                        <a:spcAft>
                          <a:spcPts val="0"/>
                        </a:spcAft>
                      </a:pPr>
                      <a:r>
                        <a:rPr lang="zh-TW" sz="1600" kern="100">
                          <a:effectLst/>
                        </a:rPr>
                        <a:t>移民專家學者</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0">
                <a:tc>
                  <a:txBody>
                    <a:bodyPr/>
                    <a:lstStyle/>
                    <a:p>
                      <a:pPr algn="ctr">
                        <a:spcAft>
                          <a:spcPts val="0"/>
                        </a:spcAft>
                      </a:pPr>
                      <a:r>
                        <a:rPr lang="en-US" sz="1600" kern="100">
                          <a:effectLst/>
                        </a:rPr>
                        <a:t>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H</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110.12.28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gridSpan="6">
                  <a:txBody>
                    <a:bodyPr/>
                    <a:lstStyle/>
                    <a:p>
                      <a:pPr algn="ctr">
                        <a:spcAft>
                          <a:spcPts val="0"/>
                        </a:spcAft>
                      </a:pPr>
                      <a:r>
                        <a:rPr lang="zh-TW" sz="1600" kern="100">
                          <a:effectLst/>
                        </a:rPr>
                        <a:t>移民專家學者</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0">
                <a:tc>
                  <a:txBody>
                    <a:bodyPr/>
                    <a:lstStyle/>
                    <a:p>
                      <a:pPr algn="ctr">
                        <a:spcAft>
                          <a:spcPts val="0"/>
                        </a:spcAft>
                      </a:pPr>
                      <a:r>
                        <a:rPr lang="en-US" sz="1600" kern="100">
                          <a:effectLst/>
                        </a:rPr>
                        <a:t>9</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I</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lgn="ctr">
                        <a:spcAft>
                          <a:spcPts val="0"/>
                        </a:spcAft>
                      </a:pPr>
                      <a:r>
                        <a:rPr lang="en-US" sz="1600" kern="100">
                          <a:effectLst/>
                        </a:rPr>
                        <a:t>111.03.18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gridSpan="6">
                  <a:txBody>
                    <a:bodyPr/>
                    <a:lstStyle/>
                    <a:p>
                      <a:pPr algn="ctr">
                        <a:spcAft>
                          <a:spcPts val="0"/>
                        </a:spcAft>
                      </a:pPr>
                      <a:r>
                        <a:rPr lang="zh-TW" sz="1600" kern="100" dirty="0">
                          <a:effectLst/>
                        </a:rPr>
                        <a:t>移民專家學者</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bl>
          </a:graphicData>
        </a:graphic>
      </p:graphicFrame>
      <p:sp>
        <p:nvSpPr>
          <p:cNvPr id="2" name="矩形 1"/>
          <p:cNvSpPr/>
          <p:nvPr/>
        </p:nvSpPr>
        <p:spPr>
          <a:xfrm>
            <a:off x="2133972" y="1804754"/>
            <a:ext cx="4031873" cy="400110"/>
          </a:xfrm>
          <a:prstGeom prst="rect">
            <a:avLst/>
          </a:prstGeom>
        </p:spPr>
        <p:txBody>
          <a:bodyPr wrap="none">
            <a:spAutoFit/>
          </a:bodyPr>
          <a:lstStyle/>
          <a:p>
            <a:r>
              <a:rPr lang="zh-TW" altLang="zh-TW" sz="2000" dirty="0">
                <a:ea typeface="標楷體" panose="03000509000000000000" pitchFamily="65" charset="-120"/>
                <a:cs typeface="Times New Roman" panose="02020603050405020304" pitchFamily="18" charset="0"/>
              </a:rPr>
              <a:t>質</a:t>
            </a:r>
            <a:r>
              <a:rPr lang="zh-TW" altLang="zh-TW" sz="2000" dirty="0" smtClean="0">
                <a:ea typeface="標楷體" panose="03000509000000000000" pitchFamily="65" charset="-120"/>
                <a:cs typeface="Times New Roman" panose="02020603050405020304" pitchFamily="18" charset="0"/>
              </a:rPr>
              <a:t>化</a:t>
            </a:r>
            <a:r>
              <a:rPr lang="zh-TW" altLang="en-US" sz="2000" dirty="0" smtClean="0">
                <a:ea typeface="標楷體" panose="03000509000000000000" pitchFamily="65" charset="-120"/>
                <a:cs typeface="Times New Roman" panose="02020603050405020304" pitchFamily="18" charset="0"/>
              </a:rPr>
              <a:t>深入</a:t>
            </a:r>
            <a:r>
              <a:rPr lang="zh-TW" altLang="zh-TW" sz="2000" dirty="0" smtClean="0">
                <a:ea typeface="標楷體" panose="03000509000000000000" pitchFamily="65" charset="-120"/>
                <a:cs typeface="Times New Roman" panose="02020603050405020304" pitchFamily="18" charset="0"/>
              </a:rPr>
              <a:t>訪談</a:t>
            </a:r>
            <a:r>
              <a:rPr lang="zh-TW" altLang="zh-TW" sz="2000" dirty="0">
                <a:ea typeface="標楷體" panose="03000509000000000000" pitchFamily="65" charset="-120"/>
                <a:cs typeface="Times New Roman" panose="02020603050405020304" pitchFamily="18" charset="0"/>
              </a:rPr>
              <a:t>對象基本資料一覽表</a:t>
            </a:r>
            <a:endParaRPr lang="zh-TW" altLang="en-US" sz="2000" dirty="0"/>
          </a:p>
        </p:txBody>
      </p:sp>
      <p:sp>
        <p:nvSpPr>
          <p:cNvPr id="9" name="矩形 8"/>
          <p:cNvSpPr/>
          <p:nvPr/>
        </p:nvSpPr>
        <p:spPr>
          <a:xfrm>
            <a:off x="2133972" y="5013176"/>
            <a:ext cx="2954655" cy="369332"/>
          </a:xfrm>
          <a:prstGeom prst="rect">
            <a:avLst/>
          </a:prstGeom>
        </p:spPr>
        <p:txBody>
          <a:bodyPr wrap="none">
            <a:spAutoFit/>
          </a:bodyPr>
          <a:lstStyle/>
          <a:p>
            <a:pPr>
              <a:spcAft>
                <a:spcPts val="0"/>
              </a:spcAft>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資料來源：作者彙整後自製</a:t>
            </a:r>
            <a:endParaRPr lang="zh-TW"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91601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49796" y="2464706"/>
            <a:ext cx="10157354" cy="1397000"/>
          </a:xfrm>
        </p:spPr>
        <p:txBody>
          <a:bodyPr/>
          <a:lstStyle/>
          <a:p>
            <a:r>
              <a:rPr lang="zh-TW" altLang="zh-TW" dirty="0">
                <a:latin typeface="標楷體" panose="03000509000000000000" pitchFamily="65" charset="-120"/>
                <a:ea typeface="標楷體" panose="03000509000000000000" pitchFamily="65" charset="-120"/>
              </a:rPr>
              <a:t>資料蒐集與研究方法</a:t>
            </a:r>
            <a:endParaRPr lang="zh-TW" altLang="en-US" dirty="0">
              <a:latin typeface="標楷體" panose="03000509000000000000" pitchFamily="65" charset="-120"/>
              <a:ea typeface="標楷體" panose="03000509000000000000" pitchFamily="65" charset="-120"/>
            </a:endParaRPr>
          </a:p>
        </p:txBody>
      </p:sp>
      <p:sp>
        <p:nvSpPr>
          <p:cNvPr id="3" name="橢圓 2"/>
          <p:cNvSpPr/>
          <p:nvPr/>
        </p:nvSpPr>
        <p:spPr>
          <a:xfrm>
            <a:off x="3646140" y="206860"/>
            <a:ext cx="2448272"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文獻探討法</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4" name="橢圓 3"/>
          <p:cNvSpPr/>
          <p:nvPr/>
        </p:nvSpPr>
        <p:spPr>
          <a:xfrm>
            <a:off x="6526460" y="1239812"/>
            <a:ext cx="2065722" cy="19011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比較研究法</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5" name="橢圓 4"/>
          <p:cNvSpPr/>
          <p:nvPr/>
        </p:nvSpPr>
        <p:spPr>
          <a:xfrm>
            <a:off x="7894612" y="3284984"/>
            <a:ext cx="1887816" cy="150698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訪談法</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
        <p:nvSpPr>
          <p:cNvPr id="6" name="橢圓 5"/>
          <p:cNvSpPr/>
          <p:nvPr/>
        </p:nvSpPr>
        <p:spPr>
          <a:xfrm>
            <a:off x="6065451" y="4869160"/>
            <a:ext cx="2083416" cy="168915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chemeClr val="accent5">
                    <a:lumMod val="75000"/>
                  </a:schemeClr>
                </a:solidFill>
                <a:latin typeface="標楷體" panose="03000509000000000000" pitchFamily="65" charset="-120"/>
                <a:ea typeface="標楷體" panose="03000509000000000000" pitchFamily="65" charset="-120"/>
              </a:rPr>
              <a:t>量化研究</a:t>
            </a:r>
            <a:endParaRPr lang="zh-TW" altLang="en-US" dirty="0">
              <a:solidFill>
                <a:schemeClr val="accent5">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484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solidFill>
                  <a:schemeClr val="accent5">
                    <a:lumMod val="75000"/>
                  </a:schemeClr>
                </a:solidFill>
                <a:latin typeface="標楷體" panose="03000509000000000000" pitchFamily="65" charset="-120"/>
                <a:ea typeface="標楷體" panose="03000509000000000000" pitchFamily="65" charset="-120"/>
              </a:rPr>
              <a:t>訪談</a:t>
            </a:r>
            <a:r>
              <a:rPr lang="zh-TW" altLang="zh-TW" dirty="0" smtClean="0">
                <a:solidFill>
                  <a:schemeClr val="accent5">
                    <a:lumMod val="75000"/>
                  </a:schemeClr>
                </a:solidFill>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973712145"/>
              </p:ext>
            </p:extLst>
          </p:nvPr>
        </p:nvGraphicFramePr>
        <p:xfrm>
          <a:off x="1197868" y="2492896"/>
          <a:ext cx="9932779" cy="3444240"/>
        </p:xfrm>
        <a:graphic>
          <a:graphicData uri="http://schemas.openxmlformats.org/drawingml/2006/table">
            <a:tbl>
              <a:tblPr firstRow="1" bandRow="1">
                <a:tableStyleId>{69012ECD-51FC-41F1-AA8D-1B2483CD663E}</a:tableStyleId>
              </a:tblPr>
              <a:tblGrid>
                <a:gridCol w="581114">
                  <a:extLst>
                    <a:ext uri="{9D8B030D-6E8A-4147-A177-3AD203B41FA5}">
                      <a16:colId xmlns:a16="http://schemas.microsoft.com/office/drawing/2014/main" val="20000"/>
                    </a:ext>
                  </a:extLst>
                </a:gridCol>
                <a:gridCol w="2812200">
                  <a:extLst>
                    <a:ext uri="{9D8B030D-6E8A-4147-A177-3AD203B41FA5}">
                      <a16:colId xmlns:a16="http://schemas.microsoft.com/office/drawing/2014/main" val="20001"/>
                    </a:ext>
                  </a:extLst>
                </a:gridCol>
                <a:gridCol w="6539465">
                  <a:extLst>
                    <a:ext uri="{9D8B030D-6E8A-4147-A177-3AD203B41FA5}">
                      <a16:colId xmlns:a16="http://schemas.microsoft.com/office/drawing/2014/main" val="20002"/>
                    </a:ext>
                  </a:extLst>
                </a:gridCol>
              </a:tblGrid>
              <a:tr h="1482472">
                <a:tc>
                  <a:txBody>
                    <a:bodyPr/>
                    <a:lstStyle/>
                    <a:p>
                      <a:pPr algn="just">
                        <a:spcAft>
                          <a:spcPts val="0"/>
                        </a:spcAft>
                      </a:pPr>
                      <a:r>
                        <a:rPr lang="zh-TW" sz="1600" kern="0" dirty="0">
                          <a:effectLst/>
                        </a:rPr>
                        <a:t>一</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lgn="just">
                        <a:spcAft>
                          <a:spcPts val="0"/>
                        </a:spcAft>
                      </a:pPr>
                      <a:r>
                        <a:rPr lang="zh-TW" sz="1600" kern="1200" dirty="0" smtClean="0">
                          <a:effectLst/>
                        </a:rPr>
                        <a:t>取得</a:t>
                      </a:r>
                      <a:r>
                        <a:rPr lang="zh-TW" altLang="en-US" sz="1600" kern="1200" dirty="0" smtClean="0">
                          <a:effectLst/>
                        </a:rPr>
                        <a:t>我國定居身分</a:t>
                      </a:r>
                      <a:r>
                        <a:rPr lang="zh-TW" sz="1600" kern="1200" dirty="0" smtClean="0">
                          <a:effectLst/>
                        </a:rPr>
                        <a:t>之</a:t>
                      </a:r>
                      <a:r>
                        <a:rPr lang="zh-TW" sz="1600" kern="1200" dirty="0">
                          <a:effectLst/>
                        </a:rPr>
                        <a:t>困境</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267970" indent="-267970" algn="just">
                        <a:spcAft>
                          <a:spcPts val="0"/>
                        </a:spcAft>
                      </a:pPr>
                      <a:r>
                        <a:rPr lang="en-US" sz="1600" kern="0" dirty="0">
                          <a:effectLst/>
                        </a:rPr>
                        <a:t>1</a:t>
                      </a:r>
                      <a:r>
                        <a:rPr lang="zh-TW" sz="1600" kern="0" dirty="0">
                          <a:effectLst/>
                        </a:rPr>
                        <a:t>、您認為在取得我國定居身分的過程中，有何公務機關行政面之困難？</a:t>
                      </a:r>
                      <a:r>
                        <a:rPr lang="en-US" sz="1600" kern="0" dirty="0">
                          <a:effectLst/>
                        </a:rPr>
                        <a:t>(</a:t>
                      </a:r>
                      <a:r>
                        <a:rPr lang="zh-TW" sz="1600" kern="0" dirty="0">
                          <a:effectLst/>
                        </a:rPr>
                        <a:t>如：行政執行機關組織分工、公務資訊管理、公共政策革新及變更</a:t>
                      </a:r>
                      <a:r>
                        <a:rPr lang="en-US" sz="1600" kern="0" dirty="0">
                          <a:effectLst/>
                        </a:rPr>
                        <a:t>) </a:t>
                      </a:r>
                      <a:endParaRPr lang="zh-TW" sz="1600" kern="100" dirty="0">
                        <a:effectLst/>
                      </a:endParaRPr>
                    </a:p>
                    <a:p>
                      <a:pPr marL="267970" indent="-267970" algn="just">
                        <a:spcAft>
                          <a:spcPts val="0"/>
                        </a:spcAft>
                      </a:pPr>
                      <a:r>
                        <a:rPr lang="en-US" sz="1600" kern="0" dirty="0">
                          <a:effectLst/>
                        </a:rPr>
                        <a:t>2</a:t>
                      </a:r>
                      <a:r>
                        <a:rPr lang="zh-TW" sz="1600" kern="0" dirty="0">
                          <a:effectLst/>
                        </a:rPr>
                        <a:t>、您認為在取得我國定居身分的過程中，有何法律面之困難？</a:t>
                      </a:r>
                      <a:r>
                        <a:rPr lang="en-US" sz="1600" kern="0" dirty="0">
                          <a:effectLst/>
                        </a:rPr>
                        <a:t>(</a:t>
                      </a:r>
                      <a:r>
                        <a:rPr lang="zh-TW" sz="1600" kern="0" dirty="0">
                          <a:effectLst/>
                        </a:rPr>
                        <a:t>如：法令制定適用性、法令內容規範明確性、法令執行效能</a:t>
                      </a:r>
                      <a:r>
                        <a:rPr lang="en-US" sz="1600" kern="0" dirty="0">
                          <a:effectLst/>
                        </a:rPr>
                        <a:t>) </a:t>
                      </a:r>
                      <a:endParaRPr lang="zh-TW" sz="1600" kern="100" dirty="0">
                        <a:effectLst/>
                      </a:endParaRPr>
                    </a:p>
                    <a:p>
                      <a:pPr marL="267970" indent="-267970" algn="just">
                        <a:spcAft>
                          <a:spcPts val="0"/>
                        </a:spcAft>
                      </a:pPr>
                      <a:r>
                        <a:rPr lang="en-US" sz="1600" kern="0" dirty="0">
                          <a:effectLst/>
                        </a:rPr>
                        <a:t>3</a:t>
                      </a:r>
                      <a:r>
                        <a:rPr lang="zh-TW" sz="1600" kern="0" dirty="0">
                          <a:effectLst/>
                        </a:rPr>
                        <a:t>、您認為在取得我國定居身分的過程中，有何實務操作面之困難？</a:t>
                      </a:r>
                      <a:r>
                        <a:rPr lang="en-US" sz="1600" kern="0" dirty="0">
                          <a:effectLst/>
                        </a:rPr>
                        <a:t>(</a:t>
                      </a:r>
                      <a:r>
                        <a:rPr lang="zh-TW" sz="1600" kern="0" dirty="0">
                          <a:effectLst/>
                        </a:rPr>
                        <a:t>如：居留定居生活面、文化融合面、經濟產業接軌</a:t>
                      </a:r>
                      <a:r>
                        <a:rPr lang="en-US" sz="1600" kern="0" dirty="0">
                          <a:effectLst/>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extLst>
                  <a:ext uri="{0D108BD9-81ED-4DB2-BD59-A6C34878D82A}">
                    <a16:rowId xmlns:a16="http://schemas.microsoft.com/office/drawing/2014/main" val="10000"/>
                  </a:ext>
                </a:extLst>
              </a:tr>
              <a:tr h="294005">
                <a:tc>
                  <a:txBody>
                    <a:bodyPr/>
                    <a:lstStyle/>
                    <a:p>
                      <a:pPr algn="just">
                        <a:spcAft>
                          <a:spcPts val="0"/>
                        </a:spcAft>
                      </a:pPr>
                      <a:r>
                        <a:rPr lang="zh-TW" sz="1600" kern="1200">
                          <a:effectLst/>
                        </a:rPr>
                        <a:t>二</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lgn="just">
                        <a:spcAft>
                          <a:spcPts val="0"/>
                        </a:spcAft>
                      </a:pPr>
                      <a:r>
                        <a:rPr lang="zh-TW" sz="1600" kern="1200" dirty="0" smtClean="0">
                          <a:effectLst/>
                        </a:rPr>
                        <a:t>建議</a:t>
                      </a:r>
                      <a:r>
                        <a:rPr lang="zh-TW" altLang="zh-TW" sz="1600" kern="1200" dirty="0" smtClean="0">
                          <a:effectLst/>
                        </a:rPr>
                        <a:t>取得</a:t>
                      </a:r>
                      <a:r>
                        <a:rPr lang="zh-TW" altLang="en-US" sz="1600" kern="1200" dirty="0" smtClean="0">
                          <a:effectLst/>
                        </a:rPr>
                        <a:t>我國定居身分</a:t>
                      </a:r>
                      <a:r>
                        <a:rPr lang="zh-TW" sz="1600" kern="1200" dirty="0" smtClean="0">
                          <a:effectLst/>
                        </a:rPr>
                        <a:t>之</a:t>
                      </a:r>
                      <a:r>
                        <a:rPr lang="zh-TW" sz="1600" kern="1200" dirty="0">
                          <a:effectLst/>
                        </a:rPr>
                        <a:t>對策</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267970" indent="-267970" algn="just">
                        <a:spcAft>
                          <a:spcPts val="0"/>
                        </a:spcAft>
                      </a:pPr>
                      <a:r>
                        <a:rPr lang="en-US" sz="1600" kern="0" dirty="0">
                          <a:effectLst/>
                        </a:rPr>
                        <a:t>1</a:t>
                      </a:r>
                      <a:r>
                        <a:rPr lang="zh-TW" sz="1600" kern="0" dirty="0">
                          <a:effectLst/>
                        </a:rPr>
                        <a:t>、建議取得我國定居身分公務行政面之對策</a:t>
                      </a:r>
                      <a:r>
                        <a:rPr lang="en-US" sz="1600" kern="0" dirty="0">
                          <a:effectLst/>
                        </a:rPr>
                        <a:t> (</a:t>
                      </a:r>
                      <a:r>
                        <a:rPr lang="zh-TW" sz="1600" kern="0" dirty="0">
                          <a:effectLst/>
                        </a:rPr>
                        <a:t>如：移民相關機關垂直之一體化、平行機關之整合、設立專業化培訓組織及訓練機制</a:t>
                      </a:r>
                      <a:r>
                        <a:rPr lang="en-US" sz="1600" kern="0" dirty="0">
                          <a:effectLst/>
                        </a:rPr>
                        <a:t>)</a:t>
                      </a:r>
                      <a:endParaRPr lang="zh-TW" sz="1600" kern="100" dirty="0">
                        <a:effectLst/>
                      </a:endParaRPr>
                    </a:p>
                    <a:p>
                      <a:pPr marL="267970" indent="-267970" algn="just">
                        <a:spcAft>
                          <a:spcPts val="0"/>
                        </a:spcAft>
                      </a:pPr>
                      <a:r>
                        <a:rPr lang="en-US" sz="1600" kern="0" dirty="0">
                          <a:effectLst/>
                        </a:rPr>
                        <a:t>2</a:t>
                      </a:r>
                      <a:r>
                        <a:rPr lang="zh-TW" sz="1600" kern="0" dirty="0">
                          <a:effectLst/>
                        </a:rPr>
                        <a:t>、建議取得我國定居身分法律面之對策</a:t>
                      </a:r>
                      <a:r>
                        <a:rPr lang="en-US" sz="1600" kern="0" dirty="0">
                          <a:effectLst/>
                        </a:rPr>
                        <a:t>(</a:t>
                      </a:r>
                      <a:r>
                        <a:rPr lang="zh-TW" sz="1600" kern="0" dirty="0">
                          <a:effectLst/>
                        </a:rPr>
                        <a:t>如：法令人權保障、條文內涵明確、提供法律諮商協助</a:t>
                      </a:r>
                      <a:r>
                        <a:rPr lang="en-US" sz="1600" kern="0" dirty="0">
                          <a:effectLst/>
                        </a:rPr>
                        <a:t>)</a:t>
                      </a:r>
                      <a:endParaRPr lang="zh-TW" sz="1600" kern="100" dirty="0">
                        <a:effectLst/>
                      </a:endParaRPr>
                    </a:p>
                    <a:p>
                      <a:pPr marL="309245" indent="-309245" algn="just">
                        <a:spcAft>
                          <a:spcPts val="0"/>
                        </a:spcAft>
                      </a:pPr>
                      <a:r>
                        <a:rPr lang="en-US" sz="1600" kern="0" dirty="0">
                          <a:effectLst/>
                        </a:rPr>
                        <a:t>3</a:t>
                      </a:r>
                      <a:r>
                        <a:rPr lang="zh-TW" sz="1600" kern="0" dirty="0">
                          <a:effectLst/>
                        </a:rPr>
                        <a:t>、建議取得我國定居身分法實務操作面之對策</a:t>
                      </a:r>
                      <a:r>
                        <a:rPr lang="en-US" sz="1600" kern="0" dirty="0">
                          <a:effectLst/>
                        </a:rPr>
                        <a:t>(</a:t>
                      </a:r>
                      <a:r>
                        <a:rPr lang="zh-TW" sz="1600" kern="0" dirty="0">
                          <a:effectLst/>
                        </a:rPr>
                        <a:t>如：公私協力、生活輔導、社會融合諮詢協助）</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extLst>
                  <a:ext uri="{0D108BD9-81ED-4DB2-BD59-A6C34878D82A}">
                    <a16:rowId xmlns:a16="http://schemas.microsoft.com/office/drawing/2014/main" val="10001"/>
                  </a:ext>
                </a:extLst>
              </a:tr>
              <a:tr h="294005">
                <a:tc>
                  <a:txBody>
                    <a:bodyPr/>
                    <a:lstStyle/>
                    <a:p>
                      <a:pPr algn="just">
                        <a:spcAft>
                          <a:spcPts val="0"/>
                        </a:spcAft>
                      </a:pPr>
                      <a:r>
                        <a:rPr lang="zh-TW" sz="1600" kern="1200">
                          <a:effectLst/>
                        </a:rPr>
                        <a:t>三</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algn="just">
                        <a:spcAft>
                          <a:spcPts val="0"/>
                        </a:spcAft>
                      </a:pPr>
                      <a:r>
                        <a:rPr lang="zh-TW" sz="1600" kern="1200">
                          <a:effectLst/>
                        </a:rPr>
                        <a:t>其他建議</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tc>
                <a:tc>
                  <a:txBody>
                    <a:bodyPr/>
                    <a:lstStyle/>
                    <a:p>
                      <a:pPr marL="178435" indent="-178435" algn="just">
                        <a:spcAft>
                          <a:spcPts val="0"/>
                        </a:spcAft>
                      </a:pPr>
                      <a:r>
                        <a:rPr lang="en-US" sz="1600" kern="100" dirty="0">
                          <a:effectLst/>
                        </a:rPr>
                        <a:t> </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4" name="矩形 3"/>
          <p:cNvSpPr/>
          <p:nvPr/>
        </p:nvSpPr>
        <p:spPr>
          <a:xfrm>
            <a:off x="1117309" y="1988840"/>
            <a:ext cx="2954655" cy="461665"/>
          </a:xfrm>
          <a:prstGeom prst="rect">
            <a:avLst/>
          </a:prstGeom>
        </p:spPr>
        <p:txBody>
          <a:bodyPr wrap="none">
            <a:spAutoFit/>
          </a:bodyPr>
          <a:lstStyle/>
          <a:p>
            <a:r>
              <a:rPr lang="zh-TW" altLang="zh-TW" kern="2600" dirty="0">
                <a:latin typeface="Times New Roman" panose="02020603050405020304" pitchFamily="18" charset="0"/>
                <a:ea typeface="標楷體" panose="03000509000000000000" pitchFamily="65" charset="-120"/>
                <a:cs typeface="Times New Roman" panose="02020603050405020304" pitchFamily="18" charset="0"/>
              </a:rPr>
              <a:t>質化訪談法問題大綱</a:t>
            </a:r>
            <a:endParaRPr lang="zh-TW" altLang="en-US" dirty="0"/>
          </a:p>
        </p:txBody>
      </p:sp>
      <p:sp>
        <p:nvSpPr>
          <p:cNvPr id="5" name="矩形 4"/>
          <p:cNvSpPr/>
          <p:nvPr/>
        </p:nvSpPr>
        <p:spPr>
          <a:xfrm>
            <a:off x="1117309" y="6021288"/>
            <a:ext cx="2954655" cy="369332"/>
          </a:xfrm>
          <a:prstGeom prst="rect">
            <a:avLst/>
          </a:prstGeom>
        </p:spPr>
        <p:txBody>
          <a:bodyPr wrap="none">
            <a:spAutoFit/>
          </a:bodyPr>
          <a:lstStyle/>
          <a:p>
            <a:pPr>
              <a:spcAft>
                <a:spcPts val="0"/>
              </a:spcAft>
            </a:pPr>
            <a:r>
              <a:rPr lang="zh-TW" altLang="zh-TW" sz="1800" kern="100" dirty="0">
                <a:latin typeface="Calibri" panose="020F0502020204030204" pitchFamily="34" charset="0"/>
                <a:ea typeface="標楷體" panose="03000509000000000000" pitchFamily="65" charset="-120"/>
                <a:cs typeface="Times New Roman" panose="02020603050405020304" pitchFamily="18" charset="0"/>
              </a:rPr>
              <a:t>資料來源：作者彙整後自製</a:t>
            </a:r>
            <a:endParaRPr lang="zh-TW" alt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8181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333772" y="3356992"/>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sz="4800" b="1" kern="2600" dirty="0">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800" b="1" kern="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4800" b="1" kern="2600" dirty="0" smtClean="0">
                <a:latin typeface="Times New Roman" panose="02020603050405020304" pitchFamily="18" charset="0"/>
                <a:ea typeface="標楷體" panose="03000509000000000000" pitchFamily="65" charset="-120"/>
                <a:cs typeface="Times New Roman" panose="02020603050405020304" pitchFamily="18" charset="0"/>
              </a:rPr>
              <a:t>研究</a:t>
            </a:r>
            <a:r>
              <a:rPr lang="zh-TW" altLang="zh-TW" sz="4800" b="1" kern="2600" dirty="0">
                <a:latin typeface="Times New Roman" panose="02020603050405020304" pitchFamily="18" charset="0"/>
                <a:ea typeface="標楷體" panose="03000509000000000000" pitchFamily="65" charset="-120"/>
                <a:cs typeface="Times New Roman" panose="02020603050405020304" pitchFamily="18" charset="0"/>
              </a:rPr>
              <a:t>結果與分析</a:t>
            </a:r>
            <a:endParaRPr lang="zh-TW" altLang="en-US" sz="4800" b="1" kern="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橢圓 7"/>
          <p:cNvSpPr/>
          <p:nvPr/>
        </p:nvSpPr>
        <p:spPr>
          <a:xfrm>
            <a:off x="4366220" y="1340768"/>
            <a:ext cx="4176464"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rgbClr val="0070C0"/>
                </a:solidFill>
                <a:latin typeface="標楷體" panose="03000509000000000000" pitchFamily="65" charset="-120"/>
                <a:ea typeface="標楷體" panose="03000509000000000000" pitchFamily="65" charset="-120"/>
              </a:rPr>
              <a:t>質化</a:t>
            </a:r>
            <a:r>
              <a:rPr lang="zh-TW" altLang="zh-TW" dirty="0" smtClean="0">
                <a:solidFill>
                  <a:srgbClr val="0070C0"/>
                </a:solidFill>
                <a:latin typeface="標楷體" panose="03000509000000000000" pitchFamily="65" charset="-120"/>
                <a:ea typeface="標楷體" panose="03000509000000000000" pitchFamily="65" charset="-120"/>
              </a:rPr>
              <a:t>研究之</a:t>
            </a:r>
            <a:r>
              <a:rPr lang="en-US" altLang="zh-TW" dirty="0" smtClean="0">
                <a:solidFill>
                  <a:srgbClr val="0070C0"/>
                </a:solidFill>
                <a:latin typeface="標楷體" panose="03000509000000000000" pitchFamily="65" charset="-120"/>
                <a:ea typeface="標楷體" panose="03000509000000000000" pitchFamily="65" charset="-120"/>
              </a:rPr>
              <a:t>MIPEX</a:t>
            </a:r>
            <a:r>
              <a:rPr lang="zh-TW" altLang="en-US" dirty="0" smtClean="0">
                <a:solidFill>
                  <a:srgbClr val="0070C0"/>
                </a:solidFill>
                <a:latin typeface="標楷體" panose="03000509000000000000" pitchFamily="65" charset="-120"/>
                <a:ea typeface="標楷體" panose="03000509000000000000" pitchFamily="65" charset="-120"/>
              </a:rPr>
              <a:t>問卷訪談之</a:t>
            </a:r>
            <a:r>
              <a:rPr lang="zh-TW" altLang="zh-TW" dirty="0" smtClean="0">
                <a:solidFill>
                  <a:srgbClr val="0070C0"/>
                </a:solidFill>
                <a:latin typeface="標楷體" panose="03000509000000000000" pitchFamily="65" charset="-120"/>
                <a:ea typeface="標楷體" panose="03000509000000000000" pitchFamily="65" charset="-120"/>
              </a:rPr>
              <a:t>結果</a:t>
            </a:r>
            <a:r>
              <a:rPr lang="zh-TW" altLang="zh-TW" dirty="0">
                <a:solidFill>
                  <a:srgbClr val="0070C0"/>
                </a:solidFill>
                <a:latin typeface="標楷體" panose="03000509000000000000" pitchFamily="65" charset="-120"/>
                <a:ea typeface="標楷體" panose="03000509000000000000" pitchFamily="65" charset="-120"/>
              </a:rPr>
              <a:t>與討論</a:t>
            </a:r>
            <a:endParaRPr lang="zh-TW" altLang="en-US" dirty="0">
              <a:solidFill>
                <a:srgbClr val="0070C0"/>
              </a:solidFill>
              <a:latin typeface="標楷體" panose="03000509000000000000" pitchFamily="65" charset="-120"/>
              <a:ea typeface="標楷體" panose="03000509000000000000" pitchFamily="65" charset="-120"/>
            </a:endParaRPr>
          </a:p>
        </p:txBody>
      </p:sp>
      <p:sp>
        <p:nvSpPr>
          <p:cNvPr id="6" name="橢圓 5"/>
          <p:cNvSpPr/>
          <p:nvPr/>
        </p:nvSpPr>
        <p:spPr>
          <a:xfrm>
            <a:off x="5230316" y="4274892"/>
            <a:ext cx="331236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70C0"/>
                </a:solidFill>
                <a:latin typeface="標楷體" panose="03000509000000000000" pitchFamily="65" charset="-120"/>
                <a:ea typeface="標楷體" panose="03000509000000000000" pitchFamily="65" charset="-120"/>
              </a:rPr>
              <a:t>質化研究</a:t>
            </a:r>
            <a:r>
              <a:rPr lang="zh-TW" altLang="zh-TW" dirty="0" smtClean="0">
                <a:solidFill>
                  <a:srgbClr val="0070C0"/>
                </a:solidFill>
                <a:latin typeface="標楷體" panose="03000509000000000000" pitchFamily="65" charset="-120"/>
                <a:ea typeface="標楷體" panose="03000509000000000000" pitchFamily="65" charset="-120"/>
              </a:rPr>
              <a:t>之</a:t>
            </a:r>
            <a:r>
              <a:rPr lang="zh-TW" altLang="en-US" dirty="0" smtClean="0">
                <a:solidFill>
                  <a:srgbClr val="0070C0"/>
                </a:solidFill>
                <a:latin typeface="標楷體" panose="03000509000000000000" pitchFamily="65" charset="-120"/>
                <a:ea typeface="標楷體" panose="03000509000000000000" pitchFamily="65" charset="-120"/>
              </a:rPr>
              <a:t>深入訪談</a:t>
            </a:r>
            <a:r>
              <a:rPr lang="zh-TW" altLang="zh-TW" dirty="0" smtClean="0">
                <a:solidFill>
                  <a:srgbClr val="0070C0"/>
                </a:solidFill>
                <a:latin typeface="標楷體" panose="03000509000000000000" pitchFamily="65" charset="-120"/>
                <a:ea typeface="標楷體" panose="03000509000000000000" pitchFamily="65" charset="-120"/>
              </a:rPr>
              <a:t>結果</a:t>
            </a:r>
            <a:r>
              <a:rPr lang="zh-TW" altLang="zh-TW" dirty="0">
                <a:solidFill>
                  <a:srgbClr val="0070C0"/>
                </a:solidFill>
                <a:latin typeface="標楷體" panose="03000509000000000000" pitchFamily="65" charset="-120"/>
                <a:ea typeface="標楷體" panose="03000509000000000000" pitchFamily="65" charset="-120"/>
              </a:rPr>
              <a:t>與討論</a:t>
            </a:r>
          </a:p>
        </p:txBody>
      </p:sp>
    </p:spTree>
    <p:extLst>
      <p:ext uri="{BB962C8B-B14F-4D97-AF65-F5344CB8AC3E}">
        <p14:creationId xmlns:p14="http://schemas.microsoft.com/office/powerpoint/2010/main" val="78703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352713394"/>
              </p:ext>
            </p:extLst>
          </p:nvPr>
        </p:nvGraphicFramePr>
        <p:xfrm>
          <a:off x="3430118" y="557972"/>
          <a:ext cx="4392486" cy="6053793"/>
        </p:xfrm>
        <a:graphic>
          <a:graphicData uri="http://schemas.openxmlformats.org/drawingml/2006/table">
            <a:tbl>
              <a:tblPr>
                <a:tableStyleId>{69012ECD-51FC-41F1-AA8D-1B2483CD663E}</a:tableStyleId>
              </a:tblPr>
              <a:tblGrid>
                <a:gridCol w="1008111">
                  <a:extLst>
                    <a:ext uri="{9D8B030D-6E8A-4147-A177-3AD203B41FA5}">
                      <a16:colId xmlns:a16="http://schemas.microsoft.com/office/drawing/2014/main" val="20000"/>
                    </a:ext>
                  </a:extLst>
                </a:gridCol>
                <a:gridCol w="748885">
                  <a:extLst>
                    <a:ext uri="{9D8B030D-6E8A-4147-A177-3AD203B41FA5}">
                      <a16:colId xmlns:a16="http://schemas.microsoft.com/office/drawing/2014/main" val="20001"/>
                    </a:ext>
                  </a:extLst>
                </a:gridCol>
                <a:gridCol w="2134992">
                  <a:extLst>
                    <a:ext uri="{9D8B030D-6E8A-4147-A177-3AD203B41FA5}">
                      <a16:colId xmlns:a16="http://schemas.microsoft.com/office/drawing/2014/main" val="20002"/>
                    </a:ext>
                  </a:extLst>
                </a:gridCol>
                <a:gridCol w="500498">
                  <a:extLst>
                    <a:ext uri="{9D8B030D-6E8A-4147-A177-3AD203B41FA5}">
                      <a16:colId xmlns:a16="http://schemas.microsoft.com/office/drawing/2014/main" val="20003"/>
                    </a:ext>
                  </a:extLst>
                </a:gridCol>
              </a:tblGrid>
              <a:tr h="174894">
                <a:tc>
                  <a:txBody>
                    <a:bodyPr/>
                    <a:lstStyle/>
                    <a:p>
                      <a:pPr algn="ctr">
                        <a:lnSpc>
                          <a:spcPts val="1200"/>
                        </a:lnSpc>
                        <a:spcBef>
                          <a:spcPts val="900"/>
                        </a:spcBef>
                        <a:spcAft>
                          <a:spcPts val="900"/>
                        </a:spcAft>
                      </a:pPr>
                      <a:r>
                        <a:rPr lang="zh-TW" sz="1400" kern="2600" dirty="0">
                          <a:effectLst/>
                        </a:rPr>
                        <a:t>變相</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a:effectLst/>
                        </a:rPr>
                        <a:t>題數</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a:effectLst/>
                        </a:rPr>
                        <a:t>個別平均得分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a:effectLst/>
                        </a:rPr>
                        <a:t>平均分數</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00"/>
                  </a:ext>
                </a:extLst>
              </a:tr>
              <a:tr h="174613">
                <a:tc rowSpan="7">
                  <a:txBody>
                    <a:bodyPr/>
                    <a:lstStyle/>
                    <a:p>
                      <a:pPr algn="ctr">
                        <a:lnSpc>
                          <a:spcPts val="1200"/>
                        </a:lnSpc>
                        <a:spcBef>
                          <a:spcPts val="900"/>
                        </a:spcBef>
                        <a:spcAft>
                          <a:spcPts val="900"/>
                        </a:spcAft>
                      </a:pPr>
                      <a:r>
                        <a:rPr lang="zh-TW" sz="1400" kern="2600">
                          <a:effectLst/>
                        </a:rPr>
                        <a:t>資格</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7">
                  <a:txBody>
                    <a:bodyPr/>
                    <a:lstStyle/>
                    <a:p>
                      <a:pPr algn="ctr">
                        <a:lnSpc>
                          <a:spcPts val="1200"/>
                        </a:lnSpc>
                        <a:spcBef>
                          <a:spcPts val="900"/>
                        </a:spcBef>
                        <a:spcAft>
                          <a:spcPts val="900"/>
                        </a:spcAft>
                      </a:pPr>
                      <a:r>
                        <a:rPr lang="en-US" sz="1400" kern="2600">
                          <a:effectLst/>
                        </a:rPr>
                        <a:t>7</a:t>
                      </a:r>
                      <a:r>
                        <a:rPr lang="zh-TW" sz="1400" kern="2600">
                          <a:effectLst/>
                        </a:rPr>
                        <a:t>題</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a:t>
                      </a:r>
                      <a:r>
                        <a:rPr lang="zh-TW" sz="1400" kern="2600" dirty="0" smtClean="0">
                          <a:effectLst/>
                        </a:rPr>
                        <a:t>題</a:t>
                      </a:r>
                      <a:r>
                        <a:rPr lang="zh-TW" sz="1400" kern="2600" dirty="0">
                          <a:effectLst/>
                        </a:rPr>
                        <a:t>：</a:t>
                      </a:r>
                      <a:r>
                        <a:rPr lang="en-US" sz="1400" kern="2600" dirty="0">
                          <a:effectLst/>
                        </a:rPr>
                        <a:t>75</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7">
                  <a:txBody>
                    <a:bodyPr/>
                    <a:lstStyle/>
                    <a:p>
                      <a:pPr algn="ctr">
                        <a:lnSpc>
                          <a:spcPts val="1200"/>
                        </a:lnSpc>
                        <a:spcBef>
                          <a:spcPts val="900"/>
                        </a:spcBef>
                        <a:spcAft>
                          <a:spcPts val="900"/>
                        </a:spcAft>
                      </a:pPr>
                      <a:r>
                        <a:rPr lang="en-US" sz="1400" kern="2600">
                          <a:effectLst/>
                        </a:rPr>
                        <a:t>32</a:t>
                      </a:r>
                      <a:r>
                        <a:rPr lang="zh-TW" sz="1400" kern="2600">
                          <a:effectLst/>
                        </a:rPr>
                        <a:t>分</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01"/>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2"/>
                  </a:ext>
                </a:extLst>
              </a:tr>
              <a:tr h="271107">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3</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3"/>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4</a:t>
                      </a:r>
                      <a:r>
                        <a:rPr lang="zh-TW" sz="1400" kern="2600" dirty="0" smtClean="0">
                          <a:effectLst/>
                        </a:rPr>
                        <a:t>題</a:t>
                      </a:r>
                      <a:r>
                        <a:rPr lang="zh-TW" sz="1400" kern="2600" dirty="0">
                          <a:effectLst/>
                        </a:rPr>
                        <a:t>：</a:t>
                      </a:r>
                      <a:r>
                        <a:rPr lang="en-US" sz="1400" kern="2600" dirty="0">
                          <a:effectLst/>
                        </a:rPr>
                        <a:t>100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4"/>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5</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5"/>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6</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6"/>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7</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7"/>
                  </a:ext>
                </a:extLst>
              </a:tr>
              <a:tr h="174613">
                <a:tc rowSpan="14">
                  <a:txBody>
                    <a:bodyPr/>
                    <a:lstStyle/>
                    <a:p>
                      <a:pPr algn="ctr">
                        <a:lnSpc>
                          <a:spcPts val="1200"/>
                        </a:lnSpc>
                        <a:spcBef>
                          <a:spcPts val="900"/>
                        </a:spcBef>
                        <a:spcAft>
                          <a:spcPts val="900"/>
                        </a:spcAft>
                      </a:pPr>
                      <a:r>
                        <a:rPr lang="zh-TW" sz="1400" kern="2600">
                          <a:effectLst/>
                        </a:rPr>
                        <a:t>條件</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14">
                  <a:txBody>
                    <a:bodyPr/>
                    <a:lstStyle/>
                    <a:p>
                      <a:pPr algn="ctr">
                        <a:lnSpc>
                          <a:spcPts val="1200"/>
                        </a:lnSpc>
                        <a:spcBef>
                          <a:spcPts val="900"/>
                        </a:spcBef>
                        <a:spcAft>
                          <a:spcPts val="900"/>
                        </a:spcAft>
                      </a:pPr>
                      <a:r>
                        <a:rPr lang="en-US" sz="1400" kern="2600">
                          <a:effectLst/>
                        </a:rPr>
                        <a:t>14</a:t>
                      </a:r>
                      <a:r>
                        <a:rPr lang="zh-TW" sz="1400" kern="2600">
                          <a:effectLst/>
                        </a:rPr>
                        <a:t>題</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8</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14">
                  <a:txBody>
                    <a:bodyPr/>
                    <a:lstStyle/>
                    <a:p>
                      <a:pPr algn="ctr">
                        <a:lnSpc>
                          <a:spcPts val="1200"/>
                        </a:lnSpc>
                        <a:spcBef>
                          <a:spcPts val="900"/>
                        </a:spcBef>
                        <a:spcAft>
                          <a:spcPts val="900"/>
                        </a:spcAft>
                      </a:pPr>
                      <a:r>
                        <a:rPr lang="en-US" sz="1400" kern="2600">
                          <a:effectLst/>
                        </a:rPr>
                        <a:t>18</a:t>
                      </a:r>
                      <a:r>
                        <a:rPr lang="zh-TW" sz="1400" kern="2600">
                          <a:effectLst/>
                        </a:rPr>
                        <a:t>分</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08"/>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9</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09"/>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10</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0"/>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11</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1"/>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12</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2"/>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13</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3"/>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14</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4"/>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15</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5"/>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16</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6"/>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17</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7"/>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18</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8"/>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19</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19"/>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20</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0"/>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21</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1"/>
                  </a:ext>
                </a:extLst>
              </a:tr>
              <a:tr h="174613">
                <a:tc rowSpan="7">
                  <a:txBody>
                    <a:bodyPr/>
                    <a:lstStyle/>
                    <a:p>
                      <a:pPr algn="ctr">
                        <a:lnSpc>
                          <a:spcPts val="1200"/>
                        </a:lnSpc>
                        <a:spcBef>
                          <a:spcPts val="900"/>
                        </a:spcBef>
                        <a:spcAft>
                          <a:spcPts val="900"/>
                        </a:spcAft>
                      </a:pPr>
                      <a:r>
                        <a:rPr lang="zh-TW" sz="1400" kern="2600">
                          <a:effectLst/>
                        </a:rPr>
                        <a:t>身分安全保障</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7">
                  <a:txBody>
                    <a:bodyPr/>
                    <a:lstStyle/>
                    <a:p>
                      <a:pPr algn="ctr">
                        <a:lnSpc>
                          <a:spcPts val="1200"/>
                        </a:lnSpc>
                        <a:spcBef>
                          <a:spcPts val="900"/>
                        </a:spcBef>
                        <a:spcAft>
                          <a:spcPts val="900"/>
                        </a:spcAft>
                      </a:pPr>
                      <a:r>
                        <a:rPr lang="en-US" sz="1400" kern="2600">
                          <a:effectLst/>
                        </a:rPr>
                        <a:t>7</a:t>
                      </a:r>
                      <a:r>
                        <a:rPr lang="zh-TW" sz="1400" kern="2600">
                          <a:effectLst/>
                        </a:rPr>
                        <a:t>題</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22</a:t>
                      </a:r>
                      <a:r>
                        <a:rPr lang="zh-TW" sz="1400" kern="2600" dirty="0" smtClean="0">
                          <a:effectLst/>
                        </a:rPr>
                        <a:t>題</a:t>
                      </a:r>
                      <a:r>
                        <a:rPr lang="zh-TW" sz="1400" kern="2600" dirty="0">
                          <a:effectLst/>
                        </a:rPr>
                        <a:t>：</a:t>
                      </a:r>
                      <a:r>
                        <a:rPr lang="en-US" sz="1400" kern="2600" dirty="0">
                          <a:effectLst/>
                        </a:rPr>
                        <a:t>100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7">
                  <a:txBody>
                    <a:bodyPr/>
                    <a:lstStyle/>
                    <a:p>
                      <a:pPr algn="ctr">
                        <a:lnSpc>
                          <a:spcPts val="1200"/>
                        </a:lnSpc>
                        <a:spcBef>
                          <a:spcPts val="900"/>
                        </a:spcBef>
                        <a:spcAft>
                          <a:spcPts val="900"/>
                        </a:spcAft>
                      </a:pPr>
                      <a:r>
                        <a:rPr lang="en-US" sz="1400" kern="2600">
                          <a:effectLst/>
                        </a:rPr>
                        <a:t>50</a:t>
                      </a:r>
                      <a:r>
                        <a:rPr lang="zh-TW" sz="1400" kern="2600">
                          <a:effectLst/>
                        </a:rPr>
                        <a:t>分</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22"/>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23</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3"/>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24</a:t>
                      </a:r>
                      <a:r>
                        <a:rPr lang="zh-TW" sz="1400" kern="2600" dirty="0" smtClean="0">
                          <a:effectLst/>
                        </a:rPr>
                        <a:t>題</a:t>
                      </a:r>
                      <a:r>
                        <a:rPr lang="zh-TW" sz="1400" kern="2600" dirty="0">
                          <a:effectLst/>
                        </a:rPr>
                        <a:t>：</a:t>
                      </a:r>
                      <a:r>
                        <a:rPr lang="en-US" sz="1400" kern="2600" dirty="0">
                          <a:effectLst/>
                        </a:rPr>
                        <a:t>100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4"/>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25</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5"/>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26</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6"/>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27</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7"/>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28</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28"/>
                  </a:ext>
                </a:extLst>
              </a:tr>
              <a:tr h="174613">
                <a:tc rowSpan="3">
                  <a:txBody>
                    <a:bodyPr/>
                    <a:lstStyle/>
                    <a:p>
                      <a:pPr algn="ctr">
                        <a:lnSpc>
                          <a:spcPts val="1200"/>
                        </a:lnSpc>
                        <a:spcBef>
                          <a:spcPts val="900"/>
                        </a:spcBef>
                        <a:spcAft>
                          <a:spcPts val="900"/>
                        </a:spcAft>
                      </a:pPr>
                      <a:r>
                        <a:rPr lang="zh-TW" sz="1400" kern="2600">
                          <a:effectLst/>
                        </a:rPr>
                        <a:t>雙重國籍</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3">
                  <a:txBody>
                    <a:bodyPr/>
                    <a:lstStyle/>
                    <a:p>
                      <a:pPr algn="ctr">
                        <a:lnSpc>
                          <a:spcPts val="1200"/>
                        </a:lnSpc>
                        <a:spcBef>
                          <a:spcPts val="900"/>
                        </a:spcBef>
                        <a:spcAft>
                          <a:spcPts val="900"/>
                        </a:spcAft>
                      </a:pPr>
                      <a:r>
                        <a:rPr lang="en-US" sz="1400" kern="2600">
                          <a:effectLst/>
                        </a:rPr>
                        <a:t>3</a:t>
                      </a:r>
                      <a:r>
                        <a:rPr lang="zh-TW" sz="1400" kern="2600">
                          <a:effectLst/>
                        </a:rPr>
                        <a:t>題</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29</a:t>
                      </a:r>
                      <a:r>
                        <a:rPr lang="zh-TW" sz="1400" kern="2600" dirty="0" smtClean="0">
                          <a:effectLst/>
                        </a:rPr>
                        <a:t>題</a:t>
                      </a:r>
                      <a:r>
                        <a:rPr lang="zh-TW" sz="1400" kern="2600" dirty="0">
                          <a:effectLst/>
                        </a:rPr>
                        <a:t>：</a:t>
                      </a:r>
                      <a:r>
                        <a:rPr lang="en-US" sz="1400" kern="2600" dirty="0">
                          <a:effectLst/>
                        </a:rPr>
                        <a:t>50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rowSpan="3">
                  <a:txBody>
                    <a:bodyPr/>
                    <a:lstStyle/>
                    <a:p>
                      <a:pPr algn="ctr">
                        <a:lnSpc>
                          <a:spcPts val="1200"/>
                        </a:lnSpc>
                        <a:spcBef>
                          <a:spcPts val="900"/>
                        </a:spcBef>
                        <a:spcAft>
                          <a:spcPts val="900"/>
                        </a:spcAft>
                      </a:pPr>
                      <a:r>
                        <a:rPr lang="en-US" sz="1400" kern="2600">
                          <a:effectLst/>
                        </a:rPr>
                        <a:t>42</a:t>
                      </a:r>
                      <a:r>
                        <a:rPr lang="zh-TW" sz="1400" kern="2600">
                          <a:effectLst/>
                        </a:rPr>
                        <a:t>分</a:t>
                      </a:r>
                      <a:endParaRPr lang="zh-TW" sz="1600" b="1" kern="260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29"/>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30</a:t>
                      </a:r>
                      <a:r>
                        <a:rPr lang="zh-TW" sz="1400" kern="2600" dirty="0" smtClean="0">
                          <a:effectLst/>
                        </a:rPr>
                        <a:t>題</a:t>
                      </a:r>
                      <a:r>
                        <a:rPr lang="zh-TW" sz="1400" kern="2600" dirty="0">
                          <a:effectLst/>
                        </a:rPr>
                        <a:t>：</a:t>
                      </a:r>
                      <a:r>
                        <a:rPr lang="en-US" sz="1400" kern="2600" dirty="0">
                          <a:effectLst/>
                        </a:rPr>
                        <a:t>0</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30"/>
                  </a:ext>
                </a:extLst>
              </a:tr>
              <a:tr h="174613">
                <a:tc vMerge="1">
                  <a:txBody>
                    <a:bodyPr/>
                    <a:lstStyle/>
                    <a:p>
                      <a:endParaRPr lang="zh-TW" altLang="en-US"/>
                    </a:p>
                  </a:txBody>
                  <a:tcPr/>
                </a:tc>
                <a:tc vMerge="1">
                  <a:txBody>
                    <a:bodyPr/>
                    <a:lstStyle/>
                    <a:p>
                      <a:endParaRPr lang="zh-TW" altLang="en-US"/>
                    </a:p>
                  </a:txBody>
                  <a:tcPr/>
                </a:tc>
                <a:tc>
                  <a:txBody>
                    <a:bodyPr/>
                    <a:lstStyle/>
                    <a:p>
                      <a:pPr algn="ctr">
                        <a:lnSpc>
                          <a:spcPts val="1200"/>
                        </a:lnSpc>
                        <a:spcBef>
                          <a:spcPts val="900"/>
                        </a:spcBef>
                        <a:spcAft>
                          <a:spcPts val="900"/>
                        </a:spcAft>
                      </a:pPr>
                      <a:r>
                        <a:rPr lang="zh-TW" sz="1400" kern="2600" dirty="0" smtClean="0">
                          <a:effectLst/>
                        </a:rPr>
                        <a:t>第</a:t>
                      </a:r>
                      <a:r>
                        <a:rPr lang="en-US" altLang="zh-TW" sz="1400" kern="2600" dirty="0" smtClean="0">
                          <a:effectLst/>
                        </a:rPr>
                        <a:t>31</a:t>
                      </a:r>
                      <a:r>
                        <a:rPr lang="zh-TW" sz="1400" kern="2600" dirty="0" smtClean="0">
                          <a:effectLst/>
                        </a:rPr>
                        <a:t>題</a:t>
                      </a:r>
                      <a:r>
                        <a:rPr lang="zh-TW" sz="1400" kern="2600" dirty="0">
                          <a:effectLst/>
                        </a:rPr>
                        <a:t>：</a:t>
                      </a:r>
                      <a:r>
                        <a:rPr lang="en-US" sz="1400" kern="2600" dirty="0">
                          <a:effectLst/>
                        </a:rPr>
                        <a:t>75</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vMerge="1">
                  <a:txBody>
                    <a:bodyPr/>
                    <a:lstStyle/>
                    <a:p>
                      <a:endParaRPr lang="zh-TW" altLang="en-US"/>
                    </a:p>
                  </a:txBody>
                  <a:tcPr/>
                </a:tc>
                <a:extLst>
                  <a:ext uri="{0D108BD9-81ED-4DB2-BD59-A6C34878D82A}">
                    <a16:rowId xmlns:a16="http://schemas.microsoft.com/office/drawing/2014/main" val="10031"/>
                  </a:ext>
                </a:extLst>
              </a:tr>
              <a:tr h="237817">
                <a:tc>
                  <a:txBody>
                    <a:bodyPr/>
                    <a:lstStyle/>
                    <a:p>
                      <a:pPr algn="ctr">
                        <a:lnSpc>
                          <a:spcPts val="1200"/>
                        </a:lnSpc>
                        <a:spcBef>
                          <a:spcPts val="900"/>
                        </a:spcBef>
                        <a:spcAft>
                          <a:spcPts val="900"/>
                        </a:spcAft>
                      </a:pPr>
                      <a:r>
                        <a:rPr lang="zh-TW" sz="1400" kern="2600" dirty="0">
                          <a:effectLst/>
                        </a:rPr>
                        <a:t>總數</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en-US" sz="1400" kern="2600" dirty="0">
                          <a:effectLst/>
                        </a:rPr>
                        <a:t>31</a:t>
                      </a:r>
                      <a:r>
                        <a:rPr lang="zh-TW" sz="1400" kern="2600" dirty="0">
                          <a:effectLst/>
                        </a:rPr>
                        <a:t>題</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tc>
                  <a:txBody>
                    <a:bodyPr/>
                    <a:lstStyle/>
                    <a:p>
                      <a:pPr algn="l"/>
                      <a:endParaRPr lang="zh-TW" sz="1400" kern="100" dirty="0">
                        <a:effectLst/>
                        <a:latin typeface="Calibri" panose="020F0502020204030204" pitchFamily="34" charset="0"/>
                        <a:cs typeface="Times New Roman" panose="02020603050405020304" pitchFamily="18" charset="0"/>
                      </a:endParaRPr>
                    </a:p>
                  </a:txBody>
                  <a:tcPr marL="1679" marR="1679" marT="1679" marB="0" anchor="ctr"/>
                </a:tc>
                <a:tc>
                  <a:txBody>
                    <a:bodyPr/>
                    <a:lstStyle/>
                    <a:p>
                      <a:pPr algn="ctr">
                        <a:lnSpc>
                          <a:spcPts val="1200"/>
                        </a:lnSpc>
                        <a:spcBef>
                          <a:spcPts val="900"/>
                        </a:spcBef>
                        <a:spcAft>
                          <a:spcPts val="900"/>
                        </a:spcAft>
                      </a:pPr>
                      <a:r>
                        <a:rPr lang="en-US" sz="1400" kern="2600" dirty="0">
                          <a:effectLst/>
                        </a:rPr>
                        <a:t>31</a:t>
                      </a:r>
                      <a:r>
                        <a:rPr lang="zh-TW" sz="1400" kern="2600" dirty="0">
                          <a:effectLst/>
                        </a:rPr>
                        <a:t>分</a:t>
                      </a:r>
                      <a:endParaRPr lang="zh-TW" sz="1600" b="1" kern="26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679" marR="1679" marT="1679" marB="0" anchor="ctr"/>
                </a:tc>
                <a:extLst>
                  <a:ext uri="{0D108BD9-81ED-4DB2-BD59-A6C34878D82A}">
                    <a16:rowId xmlns:a16="http://schemas.microsoft.com/office/drawing/2014/main" val="10032"/>
                  </a:ext>
                </a:extLst>
              </a:tr>
            </a:tbl>
          </a:graphicData>
        </a:graphic>
      </p:graphicFrame>
      <p:sp>
        <p:nvSpPr>
          <p:cNvPr id="8" name="矩形 7"/>
          <p:cNvSpPr/>
          <p:nvPr/>
        </p:nvSpPr>
        <p:spPr>
          <a:xfrm>
            <a:off x="3358108" y="188640"/>
            <a:ext cx="4471096" cy="338554"/>
          </a:xfrm>
          <a:prstGeom prst="rect">
            <a:avLst/>
          </a:prstGeom>
        </p:spPr>
        <p:txBody>
          <a:bodyPr wrap="none">
            <a:spAutoFit/>
          </a:bodyPr>
          <a:lstStyle/>
          <a:p>
            <a:r>
              <a:rPr lang="zh-TW" altLang="zh-TW" sz="1600" dirty="0">
                <a:ea typeface="標楷體" panose="03000509000000000000" pitchFamily="65" charset="-120"/>
                <a:cs typeface="Times New Roman" panose="02020603050405020304" pitchFamily="18" charset="0"/>
              </a:rPr>
              <a:t>香港居民定居</a:t>
            </a:r>
            <a:r>
              <a:rPr lang="zh-TW" altLang="zh-TW" sz="1600" dirty="0" smtClean="0">
                <a:ea typeface="標楷體" panose="03000509000000000000" pitchFamily="65" charset="-120"/>
                <a:cs typeface="Times New Roman" panose="02020603050405020304" pitchFamily="18" charset="0"/>
              </a:rPr>
              <a:t>我國</a:t>
            </a:r>
            <a:r>
              <a:rPr lang="zh-TW" altLang="en-US" sz="1600" dirty="0" smtClean="0">
                <a:ea typeface="標楷體" panose="03000509000000000000" pitchFamily="65" charset="-120"/>
                <a:cs typeface="Times New Roman" panose="02020603050405020304" pitchFamily="18" charset="0"/>
              </a:rPr>
              <a:t>質化之</a:t>
            </a:r>
            <a:r>
              <a:rPr lang="en-US" altLang="zh-TW" sz="1600" dirty="0" smtClean="0">
                <a:ea typeface="標楷體" panose="03000509000000000000" pitchFamily="65" charset="-120"/>
                <a:cs typeface="Times New Roman" panose="02020603050405020304" pitchFamily="18" charset="0"/>
              </a:rPr>
              <a:t>MIPEX</a:t>
            </a:r>
            <a:r>
              <a:rPr lang="zh-TW" altLang="en-US" sz="1600" dirty="0" smtClean="0">
                <a:ea typeface="標楷體" panose="03000509000000000000" pitchFamily="65" charset="-120"/>
                <a:cs typeface="Times New Roman" panose="02020603050405020304" pitchFamily="18" charset="0"/>
              </a:rPr>
              <a:t>問卷</a:t>
            </a:r>
            <a:r>
              <a:rPr lang="zh-TW" altLang="zh-TW" sz="1600" dirty="0" smtClean="0">
                <a:ea typeface="標楷體" panose="03000509000000000000" pitchFamily="65" charset="-120"/>
                <a:cs typeface="Times New Roman" panose="02020603050405020304" pitchFamily="18" charset="0"/>
              </a:rPr>
              <a:t>分數</a:t>
            </a:r>
            <a:r>
              <a:rPr lang="zh-TW" altLang="zh-TW" sz="1600" dirty="0">
                <a:ea typeface="標楷體" panose="03000509000000000000" pitchFamily="65" charset="-120"/>
                <a:cs typeface="Times New Roman" panose="02020603050405020304" pitchFamily="18" charset="0"/>
              </a:rPr>
              <a:t>得分表</a:t>
            </a:r>
            <a:endParaRPr lang="zh-TW" altLang="en-US" sz="1600" dirty="0"/>
          </a:p>
        </p:txBody>
      </p:sp>
      <p:sp>
        <p:nvSpPr>
          <p:cNvPr id="9" name="矩形 8"/>
          <p:cNvSpPr/>
          <p:nvPr/>
        </p:nvSpPr>
        <p:spPr>
          <a:xfrm>
            <a:off x="4582244" y="6523137"/>
            <a:ext cx="2339102" cy="307777"/>
          </a:xfrm>
          <a:prstGeom prst="rect">
            <a:avLst/>
          </a:prstGeom>
        </p:spPr>
        <p:txBody>
          <a:bodyPr wrap="none">
            <a:spAutoFit/>
          </a:bodyPr>
          <a:lstStyle/>
          <a:p>
            <a:r>
              <a:rPr lang="zh-TW" altLang="zh-TW" sz="1400" dirty="0">
                <a:latin typeface="標楷體" panose="03000509000000000000" pitchFamily="65" charset="-120"/>
                <a:ea typeface="標楷體" panose="03000509000000000000" pitchFamily="65" charset="-120"/>
                <a:cs typeface="Times New Roman" panose="02020603050405020304" pitchFamily="18" charset="0"/>
              </a:rPr>
              <a:t>資料來源：作者彙整後自製</a:t>
            </a:r>
            <a:endParaRPr lang="zh-TW" altLang="en-US" sz="1400" dirty="0">
              <a:latin typeface="標楷體" panose="03000509000000000000" pitchFamily="65" charset="-120"/>
              <a:ea typeface="標楷體" panose="03000509000000000000" pitchFamily="65" charset="-120"/>
            </a:endParaRPr>
          </a:p>
        </p:txBody>
      </p:sp>
      <p:sp>
        <p:nvSpPr>
          <p:cNvPr id="10" name="標題 1"/>
          <p:cNvSpPr txBox="1">
            <a:spLocks/>
          </p:cNvSpPr>
          <p:nvPr/>
        </p:nvSpPr>
        <p:spPr>
          <a:xfrm>
            <a:off x="333772" y="3284984"/>
            <a:ext cx="2808312" cy="471864"/>
          </a:xfrm>
          <a:prstGeom prst="rect">
            <a:avLst/>
          </a:prstGeom>
        </p:spPr>
        <p:txBody>
          <a:bodyPr vert="horz" lIns="121899" tIns="60949" rIns="121899" bIns="60949" rtlCol="0" anchor="t">
            <a:no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r>
              <a:rPr lang="zh-TW" altLang="en-US" sz="2000" dirty="0">
                <a:solidFill>
                  <a:srgbClr val="0070C0"/>
                </a:solidFill>
                <a:latin typeface="標楷體" panose="03000509000000000000" pitchFamily="65" charset="-120"/>
                <a:ea typeface="標楷體" panose="03000509000000000000" pitchFamily="65" charset="-120"/>
              </a:rPr>
              <a:t>質化</a:t>
            </a:r>
            <a:r>
              <a:rPr lang="zh-TW" altLang="zh-TW" sz="2000" dirty="0">
                <a:solidFill>
                  <a:srgbClr val="0070C0"/>
                </a:solidFill>
                <a:latin typeface="標楷體" panose="03000509000000000000" pitchFamily="65" charset="-120"/>
                <a:ea typeface="標楷體" panose="03000509000000000000" pitchFamily="65" charset="-120"/>
              </a:rPr>
              <a:t>研究之</a:t>
            </a:r>
            <a:r>
              <a:rPr lang="en-US" altLang="zh-TW" sz="2000" dirty="0">
                <a:solidFill>
                  <a:srgbClr val="0070C0"/>
                </a:solidFill>
                <a:latin typeface="標楷體" panose="03000509000000000000" pitchFamily="65" charset="-120"/>
                <a:ea typeface="標楷體" panose="03000509000000000000" pitchFamily="65" charset="-120"/>
              </a:rPr>
              <a:t>MIPEX</a:t>
            </a:r>
            <a:r>
              <a:rPr lang="zh-TW" altLang="en-US" sz="2000" dirty="0">
                <a:solidFill>
                  <a:srgbClr val="0070C0"/>
                </a:solidFill>
                <a:latin typeface="標楷體" panose="03000509000000000000" pitchFamily="65" charset="-120"/>
                <a:ea typeface="標楷體" panose="03000509000000000000" pitchFamily="65" charset="-120"/>
              </a:rPr>
              <a:t>問卷訪談之</a:t>
            </a:r>
            <a:r>
              <a:rPr lang="zh-TW" altLang="zh-TW" sz="2000" dirty="0">
                <a:solidFill>
                  <a:srgbClr val="0070C0"/>
                </a:solidFill>
                <a:latin typeface="標楷體" panose="03000509000000000000" pitchFamily="65" charset="-120"/>
                <a:ea typeface="標楷體" panose="03000509000000000000" pitchFamily="65" charset="-120"/>
              </a:rPr>
              <a:t>結果與討論</a:t>
            </a:r>
            <a:endParaRPr lang="zh-TW" altLang="en-US" sz="20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3867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701924" y="692696"/>
            <a:ext cx="7560840" cy="5472608"/>
            <a:chOff x="3205" y="-28575"/>
            <a:chExt cx="6347867" cy="4243705"/>
          </a:xfrm>
        </p:grpSpPr>
        <p:sp>
          <p:nvSpPr>
            <p:cNvPr id="4" name="文字方塊 2"/>
            <p:cNvSpPr txBox="1">
              <a:spLocks noChangeArrowheads="1"/>
            </p:cNvSpPr>
            <p:nvPr/>
          </p:nvSpPr>
          <p:spPr bwMode="auto">
            <a:xfrm>
              <a:off x="3205" y="3768424"/>
              <a:ext cx="5544294" cy="446706"/>
            </a:xfrm>
            <a:prstGeom prst="rect">
              <a:avLst/>
            </a:prstGeom>
            <a:noFill/>
            <a:ln w="9525">
              <a:noFill/>
              <a:miter lim="800000"/>
              <a:headEnd/>
              <a:tailEnd/>
            </a:ln>
          </p:spPr>
          <p:txBody>
            <a:bodyPr rot="0" vert="horz" wrap="square" lIns="91440" tIns="45720" rIns="91440" bIns="45720" anchor="t" anchorCtr="0">
              <a:noAutofit/>
            </a:bodyPr>
            <a:lstStyle/>
            <a:p>
              <a:pPr marL="629285" indent="247015" algn="ctr">
                <a:lnSpc>
                  <a:spcPct val="300000"/>
                </a:lnSpc>
                <a:spcBef>
                  <a:spcPts val="900"/>
                </a:spcBef>
                <a:spcAft>
                  <a:spcPts val="900"/>
                </a:spcAft>
              </a:pPr>
              <a:r>
                <a:rPr lang="zh-TW" sz="1600" b="0" kern="2600" dirty="0" smtClean="0">
                  <a:effectLst/>
                  <a:latin typeface="標楷體" panose="03000509000000000000" pitchFamily="65" charset="-120"/>
                  <a:ea typeface="標楷體" panose="03000509000000000000" pitchFamily="65" charset="-120"/>
                  <a:cs typeface="Times New Roman" panose="02020603050405020304" pitchFamily="18" charset="0"/>
                </a:rPr>
                <a:t>香港</a:t>
              </a:r>
              <a:r>
                <a:rPr lang="zh-TW" sz="1600" b="0" kern="2600" dirty="0">
                  <a:effectLst/>
                  <a:latin typeface="標楷體" panose="03000509000000000000" pitchFamily="65" charset="-120"/>
                  <a:ea typeface="標楷體" panose="03000509000000000000" pitchFamily="65" charset="-120"/>
                  <a:cs typeface="Times New Roman" panose="02020603050405020304" pitchFamily="18" charset="0"/>
                </a:rPr>
                <a:t>居民取得我國定居身分</a:t>
              </a:r>
              <a:r>
                <a:rPr lang="en-US" sz="1600" b="0" kern="2600" dirty="0">
                  <a:effectLst/>
                  <a:latin typeface="標楷體" panose="03000509000000000000" pitchFamily="65" charset="-120"/>
                  <a:ea typeface="標楷體" panose="03000509000000000000" pitchFamily="65" charset="-120"/>
                  <a:cs typeface="Times New Roman" panose="02020603050405020304" pitchFamily="18" charset="0"/>
                </a:rPr>
                <a:t>MIPEX</a:t>
              </a:r>
              <a:r>
                <a:rPr lang="zh-TW" sz="1600" b="0" kern="2600" dirty="0">
                  <a:effectLst/>
                  <a:latin typeface="標楷體" panose="03000509000000000000" pitchFamily="65" charset="-120"/>
                  <a:ea typeface="標楷體" panose="03000509000000000000" pitchFamily="65" charset="-120"/>
                  <a:cs typeface="Times New Roman" panose="02020603050405020304" pitchFamily="18" charset="0"/>
                </a:rPr>
                <a:t>四樣子項目得分之比例</a:t>
              </a:r>
              <a:endParaRPr lang="zh-TW"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5" name="群組 4"/>
            <p:cNvGrpSpPr/>
            <p:nvPr/>
          </p:nvGrpSpPr>
          <p:grpSpPr>
            <a:xfrm>
              <a:off x="619562" y="-28575"/>
              <a:ext cx="5731510" cy="3820795"/>
              <a:chOff x="-94813" y="-485775"/>
              <a:chExt cx="5731510" cy="3820795"/>
            </a:xfrm>
          </p:grpSpPr>
          <p:grpSp>
            <p:nvGrpSpPr>
              <p:cNvPr id="6" name="群組 5"/>
              <p:cNvGrpSpPr/>
              <p:nvPr/>
            </p:nvGrpSpPr>
            <p:grpSpPr>
              <a:xfrm>
                <a:off x="-94813" y="-485775"/>
                <a:ext cx="5731510" cy="3820795"/>
                <a:chOff x="-94813" y="-485775"/>
                <a:chExt cx="5731510" cy="3820795"/>
              </a:xfrm>
            </p:grpSpPr>
            <p:grpSp>
              <p:nvGrpSpPr>
                <p:cNvPr id="8" name="群組 7"/>
                <p:cNvGrpSpPr/>
                <p:nvPr/>
              </p:nvGrpSpPr>
              <p:grpSpPr>
                <a:xfrm>
                  <a:off x="-94813" y="-485775"/>
                  <a:ext cx="5731510" cy="3820795"/>
                  <a:chOff x="-94813" y="-485775"/>
                  <a:chExt cx="5731510" cy="3820795"/>
                </a:xfrm>
              </p:grpSpPr>
              <p:grpSp>
                <p:nvGrpSpPr>
                  <p:cNvPr id="10" name="群組 9"/>
                  <p:cNvGrpSpPr/>
                  <p:nvPr/>
                </p:nvGrpSpPr>
                <p:grpSpPr>
                  <a:xfrm>
                    <a:off x="-94813" y="-485775"/>
                    <a:ext cx="5731510" cy="3820795"/>
                    <a:chOff x="-94813" y="-485775"/>
                    <a:chExt cx="5731510" cy="3820795"/>
                  </a:xfrm>
                </p:grpSpPr>
                <p:graphicFrame>
                  <p:nvGraphicFramePr>
                    <p:cNvPr id="12" name="圖表 11"/>
                    <p:cNvGraphicFramePr/>
                    <p:nvPr>
                      <p:extLst>
                        <p:ext uri="{D42A27DB-BD31-4B8C-83A1-F6EECF244321}">
                          <p14:modId xmlns:p14="http://schemas.microsoft.com/office/powerpoint/2010/main" val="1307704065"/>
                        </p:ext>
                      </p:extLst>
                    </p:nvPr>
                  </p:nvGraphicFramePr>
                  <p:xfrm>
                    <a:off x="-94813" y="-485775"/>
                    <a:ext cx="5731510" cy="3820795"/>
                  </p:xfrm>
                  <a:graphic>
                    <a:graphicData uri="http://schemas.openxmlformats.org/drawingml/2006/chart">
                      <c:chart xmlns:c="http://schemas.openxmlformats.org/drawingml/2006/chart" xmlns:r="http://schemas.openxmlformats.org/officeDocument/2006/relationships" r:id="rId2"/>
                    </a:graphicData>
                  </a:graphic>
                </p:graphicFrame>
                <p:sp>
                  <p:nvSpPr>
                    <p:cNvPr id="13" name="文字方塊 2"/>
                    <p:cNvSpPr txBox="1">
                      <a:spLocks noChangeArrowheads="1"/>
                    </p:cNvSpPr>
                    <p:nvPr/>
                  </p:nvSpPr>
                  <p:spPr bwMode="auto">
                    <a:xfrm>
                      <a:off x="1713317" y="390525"/>
                      <a:ext cx="809625" cy="44767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1800" kern="100">
                          <a:effectLst/>
                          <a:latin typeface="Calibri" panose="020F0502020204030204" pitchFamily="34" charset="0"/>
                          <a:ea typeface="新細明體" panose="02020500000000000000" pitchFamily="18" charset="-120"/>
                          <a:cs typeface="Times New Roman" panose="02020603050405020304" pitchFamily="18" charset="0"/>
                        </a:rPr>
                        <a:t>30%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11" name="文字方塊 2"/>
                  <p:cNvSpPr txBox="1">
                    <a:spLocks noChangeArrowheads="1"/>
                  </p:cNvSpPr>
                  <p:nvPr/>
                </p:nvSpPr>
                <p:spPr bwMode="auto">
                  <a:xfrm>
                    <a:off x="3071577" y="390525"/>
                    <a:ext cx="809625" cy="44767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1800"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rPr>
                      <a:t>21% </a:t>
                    </a:r>
                    <a:endParaRPr lang="zh-TW" sz="1200" kern="100" dirty="0">
                      <a:solidFill>
                        <a:schemeClr val="bg1"/>
                      </a:solidFill>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9" name="文字方塊 2"/>
                <p:cNvSpPr txBox="1">
                  <a:spLocks noChangeArrowheads="1"/>
                </p:cNvSpPr>
                <p:nvPr/>
              </p:nvSpPr>
              <p:spPr bwMode="auto">
                <a:xfrm>
                  <a:off x="3463348" y="1028700"/>
                  <a:ext cx="809625" cy="44767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1800" kern="100">
                      <a:effectLst/>
                      <a:latin typeface="Calibri" panose="020F0502020204030204" pitchFamily="34" charset="0"/>
                      <a:ea typeface="新細明體" panose="02020500000000000000" pitchFamily="18" charset="-120"/>
                      <a:cs typeface="Times New Roman" panose="02020603050405020304" pitchFamily="18" charset="0"/>
                    </a:rPr>
                    <a:t>13%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sp>
            <p:nvSpPr>
              <p:cNvPr id="7" name="文字方塊 2"/>
              <p:cNvSpPr txBox="1">
                <a:spLocks noChangeArrowheads="1"/>
              </p:cNvSpPr>
              <p:nvPr/>
            </p:nvSpPr>
            <p:spPr bwMode="auto">
              <a:xfrm>
                <a:off x="2381872" y="1619250"/>
                <a:ext cx="809625" cy="44767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US" sz="1800" kern="100">
                    <a:effectLst/>
                    <a:latin typeface="Calibri" panose="020F0502020204030204" pitchFamily="34" charset="0"/>
                    <a:ea typeface="新細明體" panose="02020500000000000000" pitchFamily="18" charset="-120"/>
                    <a:cs typeface="Times New Roman" panose="02020603050405020304" pitchFamily="18" charset="0"/>
                  </a:rPr>
                  <a:t>36%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grpSp>
      </p:grpSp>
      <p:sp>
        <p:nvSpPr>
          <p:cNvPr id="14" name="矩形 13"/>
          <p:cNvSpPr/>
          <p:nvPr/>
        </p:nvSpPr>
        <p:spPr>
          <a:xfrm>
            <a:off x="4467844" y="6165304"/>
            <a:ext cx="2954655" cy="459100"/>
          </a:xfrm>
          <a:prstGeom prst="rect">
            <a:avLst/>
          </a:prstGeom>
        </p:spPr>
        <p:txBody>
          <a:bodyPr wrap="none">
            <a:spAutoFit/>
          </a:bodyPr>
          <a:lstStyle/>
          <a:p>
            <a:pPr algn="ctr">
              <a:lnSpc>
                <a:spcPct val="150000"/>
              </a:lnSpc>
              <a:spcBef>
                <a:spcPts val="900"/>
              </a:spcBef>
              <a:spcAft>
                <a:spcPts val="900"/>
              </a:spcAft>
            </a:pPr>
            <a:r>
              <a:rPr lang="zh-TW" altLang="zh-TW" sz="18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8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8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1210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p:nvPr>
            <p:extLst>
              <p:ext uri="{D42A27DB-BD31-4B8C-83A1-F6EECF244321}">
                <p14:modId xmlns:p14="http://schemas.microsoft.com/office/powerpoint/2010/main" val="3556151179"/>
              </p:ext>
            </p:extLst>
          </p:nvPr>
        </p:nvGraphicFramePr>
        <p:xfrm>
          <a:off x="2061964" y="592952"/>
          <a:ext cx="8496944"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3736734" y="5733256"/>
            <a:ext cx="7128792" cy="338554"/>
          </a:xfrm>
          <a:prstGeom prst="rect">
            <a:avLst/>
          </a:prstGeom>
        </p:spPr>
        <p:txBody>
          <a:bodyPr wrap="square">
            <a:spAutoFit/>
          </a:bodyPr>
          <a:lstStyle/>
          <a:p>
            <a:r>
              <a:rPr lang="zh-TW" altLang="zh-TW" sz="1600" dirty="0">
                <a:latin typeface="標楷體" panose="03000509000000000000" pitchFamily="65" charset="-120"/>
                <a:ea typeface="標楷體" panose="03000509000000000000" pitchFamily="65" charset="-120"/>
                <a:cs typeface="Times New Roman" panose="02020603050405020304" pitchFamily="18" charset="0"/>
              </a:rPr>
              <a:t>香港居民取得我國國籍與國際國籍取得分數之比較</a:t>
            </a:r>
            <a:endParaRPr lang="zh-TW" altLang="en-US" sz="1600" dirty="0">
              <a:latin typeface="標楷體" panose="03000509000000000000" pitchFamily="65" charset="-120"/>
              <a:ea typeface="標楷體" panose="03000509000000000000" pitchFamily="65" charset="-120"/>
            </a:endParaRPr>
          </a:p>
        </p:txBody>
      </p:sp>
      <p:sp>
        <p:nvSpPr>
          <p:cNvPr id="5" name="矩形 4"/>
          <p:cNvSpPr/>
          <p:nvPr/>
        </p:nvSpPr>
        <p:spPr>
          <a:xfrm>
            <a:off x="4798268" y="6071810"/>
            <a:ext cx="2646878" cy="418384"/>
          </a:xfrm>
          <a:prstGeom prst="rect">
            <a:avLst/>
          </a:prstGeom>
        </p:spPr>
        <p:txBody>
          <a:bodyPr wrap="none">
            <a:spAutoFit/>
          </a:bodyPr>
          <a:lstStyle/>
          <a:p>
            <a:pPr indent="-90170" algn="ctr">
              <a:lnSpc>
                <a:spcPct val="150000"/>
              </a:lnSpc>
              <a:spcBef>
                <a:spcPts val="900"/>
              </a:spcBef>
              <a:spcAft>
                <a:spcPts val="900"/>
              </a:spcAft>
            </a:pP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6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755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33772" y="468398"/>
            <a:ext cx="11593288" cy="6389602"/>
          </a:xfrm>
          <a:prstGeom prst="rect">
            <a:avLst/>
          </a:prstGeom>
        </p:spPr>
      </p:pic>
    </p:spTree>
    <p:extLst>
      <p:ext uri="{BB962C8B-B14F-4D97-AF65-F5344CB8AC3E}">
        <p14:creationId xmlns:p14="http://schemas.microsoft.com/office/powerpoint/2010/main" val="240425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34172" y="262621"/>
            <a:ext cx="4288353" cy="584775"/>
          </a:xfrm>
          <a:prstGeom prst="rect">
            <a:avLst/>
          </a:prstGeom>
        </p:spPr>
        <p:txBody>
          <a:bodyPr wrap="none">
            <a:spAutoFit/>
          </a:bodyPr>
          <a:lstStyle/>
          <a:p>
            <a:pPr>
              <a:spcBef>
                <a:spcPts val="900"/>
              </a:spcBef>
              <a:spcAft>
                <a:spcPts val="900"/>
              </a:spcAft>
            </a:pPr>
            <a:r>
              <a:rPr lang="zh-TW" altLang="en-US" sz="3200" dirty="0" smtClean="0">
                <a:latin typeface="標楷體" panose="03000509000000000000" pitchFamily="65" charset="-120"/>
                <a:ea typeface="標楷體" panose="03000509000000000000" pitchFamily="65" charset="-120"/>
              </a:rPr>
              <a:t>質</a:t>
            </a:r>
            <a:r>
              <a:rPr lang="zh-TW" altLang="zh-TW" sz="3200" dirty="0" smtClean="0">
                <a:latin typeface="標楷體" panose="03000509000000000000" pitchFamily="65" charset="-120"/>
                <a:ea typeface="標楷體" panose="03000509000000000000" pitchFamily="65" charset="-120"/>
              </a:rPr>
              <a:t>化</a:t>
            </a:r>
            <a:r>
              <a:rPr lang="zh-TW" altLang="zh-TW" sz="3200" dirty="0">
                <a:latin typeface="標楷體" panose="03000509000000000000" pitchFamily="65" charset="-120"/>
                <a:ea typeface="標楷體" panose="03000509000000000000" pitchFamily="65" charset="-120"/>
              </a:rPr>
              <a:t>研究之結果與討論</a:t>
            </a:r>
            <a:endParaRPr lang="zh-TW" altLang="en-US" sz="3200" b="1" kern="26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556259414"/>
              </p:ext>
            </p:extLst>
          </p:nvPr>
        </p:nvGraphicFramePr>
        <p:xfrm>
          <a:off x="1804175" y="1501515"/>
          <a:ext cx="9133602" cy="4602480"/>
        </p:xfrm>
        <a:graphic>
          <a:graphicData uri="http://schemas.openxmlformats.org/drawingml/2006/table">
            <a:tbl>
              <a:tblPr firstRow="1" bandRow="1">
                <a:tableStyleId>{5C22544A-7EE6-4342-B048-85BDC9FD1C3A}</a:tableStyleId>
              </a:tblPr>
              <a:tblGrid>
                <a:gridCol w="3044534">
                  <a:extLst>
                    <a:ext uri="{9D8B030D-6E8A-4147-A177-3AD203B41FA5}">
                      <a16:colId xmlns:a16="http://schemas.microsoft.com/office/drawing/2014/main" val="20000"/>
                    </a:ext>
                  </a:extLst>
                </a:gridCol>
                <a:gridCol w="3044534">
                  <a:extLst>
                    <a:ext uri="{9D8B030D-6E8A-4147-A177-3AD203B41FA5}">
                      <a16:colId xmlns:a16="http://schemas.microsoft.com/office/drawing/2014/main" val="20001"/>
                    </a:ext>
                  </a:extLst>
                </a:gridCol>
                <a:gridCol w="3044534">
                  <a:extLst>
                    <a:ext uri="{9D8B030D-6E8A-4147-A177-3AD203B41FA5}">
                      <a16:colId xmlns:a16="http://schemas.microsoft.com/office/drawing/2014/main" val="20002"/>
                    </a:ext>
                  </a:extLst>
                </a:gridCol>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公務機關行政面</a:t>
                      </a:r>
                      <a:endParaRPr lang="en-US" altLang="zh-TW" sz="2000" dirty="0" smtClean="0"/>
                    </a:p>
                    <a:p>
                      <a:pPr algn="ctr"/>
                      <a:endParaRPr lang="zh-TW" altLang="en-US" sz="1600" dirty="0"/>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lt1"/>
                          </a:solidFill>
                          <a:effectLst/>
                          <a:latin typeface="+mn-lt"/>
                          <a:ea typeface="+mn-ea"/>
                          <a:cs typeface="+mn-cs"/>
                        </a:rPr>
                        <a:t>法律面</a:t>
                      </a:r>
                      <a:endParaRPr lang="zh-TW" altLang="zh-TW" sz="2400" b="1" kern="1200" dirty="0" smtClean="0">
                        <a:solidFill>
                          <a:schemeClr val="lt1"/>
                        </a:solidFill>
                        <a:effectLst/>
                        <a:latin typeface="+mn-lt"/>
                        <a:ea typeface="+mn-ea"/>
                        <a:cs typeface="+mn-cs"/>
                      </a:endParaRPr>
                    </a:p>
                    <a:p>
                      <a:pPr algn="ctr"/>
                      <a:endParaRPr lang="zh-TW" altLang="en-US" dirty="0"/>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lt1"/>
                          </a:solidFill>
                          <a:effectLst/>
                          <a:latin typeface="+mn-lt"/>
                          <a:ea typeface="+mn-ea"/>
                          <a:cs typeface="+mn-cs"/>
                        </a:rPr>
                        <a:t>實務操作面</a:t>
                      </a:r>
                      <a:endParaRPr lang="zh-TW" altLang="zh-TW" sz="2400" b="1" kern="1200" dirty="0" smtClean="0">
                        <a:solidFill>
                          <a:schemeClr val="lt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0"/>
                  </a:ext>
                </a:extLst>
              </a:tr>
              <a:tr h="370840">
                <a:tc>
                  <a:txBody>
                    <a:bodyPr/>
                    <a:lstStyle/>
                    <a:p>
                      <a:pPr marL="182880" lvl="1" algn="ctr">
                        <a:spcBef>
                          <a:spcPts val="1200"/>
                        </a:spcBef>
                        <a:spcAft>
                          <a:spcPts val="0"/>
                        </a:spcAft>
                      </a:pPr>
                      <a:r>
                        <a:rPr lang="zh-TW" altLang="zh-TW" sz="2000" dirty="0" smtClean="0"/>
                        <a:t>大陸地區出生之依親申請</a:t>
                      </a:r>
                      <a:endParaRPr lang="zh-TW" altLang="zh-TW" sz="2000" b="1" dirty="0" smtClean="0"/>
                    </a:p>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定居身分之法律保障</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移民仲介公司</a:t>
                      </a:r>
                      <a:endParaRPr lang="zh-TW" altLang="zh-TW" sz="1800" b="1" kern="1200" dirty="0" smtClean="0">
                        <a:solidFill>
                          <a:schemeClr val="dk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1"/>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投資居留身分申請定居</a:t>
                      </a:r>
                      <a:endParaRPr lang="zh-TW" altLang="zh-TW" sz="2000" b="1" dirty="0" smtClean="0"/>
                    </a:p>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簽證內容更新之效力</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投資移民公司經營</a:t>
                      </a:r>
                      <a:endParaRPr lang="zh-TW" altLang="zh-TW" sz="1800" b="1" kern="1200" dirty="0" smtClean="0">
                        <a:solidFill>
                          <a:schemeClr val="dk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2"/>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移民政策改變</a:t>
                      </a:r>
                      <a:endParaRPr lang="zh-TW" altLang="zh-TW" sz="2000" b="1" dirty="0" smtClean="0"/>
                    </a:p>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法律條件放寬或從嚴</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戶籍登記及租屋買屋</a:t>
                      </a:r>
                      <a:endParaRPr lang="zh-TW" altLang="zh-TW" sz="1800" b="1" kern="1200" dirty="0" smtClean="0">
                        <a:solidFill>
                          <a:schemeClr val="dk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3"/>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申請文件要求</a:t>
                      </a:r>
                      <a:endParaRPr lang="zh-TW" altLang="zh-TW" sz="2000" b="1" dirty="0" smtClean="0"/>
                    </a:p>
                    <a:p>
                      <a:pPr algn="ctr"/>
                      <a:endParaRPr lang="zh-TW" altLang="en-US" sz="1600" dirty="0"/>
                    </a:p>
                  </a:txBody>
                  <a:tcPr/>
                </a:tc>
                <a:tc>
                  <a:txBody>
                    <a:bodyPr/>
                    <a:lstStyle/>
                    <a:p>
                      <a:pPr algn="ctr"/>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政治氛圍</a:t>
                      </a:r>
                      <a:endParaRPr lang="zh-TW" altLang="zh-TW" sz="1800" b="1" kern="1200" dirty="0" smtClean="0">
                        <a:solidFill>
                          <a:schemeClr val="dk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4"/>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文件效期及受理審核期間</a:t>
                      </a:r>
                      <a:endParaRPr lang="zh-TW" altLang="zh-TW" sz="2000" b="1" dirty="0" smtClean="0"/>
                    </a:p>
                    <a:p>
                      <a:pPr algn="ctr"/>
                      <a:endParaRPr lang="zh-TW" altLang="en-US" sz="1600" dirty="0"/>
                    </a:p>
                  </a:txBody>
                  <a:tcPr/>
                </a:tc>
                <a:tc>
                  <a:txBody>
                    <a:bodyPr/>
                    <a:lstStyle/>
                    <a:p>
                      <a:pPr algn="ctr"/>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銀行行政作業</a:t>
                      </a:r>
                      <a:endParaRPr lang="zh-TW" altLang="zh-TW" sz="1800" b="1" kern="1200" dirty="0" smtClean="0">
                        <a:solidFill>
                          <a:schemeClr val="dk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5"/>
                  </a:ext>
                </a:extLst>
              </a:tr>
            </a:tbl>
          </a:graphicData>
        </a:graphic>
      </p:graphicFrame>
      <p:sp>
        <p:nvSpPr>
          <p:cNvPr id="6" name="矩形 5"/>
          <p:cNvSpPr/>
          <p:nvPr/>
        </p:nvSpPr>
        <p:spPr>
          <a:xfrm>
            <a:off x="1341884" y="836712"/>
            <a:ext cx="4493538" cy="499880"/>
          </a:xfrm>
          <a:prstGeom prst="rect">
            <a:avLst/>
          </a:prstGeom>
        </p:spPr>
        <p:txBody>
          <a:bodyPr wrap="none">
            <a:spAutoFit/>
          </a:bodyPr>
          <a:lstStyle/>
          <a:p>
            <a:pPr marL="457200" lvl="1">
              <a:lnSpc>
                <a:spcPct val="150000"/>
              </a:lnSpc>
              <a:spcBef>
                <a:spcPts val="900"/>
              </a:spcBef>
              <a:spcAft>
                <a:spcPts val="900"/>
              </a:spcAft>
            </a:pPr>
            <a:r>
              <a:rPr lang="zh-TW" altLang="zh-TW" sz="2000" kern="0" dirty="0">
                <a:latin typeface="Times New Roman" panose="02020603050405020304" pitchFamily="18" charset="0"/>
                <a:ea typeface="標楷體" panose="03000509000000000000" pitchFamily="65" charset="-120"/>
                <a:cs typeface="Times New Roman" panose="02020603050405020304" pitchFamily="18" charset="0"/>
              </a:rPr>
              <a:t>香港居民取得我國定居身分之困境</a:t>
            </a:r>
            <a:endParaRPr lang="zh-TW" altLang="zh-TW" sz="28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7" name="矩形 6"/>
          <p:cNvSpPr/>
          <p:nvPr/>
        </p:nvSpPr>
        <p:spPr>
          <a:xfrm>
            <a:off x="1773932" y="6093296"/>
            <a:ext cx="2646878" cy="418384"/>
          </a:xfrm>
          <a:prstGeom prst="rect">
            <a:avLst/>
          </a:prstGeom>
        </p:spPr>
        <p:txBody>
          <a:bodyPr wrap="none">
            <a:spAutoFit/>
          </a:bodyPr>
          <a:lstStyle/>
          <a:p>
            <a:pPr indent="-90170" algn="ctr">
              <a:lnSpc>
                <a:spcPct val="150000"/>
              </a:lnSpc>
              <a:spcBef>
                <a:spcPts val="900"/>
              </a:spcBef>
              <a:spcAft>
                <a:spcPts val="900"/>
              </a:spcAft>
            </a:pP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6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4553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492480765"/>
              </p:ext>
            </p:extLst>
          </p:nvPr>
        </p:nvGraphicFramePr>
        <p:xfrm>
          <a:off x="2061964" y="1473200"/>
          <a:ext cx="8127999" cy="4541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dirty="0" smtClean="0"/>
                        <a:t>公務機關行政面</a:t>
                      </a:r>
                      <a:endParaRPr lang="en-US" altLang="zh-TW" sz="2000" dirty="0" smtClean="0"/>
                    </a:p>
                    <a:p>
                      <a:pPr algn="ctr"/>
                      <a:endParaRPr lang="zh-TW" altLang="en-US" sz="1600" dirty="0"/>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lt1"/>
                          </a:solidFill>
                          <a:effectLst/>
                          <a:latin typeface="+mn-lt"/>
                          <a:ea typeface="+mn-ea"/>
                          <a:cs typeface="+mn-cs"/>
                        </a:rPr>
                        <a:t>法律面</a:t>
                      </a:r>
                      <a:endParaRPr lang="zh-TW" altLang="zh-TW" sz="2400" b="1" kern="1200" dirty="0" smtClean="0">
                        <a:solidFill>
                          <a:schemeClr val="lt1"/>
                        </a:solidFill>
                        <a:effectLst/>
                        <a:latin typeface="+mn-lt"/>
                        <a:ea typeface="+mn-ea"/>
                        <a:cs typeface="+mn-cs"/>
                      </a:endParaRPr>
                    </a:p>
                    <a:p>
                      <a:pPr algn="ctr"/>
                      <a:endParaRPr lang="zh-TW" altLang="en-US" dirty="0"/>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lt1"/>
                          </a:solidFill>
                          <a:effectLst/>
                          <a:latin typeface="+mn-lt"/>
                          <a:ea typeface="+mn-ea"/>
                          <a:cs typeface="+mn-cs"/>
                        </a:rPr>
                        <a:t>實務操作面</a:t>
                      </a:r>
                      <a:endParaRPr lang="zh-TW" altLang="zh-TW" sz="2400" b="1" kern="1200" dirty="0" smtClean="0">
                        <a:solidFill>
                          <a:schemeClr val="lt1"/>
                        </a:solidFill>
                        <a:effectLst/>
                        <a:latin typeface="+mn-lt"/>
                        <a:ea typeface="+mn-ea"/>
                        <a:cs typeface="+mn-cs"/>
                      </a:endParaRPr>
                    </a:p>
                    <a:p>
                      <a:pPr algn="ctr"/>
                      <a:endParaRPr lang="zh-TW" altLang="en-US" dirty="0"/>
                    </a:p>
                  </a:txBody>
                  <a:tcPr/>
                </a:tc>
                <a:extLst>
                  <a:ext uri="{0D108BD9-81ED-4DB2-BD59-A6C34878D82A}">
                    <a16:rowId xmlns:a16="http://schemas.microsoft.com/office/drawing/2014/main" val="10000"/>
                  </a:ext>
                </a:extLst>
              </a:tr>
              <a:tr h="370840">
                <a:tc>
                  <a:txBody>
                    <a:bodyPr/>
                    <a:lstStyle/>
                    <a:p>
                      <a:pPr lvl="0" algn="ctr"/>
                      <a:r>
                        <a:rPr lang="zh-TW" altLang="zh-TW" sz="1800" b="0" kern="1200" dirty="0" smtClean="0">
                          <a:solidFill>
                            <a:schemeClr val="dk1"/>
                          </a:solidFill>
                          <a:effectLst/>
                          <a:latin typeface="+mn-lt"/>
                          <a:ea typeface="+mn-ea"/>
                          <a:cs typeface="+mn-cs"/>
                        </a:rPr>
                        <a:t>申請程序、文件及條件之透明度</a:t>
                      </a:r>
                      <a:endParaRPr lang="zh-TW" altLang="zh-TW" sz="2400" b="1" kern="1200" dirty="0" smtClean="0">
                        <a:solidFill>
                          <a:schemeClr val="dk1"/>
                        </a:solidFill>
                        <a:effectLst/>
                        <a:latin typeface="+mn-lt"/>
                        <a:ea typeface="+mn-ea"/>
                        <a:cs typeface="+mn-cs"/>
                      </a:endParaRPr>
                    </a:p>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定居身分之法律保障</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香港澳門居民來台就學辦法修正草案</a:t>
                      </a:r>
                      <a:endParaRPr lang="zh-TW" altLang="en-US" sz="1800" b="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政策修改</a:t>
                      </a:r>
                      <a:endParaRPr lang="zh-TW" altLang="zh-TW" sz="1800" b="1" kern="1200" dirty="0" smtClean="0">
                        <a:solidFill>
                          <a:schemeClr val="dk1"/>
                        </a:solidFill>
                        <a:effectLst/>
                        <a:latin typeface="+mn-lt"/>
                        <a:ea typeface="+mn-ea"/>
                        <a:cs typeface="+mn-cs"/>
                      </a:endParaRPr>
                    </a:p>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定居之家庭團聚權</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10002"/>
                  </a:ext>
                </a:extLst>
              </a:tr>
              <a:tr h="370840">
                <a:tc>
                  <a:txBody>
                    <a:bodyPr/>
                    <a:lstStyle/>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居留期間之防家暴條款</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10003"/>
                  </a:ext>
                </a:extLst>
              </a:tr>
              <a:tr h="370840">
                <a:tc>
                  <a:txBody>
                    <a:bodyPr/>
                    <a:lstStyle/>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廢止進入許可之規定內涵</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10004"/>
                  </a:ext>
                </a:extLst>
              </a:tr>
              <a:tr h="370840">
                <a:tc>
                  <a:txBody>
                    <a:bodyPr/>
                    <a:lstStyle/>
                    <a:p>
                      <a:pPr algn="ctr"/>
                      <a:endParaRPr lang="zh-TW"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1200" dirty="0" smtClean="0">
                          <a:solidFill>
                            <a:schemeClr val="dk1"/>
                          </a:solidFill>
                          <a:effectLst/>
                          <a:latin typeface="+mn-lt"/>
                          <a:ea typeface="+mn-ea"/>
                          <a:cs typeface="+mn-cs"/>
                        </a:rPr>
                        <a:t>法律位階之提升</a:t>
                      </a:r>
                      <a:endParaRPr lang="zh-TW" altLang="zh-TW" sz="1800" b="1" kern="1200" dirty="0" smtClean="0">
                        <a:solidFill>
                          <a:schemeClr val="dk1"/>
                        </a:solidFill>
                        <a:effectLst/>
                        <a:latin typeface="+mn-lt"/>
                        <a:ea typeface="+mn-ea"/>
                        <a:cs typeface="+mn-cs"/>
                      </a:endParaRPr>
                    </a:p>
                    <a:p>
                      <a:pPr algn="ctr"/>
                      <a:endParaRPr lang="zh-TW" altLang="en-US" dirty="0"/>
                    </a:p>
                  </a:txBody>
                  <a:tcPr/>
                </a:tc>
                <a:tc>
                  <a:txBody>
                    <a:bodyPr/>
                    <a:lstStyle/>
                    <a:p>
                      <a:pPr algn="ctr"/>
                      <a:endParaRPr lang="zh-TW" altLang="en-US" dirty="0"/>
                    </a:p>
                  </a:txBody>
                  <a:tcPr/>
                </a:tc>
                <a:extLst>
                  <a:ext uri="{0D108BD9-81ED-4DB2-BD59-A6C34878D82A}">
                    <a16:rowId xmlns:a16="http://schemas.microsoft.com/office/drawing/2014/main" val="10005"/>
                  </a:ext>
                </a:extLst>
              </a:tr>
            </a:tbl>
          </a:graphicData>
        </a:graphic>
      </p:graphicFrame>
      <p:sp>
        <p:nvSpPr>
          <p:cNvPr id="4" name="矩形 3"/>
          <p:cNvSpPr/>
          <p:nvPr/>
        </p:nvSpPr>
        <p:spPr>
          <a:xfrm>
            <a:off x="1989956" y="908720"/>
            <a:ext cx="4544834" cy="400110"/>
          </a:xfrm>
          <a:prstGeom prst="rect">
            <a:avLst/>
          </a:prstGeom>
        </p:spPr>
        <p:txBody>
          <a:bodyPr wrap="none">
            <a:spAutoFit/>
          </a:bodyPr>
          <a:lstStyle/>
          <a:p>
            <a:pPr lvl="0"/>
            <a:r>
              <a:rPr lang="zh-TW" altLang="zh-TW" sz="2000" dirty="0">
                <a:latin typeface="標楷體" panose="03000509000000000000" pitchFamily="65" charset="-120"/>
                <a:ea typeface="標楷體" panose="03000509000000000000" pitchFamily="65" charset="-120"/>
              </a:rPr>
              <a:t>香港居民取得我國定居身分可行之對策</a:t>
            </a:r>
            <a:endParaRPr lang="zh-TW" altLang="zh-TW" sz="2800" b="1" dirty="0">
              <a:latin typeface="標楷體" panose="03000509000000000000" pitchFamily="65" charset="-120"/>
              <a:ea typeface="標楷體" panose="03000509000000000000" pitchFamily="65" charset="-120"/>
            </a:endParaRPr>
          </a:p>
        </p:txBody>
      </p:sp>
      <p:sp>
        <p:nvSpPr>
          <p:cNvPr id="5" name="矩形 4"/>
          <p:cNvSpPr/>
          <p:nvPr/>
        </p:nvSpPr>
        <p:spPr>
          <a:xfrm>
            <a:off x="1989956" y="6093296"/>
            <a:ext cx="2646878" cy="418384"/>
          </a:xfrm>
          <a:prstGeom prst="rect">
            <a:avLst/>
          </a:prstGeom>
        </p:spPr>
        <p:txBody>
          <a:bodyPr wrap="none">
            <a:spAutoFit/>
          </a:bodyPr>
          <a:lstStyle/>
          <a:p>
            <a:pPr indent="-90170" algn="ctr">
              <a:lnSpc>
                <a:spcPct val="150000"/>
              </a:lnSpc>
              <a:spcBef>
                <a:spcPts val="900"/>
              </a:spcBef>
              <a:spcAft>
                <a:spcPts val="900"/>
              </a:spcAft>
            </a:pP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6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6" name="矩形 5"/>
          <p:cNvSpPr/>
          <p:nvPr/>
        </p:nvSpPr>
        <p:spPr>
          <a:xfrm>
            <a:off x="3502124" y="188640"/>
            <a:ext cx="4288353" cy="584775"/>
          </a:xfrm>
          <a:prstGeom prst="rect">
            <a:avLst/>
          </a:prstGeom>
        </p:spPr>
        <p:txBody>
          <a:bodyPr wrap="none">
            <a:spAutoFit/>
          </a:bodyPr>
          <a:lstStyle/>
          <a:p>
            <a:pPr>
              <a:spcBef>
                <a:spcPts val="900"/>
              </a:spcBef>
              <a:spcAft>
                <a:spcPts val="900"/>
              </a:spcAft>
            </a:pPr>
            <a:r>
              <a:rPr lang="zh-TW" altLang="en-US" sz="3200" dirty="0" smtClean="0">
                <a:latin typeface="標楷體" panose="03000509000000000000" pitchFamily="65" charset="-120"/>
                <a:ea typeface="標楷體" panose="03000509000000000000" pitchFamily="65" charset="-120"/>
              </a:rPr>
              <a:t>質</a:t>
            </a:r>
            <a:r>
              <a:rPr lang="zh-TW" altLang="zh-TW" sz="3200" dirty="0" smtClean="0">
                <a:latin typeface="標楷體" panose="03000509000000000000" pitchFamily="65" charset="-120"/>
                <a:ea typeface="標楷體" panose="03000509000000000000" pitchFamily="65" charset="-120"/>
              </a:rPr>
              <a:t>化</a:t>
            </a:r>
            <a:r>
              <a:rPr lang="zh-TW" altLang="zh-TW" sz="3200" dirty="0">
                <a:latin typeface="標楷體" panose="03000509000000000000" pitchFamily="65" charset="-120"/>
                <a:ea typeface="標楷體" panose="03000509000000000000" pitchFamily="65" charset="-120"/>
              </a:rPr>
              <a:t>研究之結果與討論</a:t>
            </a:r>
            <a:endParaRPr lang="zh-TW" altLang="en-US" sz="3200" b="1" kern="26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3975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77788" y="3671841"/>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sz="4400" b="1" kern="2600" dirty="0">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b="1" kern="2600" dirty="0" smtClean="0">
                <a:latin typeface="Times New Roman" panose="02020603050405020304" pitchFamily="18" charset="0"/>
                <a:ea typeface="標楷體" panose="03000509000000000000" pitchFamily="65" charset="-120"/>
                <a:cs typeface="Times New Roman" panose="02020603050405020304" pitchFamily="18" charset="0"/>
              </a:rPr>
              <a:t>結論與建議</a:t>
            </a:r>
            <a:endParaRPr lang="zh-TW" altLang="en-US" sz="4400" b="1" kern="2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橢圓 4"/>
          <p:cNvSpPr/>
          <p:nvPr/>
        </p:nvSpPr>
        <p:spPr>
          <a:xfrm>
            <a:off x="4393187" y="1642252"/>
            <a:ext cx="2088232" cy="151216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結論</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6" name="橢圓 5"/>
          <p:cNvSpPr/>
          <p:nvPr/>
        </p:nvSpPr>
        <p:spPr>
          <a:xfrm>
            <a:off x="5734372" y="3671841"/>
            <a:ext cx="2007187" cy="145091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002060"/>
                </a:solidFill>
                <a:latin typeface="標楷體" panose="03000509000000000000" pitchFamily="65" charset="-120"/>
                <a:ea typeface="標楷體" panose="03000509000000000000" pitchFamily="65" charset="-120"/>
              </a:rPr>
              <a:t>建議</a:t>
            </a:r>
            <a:endParaRPr lang="zh-TW" altLang="en-US"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6739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261148133"/>
              </p:ext>
            </p:extLst>
          </p:nvPr>
        </p:nvGraphicFramePr>
        <p:xfrm>
          <a:off x="333772" y="764704"/>
          <a:ext cx="11377264" cy="6429947"/>
        </p:xfrm>
        <a:graphic>
          <a:graphicData uri="http://schemas.openxmlformats.org/drawingml/2006/table">
            <a:tbl>
              <a:tblPr firstRow="1" bandRow="1">
                <a:tableStyleId>{69012ECD-51FC-41F1-AA8D-1B2483CD663E}</a:tableStyleId>
              </a:tblPr>
              <a:tblGrid>
                <a:gridCol w="753785">
                  <a:extLst>
                    <a:ext uri="{9D8B030D-6E8A-4147-A177-3AD203B41FA5}">
                      <a16:colId xmlns:a16="http://schemas.microsoft.com/office/drawing/2014/main" val="20000"/>
                    </a:ext>
                  </a:extLst>
                </a:gridCol>
                <a:gridCol w="2198543">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2736305">
                  <a:extLst>
                    <a:ext uri="{9D8B030D-6E8A-4147-A177-3AD203B41FA5}">
                      <a16:colId xmlns:a16="http://schemas.microsoft.com/office/drawing/2014/main" val="20007"/>
                    </a:ext>
                  </a:extLst>
                </a:gridCol>
                <a:gridCol w="936103">
                  <a:extLst>
                    <a:ext uri="{9D8B030D-6E8A-4147-A177-3AD203B41FA5}">
                      <a16:colId xmlns:a16="http://schemas.microsoft.com/office/drawing/2014/main" val="20008"/>
                    </a:ext>
                  </a:extLst>
                </a:gridCol>
              </a:tblGrid>
              <a:tr h="263914">
                <a:tc>
                  <a:txBody>
                    <a:bodyPr/>
                    <a:lstStyle/>
                    <a:p>
                      <a:pPr algn="ctr">
                        <a:lnSpc>
                          <a:spcPct val="150000"/>
                        </a:lnSpc>
                        <a:spcAft>
                          <a:spcPts val="0"/>
                        </a:spcAft>
                      </a:pPr>
                      <a:r>
                        <a:rPr lang="zh-TW" sz="1000" kern="0" dirty="0">
                          <a:effectLst/>
                        </a:rPr>
                        <a:t>排名</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國家</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zh-TW" sz="1000" kern="0">
                          <a:effectLst/>
                        </a:rPr>
                        <a:t>分數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zh-TW" sz="1000" kern="0">
                          <a:effectLst/>
                        </a:rPr>
                        <a:t>排名</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國家</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zh-TW" sz="1000" kern="0">
                          <a:effectLst/>
                        </a:rPr>
                        <a:t>分數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zh-TW" sz="1000" kern="0">
                          <a:effectLst/>
                        </a:rPr>
                        <a:t>排名</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國家</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zh-TW" sz="1000" kern="0">
                          <a:effectLst/>
                        </a:rPr>
                        <a:t>分數</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0"/>
                  </a:ext>
                </a:extLst>
              </a:tr>
              <a:tr h="311503">
                <a:tc>
                  <a:txBody>
                    <a:bodyPr/>
                    <a:lstStyle/>
                    <a:p>
                      <a:pPr algn="ctr">
                        <a:lnSpc>
                          <a:spcPct val="150000"/>
                        </a:lnSpc>
                        <a:spcAft>
                          <a:spcPts val="0"/>
                        </a:spcAft>
                      </a:pPr>
                      <a:r>
                        <a:rPr lang="en-US" sz="1000" kern="0">
                          <a:effectLst/>
                        </a:rPr>
                        <a:t>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紐西蘭 </a:t>
                      </a:r>
                      <a:r>
                        <a:rPr lang="en-US" sz="1000" kern="0" dirty="0" smtClean="0">
                          <a:effectLst/>
                        </a:rPr>
                        <a:t>New </a:t>
                      </a:r>
                      <a:r>
                        <a:rPr lang="en-US" sz="1000" kern="0" dirty="0">
                          <a:effectLst/>
                        </a:rPr>
                        <a:t>Zealand</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92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塞浦路斯</a:t>
                      </a:r>
                      <a:r>
                        <a:rPr lang="en-US" sz="1000" kern="0">
                          <a:effectLst/>
                        </a:rPr>
                        <a:t>Cyprus</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捷克</a:t>
                      </a:r>
                      <a:r>
                        <a:rPr lang="en-US" sz="1000" kern="0">
                          <a:effectLst/>
                        </a:rPr>
                        <a:t>Czechia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1"/>
                  </a:ext>
                </a:extLst>
              </a:tr>
              <a:tr h="293193">
                <a:tc>
                  <a:txBody>
                    <a:bodyPr/>
                    <a:lstStyle/>
                    <a:p>
                      <a:pPr algn="ctr">
                        <a:lnSpc>
                          <a:spcPct val="150000"/>
                        </a:lnSpc>
                        <a:spcAft>
                          <a:spcPts val="0"/>
                        </a:spcAft>
                      </a:pPr>
                      <a:r>
                        <a:rPr lang="en-US" sz="1000" kern="0">
                          <a:effectLst/>
                        </a:rPr>
                        <a:t>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阿根廷</a:t>
                      </a:r>
                      <a:r>
                        <a:rPr lang="en-US" sz="1000" kern="0">
                          <a:effectLst/>
                        </a:rPr>
                        <a:t>Argentina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91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智利</a:t>
                      </a:r>
                      <a:r>
                        <a:rPr lang="en-US" sz="1000" kern="0">
                          <a:effectLst/>
                        </a:rPr>
                        <a:t>Chile</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印尼</a:t>
                      </a:r>
                      <a:r>
                        <a:rPr lang="en-US" sz="1000" kern="0">
                          <a:effectLst/>
                        </a:rPr>
                        <a:t>Indonesia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2"/>
                  </a:ext>
                </a:extLst>
              </a:tr>
              <a:tr h="352795">
                <a:tc>
                  <a:txBody>
                    <a:bodyPr/>
                    <a:lstStyle/>
                    <a:p>
                      <a:pPr algn="ctr">
                        <a:lnSpc>
                          <a:spcPct val="150000"/>
                        </a:lnSpc>
                        <a:spcAft>
                          <a:spcPts val="0"/>
                        </a:spcAft>
                      </a:pPr>
                      <a:r>
                        <a:rPr lang="en-US" sz="1000" kern="0">
                          <a:effectLst/>
                        </a:rPr>
                        <a:t>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巴西</a:t>
                      </a:r>
                      <a:r>
                        <a:rPr lang="en-US" sz="1000" kern="0">
                          <a:effectLst/>
                        </a:rPr>
                        <a:t>Brazil</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91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波蘭</a:t>
                      </a:r>
                      <a:r>
                        <a:rPr lang="en-US" sz="1000" kern="0">
                          <a:effectLst/>
                        </a:rPr>
                        <a:t>Poland</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dirty="0">
                          <a:effectLst/>
                        </a:rPr>
                        <a:t>50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臺灣</a:t>
                      </a:r>
                      <a:r>
                        <a:rPr lang="en-US" sz="1000" kern="0" dirty="0">
                          <a:effectLst/>
                        </a:rPr>
                        <a:t> Taiwan</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dirty="0">
                          <a:effectLst/>
                        </a:rPr>
                        <a:t>31</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3"/>
                  </a:ext>
                </a:extLst>
              </a:tr>
              <a:tr h="313272">
                <a:tc>
                  <a:txBody>
                    <a:bodyPr/>
                    <a:lstStyle/>
                    <a:p>
                      <a:pPr algn="ctr">
                        <a:lnSpc>
                          <a:spcPct val="150000"/>
                        </a:lnSpc>
                        <a:spcAft>
                          <a:spcPts val="0"/>
                        </a:spcAft>
                      </a:pPr>
                      <a:r>
                        <a:rPr lang="en-US" sz="1000" kern="0">
                          <a:effectLst/>
                        </a:rPr>
                        <a:t>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加拿大</a:t>
                      </a:r>
                      <a:r>
                        <a:rPr lang="en-US" sz="1000" kern="0">
                          <a:effectLst/>
                        </a:rPr>
                        <a:t>Canada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88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挪威</a:t>
                      </a:r>
                      <a:r>
                        <a:rPr lang="en-US" sz="1000" kern="0">
                          <a:effectLst/>
                        </a:rPr>
                        <a:t>Norway</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西班牙</a:t>
                      </a:r>
                      <a:r>
                        <a:rPr lang="en-US" sz="1000" kern="0">
                          <a:effectLst/>
                        </a:rPr>
                        <a:t>Spain</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4"/>
                  </a:ext>
                </a:extLst>
              </a:tr>
              <a:tr h="323836">
                <a:tc>
                  <a:txBody>
                    <a:bodyPr/>
                    <a:lstStyle/>
                    <a:p>
                      <a:pPr algn="ctr">
                        <a:lnSpc>
                          <a:spcPct val="150000"/>
                        </a:lnSpc>
                        <a:spcAft>
                          <a:spcPts val="0"/>
                        </a:spcAft>
                      </a:pPr>
                      <a:r>
                        <a:rPr lang="en-US" sz="1000" kern="0">
                          <a:effectLst/>
                        </a:rPr>
                        <a:t>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美國</a:t>
                      </a:r>
                      <a:r>
                        <a:rPr lang="en-US" sz="1000" kern="0">
                          <a:effectLst/>
                        </a:rPr>
                        <a:t>USA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dirty="0">
                          <a:effectLst/>
                        </a:rPr>
                        <a:t>88</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土耳其</a:t>
                      </a:r>
                      <a:r>
                        <a:rPr lang="en-US" sz="1000" kern="0">
                          <a:effectLst/>
                        </a:rPr>
                        <a:t>Turkey</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瑞士</a:t>
                      </a:r>
                      <a:r>
                        <a:rPr lang="en-US" sz="1000" kern="0">
                          <a:effectLst/>
                        </a:rPr>
                        <a:t>Switzerland</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5"/>
                  </a:ext>
                </a:extLst>
              </a:tr>
              <a:tr h="351831">
                <a:tc>
                  <a:txBody>
                    <a:bodyPr/>
                    <a:lstStyle/>
                    <a:p>
                      <a:pPr algn="ctr">
                        <a:lnSpc>
                          <a:spcPct val="150000"/>
                        </a:lnSpc>
                        <a:spcAft>
                          <a:spcPts val="0"/>
                        </a:spcAft>
                      </a:pPr>
                      <a:r>
                        <a:rPr lang="en-US" sz="1000" kern="0">
                          <a:effectLst/>
                        </a:rPr>
                        <a:t>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葡萄牙</a:t>
                      </a:r>
                      <a:r>
                        <a:rPr lang="en-US" sz="1000" kern="0">
                          <a:effectLst/>
                        </a:rPr>
                        <a:t>Portugal</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86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中國</a:t>
                      </a:r>
                      <a:r>
                        <a:rPr lang="en-US" sz="1000" kern="0">
                          <a:effectLst/>
                        </a:rPr>
                        <a:t>China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斯洛伐克</a:t>
                      </a:r>
                      <a:r>
                        <a:rPr lang="en-US" sz="1000" kern="0">
                          <a:effectLst/>
                        </a:rPr>
                        <a:t>Slovakia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6"/>
                  </a:ext>
                </a:extLst>
              </a:tr>
              <a:tr h="262729">
                <a:tc>
                  <a:txBody>
                    <a:bodyPr/>
                    <a:lstStyle/>
                    <a:p>
                      <a:pPr algn="ctr">
                        <a:lnSpc>
                          <a:spcPct val="150000"/>
                        </a:lnSpc>
                        <a:spcAft>
                          <a:spcPts val="0"/>
                        </a:spcAft>
                      </a:pPr>
                      <a:r>
                        <a:rPr lang="en-US" sz="1000" kern="0">
                          <a:effectLst/>
                        </a:rPr>
                        <a:t>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瑞典</a:t>
                      </a:r>
                      <a:r>
                        <a:rPr lang="en-US" sz="1000" kern="0">
                          <a:effectLst/>
                        </a:rPr>
                        <a:t>Sweden</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83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日本</a:t>
                      </a:r>
                      <a:r>
                        <a:rPr lang="en-US" sz="1000" kern="0">
                          <a:effectLst/>
                        </a:rPr>
                        <a:t>Japan</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匈牙利</a:t>
                      </a:r>
                      <a:r>
                        <a:rPr lang="en-US" sz="1000" kern="0">
                          <a:effectLst/>
                        </a:rPr>
                        <a:t>Hungary</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7"/>
                  </a:ext>
                </a:extLst>
              </a:tr>
              <a:tr h="371910">
                <a:tc>
                  <a:txBody>
                    <a:bodyPr/>
                    <a:lstStyle/>
                    <a:p>
                      <a:pPr algn="ctr">
                        <a:lnSpc>
                          <a:spcPct val="150000"/>
                        </a:lnSpc>
                        <a:spcAft>
                          <a:spcPts val="0"/>
                        </a:spcAft>
                      </a:pPr>
                      <a:r>
                        <a:rPr lang="en-US" sz="1000" kern="0">
                          <a:effectLst/>
                        </a:rPr>
                        <a:t>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盧森堡</a:t>
                      </a:r>
                      <a:r>
                        <a:rPr lang="en-US" sz="1000" kern="0">
                          <a:effectLst/>
                        </a:rPr>
                        <a:t>Luxembourg</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烏克蘭</a:t>
                      </a:r>
                      <a:r>
                        <a:rPr lang="en-US" sz="1000" kern="0" dirty="0">
                          <a:effectLst/>
                        </a:rPr>
                        <a:t>Ukraine</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拉脫維亞</a:t>
                      </a:r>
                      <a:r>
                        <a:rPr lang="en-US" sz="1000" kern="0">
                          <a:effectLst/>
                        </a:rPr>
                        <a:t>Latvia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8"/>
                  </a:ext>
                </a:extLst>
              </a:tr>
              <a:tr h="246844">
                <a:tc>
                  <a:txBody>
                    <a:bodyPr/>
                    <a:lstStyle/>
                    <a:p>
                      <a:pPr algn="ctr">
                        <a:lnSpc>
                          <a:spcPct val="150000"/>
                        </a:lnSpc>
                        <a:spcAft>
                          <a:spcPts val="0"/>
                        </a:spcAft>
                      </a:pPr>
                      <a:r>
                        <a:rPr lang="en-US" sz="1000" kern="0">
                          <a:effectLst/>
                        </a:rPr>
                        <a:t>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愛爾蘭</a:t>
                      </a:r>
                      <a:r>
                        <a:rPr lang="en-US" sz="1000" kern="0">
                          <a:effectLst/>
                        </a:rPr>
                        <a:t>Ireland</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南韓</a:t>
                      </a:r>
                      <a:r>
                        <a:rPr lang="en-US" sz="1000" kern="0">
                          <a:effectLst/>
                        </a:rPr>
                        <a:t>Korea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立陶宛</a:t>
                      </a:r>
                      <a:r>
                        <a:rPr lang="en-US" sz="1000" kern="0" dirty="0" smtClean="0">
                          <a:effectLst/>
                        </a:rPr>
                        <a:t>Lithuania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09"/>
                  </a:ext>
                </a:extLst>
              </a:tr>
              <a:tr h="281655">
                <a:tc>
                  <a:txBody>
                    <a:bodyPr/>
                    <a:lstStyle/>
                    <a:p>
                      <a:pPr algn="ctr">
                        <a:lnSpc>
                          <a:spcPct val="150000"/>
                        </a:lnSpc>
                        <a:spcAft>
                          <a:spcPts val="0"/>
                        </a:spcAft>
                      </a:pPr>
                      <a:r>
                        <a:rPr lang="en-US" sz="1000" kern="0">
                          <a:effectLst/>
                        </a:rPr>
                        <a:t>10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阿爾巴尼亞</a:t>
                      </a:r>
                      <a:r>
                        <a:rPr lang="zh-TW" altLang="en-US" sz="1000" kern="0" dirty="0" smtClean="0">
                          <a:effectLst/>
                        </a:rPr>
                        <a:t>  </a:t>
                      </a:r>
                      <a:r>
                        <a:rPr lang="en-US" sz="1000" kern="0" dirty="0" smtClean="0">
                          <a:effectLst/>
                        </a:rPr>
                        <a:t>Albania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29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俄羅斯</a:t>
                      </a:r>
                      <a:r>
                        <a:rPr lang="en-US" sz="1000" kern="0">
                          <a:effectLst/>
                        </a:rPr>
                        <a:t>Russia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斯洛文尼亞</a:t>
                      </a:r>
                      <a:r>
                        <a:rPr lang="en-US" sz="1000" kern="0">
                          <a:effectLst/>
                        </a:rPr>
                        <a:t>Slovenia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0"/>
                  </a:ext>
                </a:extLst>
              </a:tr>
              <a:tr h="261191">
                <a:tc>
                  <a:txBody>
                    <a:bodyPr/>
                    <a:lstStyle/>
                    <a:p>
                      <a:pPr algn="ctr">
                        <a:lnSpc>
                          <a:spcPct val="150000"/>
                        </a:lnSpc>
                        <a:spcAft>
                          <a:spcPts val="0"/>
                        </a:spcAft>
                      </a:pPr>
                      <a:r>
                        <a:rPr lang="en-US" sz="1000" kern="0">
                          <a:effectLst/>
                        </a:rPr>
                        <a:t>11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澳洲</a:t>
                      </a:r>
                      <a:r>
                        <a:rPr lang="en-US" sz="1000" kern="0">
                          <a:effectLst/>
                        </a:rPr>
                        <a:t>Australia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摩爾多瓦</a:t>
                      </a:r>
                      <a:r>
                        <a:rPr lang="en-US" sz="1000" kern="0">
                          <a:effectLst/>
                        </a:rPr>
                        <a:t>Moldova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49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北</a:t>
                      </a:r>
                      <a:r>
                        <a:rPr lang="zh-TW" sz="1000" kern="0" dirty="0" smtClean="0">
                          <a:effectLst/>
                        </a:rPr>
                        <a:t>馬其頓</a:t>
                      </a:r>
                      <a:r>
                        <a:rPr lang="zh-TW" altLang="en-US" sz="1000" kern="0" dirty="0" smtClean="0">
                          <a:effectLst/>
                        </a:rPr>
                        <a:t>  </a:t>
                      </a:r>
                      <a:r>
                        <a:rPr lang="en-US" sz="1000" kern="0" dirty="0" smtClean="0">
                          <a:effectLst/>
                        </a:rPr>
                        <a:t>North </a:t>
                      </a:r>
                      <a:r>
                        <a:rPr lang="en-US" sz="1000" kern="0" dirty="0">
                          <a:effectLst/>
                        </a:rPr>
                        <a:t>Macedonia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1"/>
                  </a:ext>
                </a:extLst>
              </a:tr>
              <a:tr h="271423">
                <a:tc>
                  <a:txBody>
                    <a:bodyPr/>
                    <a:lstStyle/>
                    <a:p>
                      <a:pPr algn="ctr">
                        <a:lnSpc>
                          <a:spcPct val="150000"/>
                        </a:lnSpc>
                        <a:spcAft>
                          <a:spcPts val="0"/>
                        </a:spcAft>
                      </a:pPr>
                      <a:r>
                        <a:rPr lang="en-US" sz="1000" kern="0">
                          <a:effectLst/>
                        </a:rPr>
                        <a:t>12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芬蘭</a:t>
                      </a:r>
                      <a:r>
                        <a:rPr lang="en-US" sz="1000" kern="0">
                          <a:effectLst/>
                        </a:rPr>
                        <a:t>Finland</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德國</a:t>
                      </a:r>
                      <a:r>
                        <a:rPr lang="en-US" sz="1000" kern="0">
                          <a:effectLst/>
                        </a:rPr>
                        <a:t>Germany</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約旦</a:t>
                      </a:r>
                      <a:r>
                        <a:rPr lang="zh-TW" altLang="en-US" sz="1000" kern="0" dirty="0" smtClean="0">
                          <a:effectLst/>
                        </a:rPr>
                        <a:t> </a:t>
                      </a:r>
                      <a:r>
                        <a:rPr lang="en-US" sz="1000" kern="0" dirty="0" smtClean="0">
                          <a:effectLst/>
                        </a:rPr>
                        <a:t>Jordan</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22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2"/>
                  </a:ext>
                </a:extLst>
              </a:tr>
              <a:tr h="271423">
                <a:tc>
                  <a:txBody>
                    <a:bodyPr/>
                    <a:lstStyle/>
                    <a:p>
                      <a:pPr algn="ctr">
                        <a:lnSpc>
                          <a:spcPct val="150000"/>
                        </a:lnSpc>
                        <a:spcAft>
                          <a:spcPts val="0"/>
                        </a:spcAft>
                      </a:pPr>
                      <a:r>
                        <a:rPr lang="en-US" sz="1000" kern="0">
                          <a:effectLst/>
                        </a:rPr>
                        <a:t>13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法國</a:t>
                      </a:r>
                      <a:r>
                        <a:rPr lang="en-US" sz="1000" kern="0">
                          <a:effectLst/>
                        </a:rPr>
                        <a:t>France</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70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丹麥</a:t>
                      </a:r>
                      <a:r>
                        <a:rPr lang="en-US" sz="1000" kern="0">
                          <a:effectLst/>
                        </a:rPr>
                        <a:t>Denmark</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克羅地亞</a:t>
                      </a:r>
                      <a:r>
                        <a:rPr lang="en-US" sz="1000" kern="0">
                          <a:effectLst/>
                        </a:rPr>
                        <a:t>Croatia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19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3"/>
                  </a:ext>
                </a:extLst>
              </a:tr>
              <a:tr h="390388">
                <a:tc>
                  <a:txBody>
                    <a:bodyPr/>
                    <a:lstStyle/>
                    <a:p>
                      <a:pPr algn="ctr">
                        <a:lnSpc>
                          <a:spcPct val="150000"/>
                        </a:lnSpc>
                        <a:spcAft>
                          <a:spcPts val="0"/>
                        </a:spcAft>
                      </a:pPr>
                      <a:r>
                        <a:rPr lang="en-US" sz="1000" kern="0">
                          <a:effectLst/>
                        </a:rPr>
                        <a:t>14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比利時</a:t>
                      </a:r>
                      <a:r>
                        <a:rPr lang="en-US" sz="1000" kern="0">
                          <a:effectLst/>
                        </a:rPr>
                        <a:t>Belgium</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65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義大利</a:t>
                      </a:r>
                      <a:r>
                        <a:rPr lang="en-US" sz="1000" kern="0">
                          <a:effectLst/>
                        </a:rPr>
                        <a:t>Italy</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52</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印度</a:t>
                      </a:r>
                      <a:r>
                        <a:rPr lang="en-US" sz="1000" kern="0">
                          <a:effectLst/>
                        </a:rPr>
                        <a:t>India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16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4"/>
                  </a:ext>
                </a:extLst>
              </a:tr>
              <a:tr h="325451">
                <a:tc>
                  <a:txBody>
                    <a:bodyPr/>
                    <a:lstStyle/>
                    <a:p>
                      <a:pPr algn="ctr">
                        <a:lnSpc>
                          <a:spcPct val="150000"/>
                        </a:lnSpc>
                        <a:spcAft>
                          <a:spcPts val="0"/>
                        </a:spcAft>
                      </a:pPr>
                      <a:r>
                        <a:rPr lang="en-US" sz="1000" kern="0">
                          <a:effectLst/>
                        </a:rPr>
                        <a:t>15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以色列</a:t>
                      </a:r>
                      <a:r>
                        <a:rPr lang="en-US" sz="1000" kern="0">
                          <a:effectLst/>
                        </a:rPr>
                        <a:t>Israel</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63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希臘</a:t>
                      </a:r>
                      <a:r>
                        <a:rPr lang="en-US" sz="1000" kern="0">
                          <a:effectLst/>
                        </a:rPr>
                        <a:t>Greece</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40</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愛沙尼亞</a:t>
                      </a:r>
                      <a:r>
                        <a:rPr lang="en-US" sz="1000" kern="0">
                          <a:effectLst/>
                        </a:rPr>
                        <a:t>Estonia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16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5"/>
                  </a:ext>
                </a:extLst>
              </a:tr>
              <a:tr h="351831">
                <a:tc>
                  <a:txBody>
                    <a:bodyPr/>
                    <a:lstStyle/>
                    <a:p>
                      <a:pPr algn="ctr">
                        <a:lnSpc>
                          <a:spcPct val="150000"/>
                        </a:lnSpc>
                        <a:spcAft>
                          <a:spcPts val="0"/>
                        </a:spcAft>
                      </a:pPr>
                      <a:r>
                        <a:rPr lang="en-US" sz="1000" kern="0">
                          <a:effectLst/>
                        </a:rPr>
                        <a:t>16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馬爾他</a:t>
                      </a:r>
                      <a:r>
                        <a:rPr lang="en-US" sz="1000" kern="0">
                          <a:effectLst/>
                        </a:rPr>
                        <a:t>Malta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63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羅馬尼亞</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54</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奧地利</a:t>
                      </a:r>
                      <a:r>
                        <a:rPr lang="zh-TW" altLang="en-US" sz="1000" kern="0" dirty="0" smtClean="0">
                          <a:effectLst/>
                        </a:rPr>
                        <a:t>  </a:t>
                      </a:r>
                      <a:r>
                        <a:rPr lang="en-US" sz="1000" kern="0" dirty="0" smtClean="0">
                          <a:effectLst/>
                        </a:rPr>
                        <a:t>Austria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13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6"/>
                  </a:ext>
                </a:extLst>
              </a:tr>
              <a:tr h="269522">
                <a:tc>
                  <a:txBody>
                    <a:bodyPr/>
                    <a:lstStyle/>
                    <a:p>
                      <a:pPr algn="ctr">
                        <a:lnSpc>
                          <a:spcPct val="150000"/>
                        </a:lnSpc>
                        <a:spcAft>
                          <a:spcPts val="0"/>
                        </a:spcAft>
                      </a:pPr>
                      <a:r>
                        <a:rPr lang="en-US" sz="1000" kern="0">
                          <a:effectLst/>
                        </a:rPr>
                        <a:t>17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英國</a:t>
                      </a:r>
                      <a:r>
                        <a:rPr lang="en-US" sz="1000" kern="0" dirty="0" smtClean="0">
                          <a:effectLst/>
                        </a:rPr>
                        <a:t>United </a:t>
                      </a:r>
                      <a:r>
                        <a:rPr lang="en-US" sz="1000" kern="0" dirty="0">
                          <a:effectLst/>
                        </a:rPr>
                        <a:t>Kingdom</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61</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塞爾維亞</a:t>
                      </a:r>
                      <a:r>
                        <a:rPr lang="en-US" sz="1000" kern="0">
                          <a:effectLst/>
                        </a:rPr>
                        <a:t>Serbia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保加利亞</a:t>
                      </a:r>
                      <a:r>
                        <a:rPr lang="en-US" sz="1000" kern="0">
                          <a:effectLst/>
                        </a:rPr>
                        <a:t>Bulgaria</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13</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7"/>
                  </a:ext>
                </a:extLst>
              </a:tr>
              <a:tr h="250362">
                <a:tc>
                  <a:txBody>
                    <a:bodyPr/>
                    <a:lstStyle/>
                    <a:p>
                      <a:pPr algn="ctr">
                        <a:lnSpc>
                          <a:spcPct val="150000"/>
                        </a:lnSpc>
                        <a:spcAft>
                          <a:spcPts val="0"/>
                        </a:spcAft>
                      </a:pPr>
                      <a:r>
                        <a:rPr lang="en-US" sz="1000" kern="0">
                          <a:effectLst/>
                        </a:rPr>
                        <a:t>18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a:effectLst/>
                        </a:rPr>
                        <a:t>冰島</a:t>
                      </a:r>
                      <a:r>
                        <a:rPr lang="en-US" sz="1000" kern="0" dirty="0">
                          <a:effectLst/>
                        </a:rPr>
                        <a:t>Iceland</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a:effectLst/>
                        </a:rPr>
                        <a:t>墨西哥</a:t>
                      </a:r>
                      <a:r>
                        <a:rPr lang="en-US" sz="1000" kern="0">
                          <a:effectLst/>
                        </a:rPr>
                        <a:t>Mexico</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阿拉伯聯合大公國</a:t>
                      </a:r>
                      <a:r>
                        <a:rPr lang="en-US" sz="1000" kern="0" dirty="0" smtClean="0">
                          <a:effectLst/>
                        </a:rPr>
                        <a:t>United </a:t>
                      </a:r>
                      <a:r>
                        <a:rPr lang="en-US" sz="1000" kern="0" dirty="0">
                          <a:effectLst/>
                        </a:rPr>
                        <a:t>Arab Emirates</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9</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8"/>
                  </a:ext>
                </a:extLst>
              </a:tr>
              <a:tr h="643640">
                <a:tc>
                  <a:txBody>
                    <a:bodyPr/>
                    <a:lstStyle/>
                    <a:p>
                      <a:pPr algn="ctr">
                        <a:lnSpc>
                          <a:spcPct val="150000"/>
                        </a:lnSpc>
                        <a:spcAft>
                          <a:spcPts val="0"/>
                        </a:spcAft>
                      </a:pPr>
                      <a:r>
                        <a:rPr lang="en-US" sz="1000" kern="0" dirty="0">
                          <a:effectLst/>
                        </a:rPr>
                        <a:t>19</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荷蘭</a:t>
                      </a:r>
                      <a:r>
                        <a:rPr lang="zh-TW" altLang="en-US" sz="1000" kern="0" dirty="0" smtClean="0">
                          <a:effectLst/>
                        </a:rPr>
                        <a:t> </a:t>
                      </a:r>
                      <a:r>
                        <a:rPr lang="en-US" sz="1000" kern="0" dirty="0" smtClean="0">
                          <a:effectLst/>
                        </a:rPr>
                        <a:t>Netherlands</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55</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38</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南非</a:t>
                      </a:r>
                      <a:r>
                        <a:rPr lang="zh-TW" altLang="en-US" sz="1000" kern="0" dirty="0" smtClean="0">
                          <a:effectLst/>
                        </a:rPr>
                        <a:t> </a:t>
                      </a:r>
                      <a:r>
                        <a:rPr lang="en-US" sz="1000" kern="0" dirty="0" smtClean="0">
                          <a:effectLst/>
                        </a:rPr>
                        <a:t>South </a:t>
                      </a:r>
                      <a:r>
                        <a:rPr lang="en-US" sz="1000" kern="0" dirty="0">
                          <a:effectLst/>
                        </a:rPr>
                        <a:t>Africa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a:effectLst/>
                        </a:rPr>
                        <a:t>36</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ctr">
                        <a:lnSpc>
                          <a:spcPct val="150000"/>
                        </a:lnSpc>
                        <a:spcAft>
                          <a:spcPts val="0"/>
                        </a:spcAft>
                      </a:pPr>
                      <a:r>
                        <a:rPr lang="en-US" sz="1000" kern="0">
                          <a:effectLst/>
                        </a:rPr>
                        <a:t>57</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0" marR="0" marT="0" marB="0"/>
                </a:tc>
                <a:tc>
                  <a:txBody>
                    <a:bodyPr/>
                    <a:lstStyle/>
                    <a:p>
                      <a:pPr algn="l">
                        <a:lnSpc>
                          <a:spcPct val="150000"/>
                        </a:lnSpc>
                        <a:spcAft>
                          <a:spcPts val="0"/>
                        </a:spcAft>
                      </a:pPr>
                      <a:r>
                        <a:rPr lang="zh-TW" sz="1000" kern="0" dirty="0" smtClean="0">
                          <a:effectLst/>
                        </a:rPr>
                        <a:t>沙烏地阿拉伯</a:t>
                      </a:r>
                      <a:r>
                        <a:rPr lang="zh-TW" altLang="en-US" sz="1000" kern="0" dirty="0" smtClean="0">
                          <a:effectLst/>
                        </a:rPr>
                        <a:t>  </a:t>
                      </a:r>
                      <a:r>
                        <a:rPr lang="en-US" sz="1000" kern="0" dirty="0" smtClean="0">
                          <a:effectLst/>
                        </a:rPr>
                        <a:t>Saudi </a:t>
                      </a:r>
                      <a:r>
                        <a:rPr lang="en-US" sz="1000" kern="0" dirty="0">
                          <a:effectLst/>
                        </a:rPr>
                        <a:t>Arabia</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tc>
                  <a:txBody>
                    <a:bodyPr/>
                    <a:lstStyle/>
                    <a:p>
                      <a:pPr algn="l">
                        <a:lnSpc>
                          <a:spcPct val="150000"/>
                        </a:lnSpc>
                        <a:spcAft>
                          <a:spcPts val="0"/>
                        </a:spcAft>
                      </a:pPr>
                      <a:r>
                        <a:rPr lang="en-US" sz="1000" kern="0" dirty="0">
                          <a:effectLst/>
                        </a:rPr>
                        <a:t>0</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30619" marR="30619" marT="15310" marB="15310"/>
                </a:tc>
                <a:extLst>
                  <a:ext uri="{0D108BD9-81ED-4DB2-BD59-A6C34878D82A}">
                    <a16:rowId xmlns:a16="http://schemas.microsoft.com/office/drawing/2014/main" val="10019"/>
                  </a:ext>
                </a:extLst>
              </a:tr>
            </a:tbl>
          </a:graphicData>
        </a:graphic>
      </p:graphicFrame>
      <p:sp>
        <p:nvSpPr>
          <p:cNvPr id="7" name="矩形 6"/>
          <p:cNvSpPr/>
          <p:nvPr/>
        </p:nvSpPr>
        <p:spPr>
          <a:xfrm>
            <a:off x="261764" y="188640"/>
            <a:ext cx="7560840" cy="646331"/>
          </a:xfrm>
          <a:prstGeom prst="rect">
            <a:avLst/>
          </a:prstGeom>
        </p:spPr>
        <p:txBody>
          <a:bodyPr wrap="square">
            <a:spAutoFit/>
          </a:bodyPr>
          <a:lstStyle/>
          <a:p>
            <a:pPr>
              <a:lnSpc>
                <a:spcPct val="150000"/>
              </a:lnSpc>
              <a:spcBef>
                <a:spcPts val="900"/>
              </a:spcBef>
              <a:spcAft>
                <a:spcPts val="0"/>
              </a:spcAft>
            </a:pPr>
            <a:r>
              <a:rPr lang="zh-TW" altLang="zh-TW" kern="2600" dirty="0">
                <a:latin typeface="Times New Roman" panose="02020603050405020304" pitchFamily="18" charset="0"/>
                <a:ea typeface="標楷體" panose="03000509000000000000" pitchFamily="65" charset="-120"/>
                <a:cs typeface="Times New Roman" panose="02020603050405020304" pitchFamily="18" charset="0"/>
              </a:rPr>
              <a:t>香港居民取得我國定居身分融合指數之</a:t>
            </a:r>
            <a:r>
              <a:rPr lang="en-US" altLang="zh-TW" kern="2600" dirty="0">
                <a:latin typeface="Times New Roman" panose="02020603050405020304" pitchFamily="18" charset="0"/>
                <a:ea typeface="標楷體" panose="03000509000000000000" pitchFamily="65" charset="-120"/>
                <a:cs typeface="Times New Roman" panose="02020603050405020304" pitchFamily="18" charset="0"/>
              </a:rPr>
              <a:t>MIPEX</a:t>
            </a:r>
            <a:r>
              <a:rPr lang="zh-TW" altLang="zh-TW" kern="2600" dirty="0">
                <a:latin typeface="Times New Roman" panose="02020603050405020304" pitchFamily="18" charset="0"/>
                <a:ea typeface="標楷體" panose="03000509000000000000" pitchFamily="65" charset="-120"/>
                <a:cs typeface="Times New Roman" panose="02020603050405020304" pitchFamily="18" charset="0"/>
              </a:rPr>
              <a:t>國際排名</a:t>
            </a:r>
            <a:endParaRPr lang="zh-TW" altLang="zh-TW" sz="32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8" name="矩形 7"/>
          <p:cNvSpPr/>
          <p:nvPr/>
        </p:nvSpPr>
        <p:spPr>
          <a:xfrm>
            <a:off x="9118748" y="302613"/>
            <a:ext cx="2646878" cy="418384"/>
          </a:xfrm>
          <a:prstGeom prst="rect">
            <a:avLst/>
          </a:prstGeom>
        </p:spPr>
        <p:txBody>
          <a:bodyPr wrap="none">
            <a:spAutoFit/>
          </a:bodyPr>
          <a:lstStyle/>
          <a:p>
            <a:pPr indent="-90170" algn="ctr">
              <a:lnSpc>
                <a:spcPct val="150000"/>
              </a:lnSpc>
              <a:spcBef>
                <a:spcPts val="900"/>
              </a:spcBef>
              <a:spcAft>
                <a:spcPts val="900"/>
              </a:spcAft>
            </a:pP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6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9" name="矩形 8"/>
          <p:cNvSpPr/>
          <p:nvPr/>
        </p:nvSpPr>
        <p:spPr>
          <a:xfrm>
            <a:off x="7462564" y="1628800"/>
            <a:ext cx="417646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222204" y="2602649"/>
            <a:ext cx="273630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22204" y="2962689"/>
            <a:ext cx="2736304" cy="250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33772" y="2313705"/>
            <a:ext cx="3888432" cy="288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33772" y="2024761"/>
            <a:ext cx="3888432" cy="288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63791" y="6021288"/>
            <a:ext cx="3888432" cy="2889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255990" y="3643283"/>
            <a:ext cx="2702518" cy="250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442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1844" y="764704"/>
            <a:ext cx="3057247" cy="744050"/>
          </a:xfrm>
          <a:prstGeom prst="rect">
            <a:avLst/>
          </a:prstGeom>
        </p:spPr>
        <p:txBody>
          <a:bodyPr wrap="none">
            <a:spAutoFit/>
          </a:bodyPr>
          <a:lstStyle/>
          <a:p>
            <a:pPr lvl="0" algn="ctr">
              <a:lnSpc>
                <a:spcPct val="150000"/>
              </a:lnSpc>
              <a:spcBef>
                <a:spcPts val="900"/>
              </a:spcBef>
              <a:spcAft>
                <a:spcPts val="0"/>
              </a:spcAft>
            </a:pPr>
            <a:r>
              <a:rPr lang="zh-TW" altLang="zh-TW" sz="3200" kern="2600" dirty="0">
                <a:latin typeface="Times New Roman" panose="02020603050405020304" pitchFamily="18" charset="0"/>
                <a:ea typeface="標楷體" panose="03000509000000000000" pitchFamily="65" charset="-120"/>
                <a:cs typeface="Times New Roman" panose="02020603050405020304" pitchFamily="18" charset="0"/>
              </a:rPr>
              <a:t>質化分析之結論</a:t>
            </a:r>
            <a:endParaRPr lang="zh-TW" altLang="zh-TW" sz="4000" b="1" kern="26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圓角矩形 3"/>
          <p:cNvSpPr/>
          <p:nvPr/>
        </p:nvSpPr>
        <p:spPr>
          <a:xfrm>
            <a:off x="981844" y="1772816"/>
            <a:ext cx="10292819" cy="45365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dirty="0" smtClean="0">
                <a:solidFill>
                  <a:srgbClr val="002060"/>
                </a:solidFill>
              </a:rPr>
              <a:t/>
            </a:r>
            <a:br>
              <a:rPr lang="en-US" altLang="zh-TW" sz="2000" dirty="0" smtClean="0">
                <a:solidFill>
                  <a:srgbClr val="002060"/>
                </a:solidFill>
              </a:rPr>
            </a:br>
            <a:r>
              <a:rPr lang="en-US" altLang="zh-TW" sz="2000" dirty="0" smtClean="0">
                <a:solidFill>
                  <a:srgbClr val="002060"/>
                </a:solidFill>
              </a:rPr>
              <a:t/>
            </a:r>
            <a:br>
              <a:rPr lang="en-US" altLang="zh-TW" sz="2000" dirty="0" smtClean="0">
                <a:solidFill>
                  <a:srgbClr val="002060"/>
                </a:solidFill>
              </a:rPr>
            </a:br>
            <a:r>
              <a:rPr lang="zh-TW" altLang="en-US" sz="2000" dirty="0" smtClean="0">
                <a:solidFill>
                  <a:srgbClr val="002060"/>
                </a:solidFill>
              </a:rPr>
              <a:t>        </a:t>
            </a:r>
            <a:r>
              <a:rPr lang="zh-TW" altLang="zh-TW" sz="2000" dirty="0" smtClean="0">
                <a:solidFill>
                  <a:srgbClr val="002060"/>
                </a:solidFill>
              </a:rPr>
              <a:t>經過</a:t>
            </a:r>
            <a:r>
              <a:rPr lang="zh-TW" altLang="zh-TW" sz="2000" dirty="0">
                <a:solidFill>
                  <a:srgbClr val="002060"/>
                </a:solidFill>
              </a:rPr>
              <a:t>質化深度訪談五位香港居民與四位移民專家學者後，可以統整出反送中事件加上新冠疫情擴散之情況下，申請者之身分文件審查趨於</a:t>
            </a:r>
            <a:r>
              <a:rPr lang="zh-TW" altLang="zh-TW" sz="2000" dirty="0" smtClean="0">
                <a:solidFill>
                  <a:srgbClr val="002060"/>
                </a:solidFill>
              </a:rPr>
              <a:t>嚴格</a:t>
            </a:r>
            <a:r>
              <a:rPr lang="zh-TW" altLang="en-US" sz="2000" dirty="0" smtClean="0">
                <a:solidFill>
                  <a:srgbClr val="002060"/>
                </a:solidFill>
              </a:rPr>
              <a:t>。</a:t>
            </a:r>
            <a:r>
              <a:rPr lang="zh-TW" altLang="zh-TW" sz="2000" dirty="0">
                <a:solidFill>
                  <a:srgbClr val="002060"/>
                </a:solidFill>
              </a:rPr>
              <a:t>有關具大陸地區出生背景之香港居民，其身分審核相較於香港地區出生之居民，受到較嚴格且較繁複之手續，造成香港居民對此表示申請依親居留管道之不順暢，對此我國專家學者表示基於國家安全，針對大陸地區出生之香港居民申請之定居案，必須另外通過審查會之程序，方可進一步判斷准駁</a:t>
            </a:r>
            <a:r>
              <a:rPr lang="zh-TW" altLang="zh-TW" sz="2000" dirty="0" smtClean="0">
                <a:solidFill>
                  <a:srgbClr val="002060"/>
                </a:solidFill>
              </a:rPr>
              <a:t>。</a:t>
            </a:r>
            <a:r>
              <a:rPr lang="zh-TW" altLang="zh-TW" sz="2000" dirty="0">
                <a:solidFill>
                  <a:srgbClr val="002060"/>
                </a:solidFill>
              </a:rPr>
              <a:t>居留期間達到申請定居之資格時，申請過程不斷被要求補繳相關公司營運成果之證明文件，造成主觀感受所需文件未能透明化，對此我國專家學者表示，根據陸委會及移民署相關查核單位之案例，其中不乏出現假投資真移民之事件，紙上公司的案例層出不窮，甚至有單一地址被登記申請數十數百間公司，因此才應變加強相關事證之文件需求，乃為使投資移民此管道之定居身分申請，回歸投資之本質</a:t>
            </a:r>
            <a:r>
              <a:rPr lang="zh-TW" altLang="zh-TW" sz="2000" dirty="0" smtClean="0">
                <a:solidFill>
                  <a:srgbClr val="002060"/>
                </a:solidFill>
              </a:rPr>
              <a:t>。</a:t>
            </a:r>
            <a:r>
              <a:rPr lang="zh-TW" altLang="zh-TW" sz="2000" dirty="0">
                <a:solidFill>
                  <a:srgbClr val="002060"/>
                </a:solidFill>
              </a:rPr>
              <a:t>以香港居民之角度，看待申請定居及取得定居身分過程中所面臨之困境，並比照我國專家學者之分析回饋，可以發覺針對相同的事項，有不同的觀點及分析，透過深度訪談更能明白相同議題，從不同出發點可以獲得獲得不一樣的結果及視野，並能雙向的意見交錯融合互動，產生對於相關議題有更全面多元且完整的認知。</a:t>
            </a:r>
            <a:endParaRPr lang="zh-TW" altLang="zh-TW" sz="2000" b="1" dirty="0">
              <a:solidFill>
                <a:srgbClr val="002060"/>
              </a:solidFill>
            </a:endParaRPr>
          </a:p>
          <a:p>
            <a:endParaRPr lang="zh-TW" altLang="zh-TW" sz="2000" b="1" dirty="0">
              <a:solidFill>
                <a:srgbClr val="002060"/>
              </a:solidFill>
            </a:endParaRPr>
          </a:p>
          <a:p>
            <a:endParaRPr lang="zh-TW" altLang="en-US" sz="2000" dirty="0">
              <a:solidFill>
                <a:srgbClr val="002060"/>
              </a:solidFill>
            </a:endParaRPr>
          </a:p>
        </p:txBody>
      </p:sp>
    </p:spTree>
    <p:extLst>
      <p:ext uri="{BB962C8B-B14F-4D97-AF65-F5344CB8AC3E}">
        <p14:creationId xmlns:p14="http://schemas.microsoft.com/office/powerpoint/2010/main" val="37392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062905659"/>
              </p:ext>
            </p:extLst>
          </p:nvPr>
        </p:nvGraphicFramePr>
        <p:xfrm>
          <a:off x="549796" y="897136"/>
          <a:ext cx="11161240" cy="5760720"/>
        </p:xfrm>
        <a:graphic>
          <a:graphicData uri="http://schemas.openxmlformats.org/drawingml/2006/table">
            <a:tbl>
              <a:tblPr firstRow="1" bandRow="1">
                <a:tableStyleId>{5C22544A-7EE6-4342-B048-85BDC9FD1C3A}</a:tableStyleId>
              </a:tblPr>
              <a:tblGrid>
                <a:gridCol w="3720413">
                  <a:extLst>
                    <a:ext uri="{9D8B030D-6E8A-4147-A177-3AD203B41FA5}">
                      <a16:colId xmlns:a16="http://schemas.microsoft.com/office/drawing/2014/main" val="20000"/>
                    </a:ext>
                  </a:extLst>
                </a:gridCol>
                <a:gridCol w="3810062">
                  <a:extLst>
                    <a:ext uri="{9D8B030D-6E8A-4147-A177-3AD203B41FA5}">
                      <a16:colId xmlns:a16="http://schemas.microsoft.com/office/drawing/2014/main" val="20001"/>
                    </a:ext>
                  </a:extLst>
                </a:gridCol>
                <a:gridCol w="3630765">
                  <a:extLst>
                    <a:ext uri="{9D8B030D-6E8A-4147-A177-3AD203B41FA5}">
                      <a16:colId xmlns:a16="http://schemas.microsoft.com/office/drawing/2014/main" val="20002"/>
                    </a:ext>
                  </a:extLst>
                </a:gridCol>
              </a:tblGrid>
              <a:tr h="44363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1800" b="0" dirty="0" smtClean="0">
                          <a:latin typeface="標楷體" panose="03000509000000000000" pitchFamily="65" charset="-120"/>
                          <a:ea typeface="標楷體" panose="03000509000000000000" pitchFamily="65" charset="-120"/>
                        </a:rPr>
                        <a:t>公務機關行政面</a:t>
                      </a:r>
                      <a:endParaRPr lang="en-US" altLang="zh-TW" sz="1800" b="0" dirty="0" smtClean="0">
                        <a:latin typeface="標楷體" panose="03000509000000000000" pitchFamily="65" charset="-120"/>
                        <a:ea typeface="標楷體" panose="03000509000000000000" pitchFamily="65" charset="-120"/>
                      </a:endParaRPr>
                    </a:p>
                    <a:p>
                      <a:pPr algn="ctr"/>
                      <a:endParaRPr lang="zh-TW" altLang="en-US" sz="1400" b="0" dirty="0">
                        <a:latin typeface="標楷體" panose="03000509000000000000" pitchFamily="65" charset="-120"/>
                        <a:ea typeface="標楷體" panose="03000509000000000000" pitchFamily="65" charset="-120"/>
                      </a:endParaRPr>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600" b="0" kern="1200" dirty="0" smtClean="0">
                          <a:solidFill>
                            <a:schemeClr val="lt1"/>
                          </a:solidFill>
                          <a:effectLst/>
                          <a:latin typeface="標楷體" panose="03000509000000000000" pitchFamily="65" charset="-120"/>
                          <a:ea typeface="標楷體" panose="03000509000000000000" pitchFamily="65" charset="-120"/>
                          <a:cs typeface="+mn-cs"/>
                        </a:rPr>
                        <a:t>法律面</a:t>
                      </a:r>
                      <a:endParaRPr lang="zh-TW" altLang="zh-TW" sz="2000" b="0" kern="1200" dirty="0" smtClean="0">
                        <a:solidFill>
                          <a:schemeClr val="lt1"/>
                        </a:solidFill>
                        <a:effectLst/>
                        <a:latin typeface="標楷體" panose="03000509000000000000" pitchFamily="65" charset="-120"/>
                        <a:ea typeface="標楷體" panose="03000509000000000000" pitchFamily="65" charset="-120"/>
                        <a:cs typeface="+mn-cs"/>
                      </a:endParaRPr>
                    </a:p>
                    <a:p>
                      <a:pPr algn="ctr"/>
                      <a:endParaRPr lang="zh-TW" altLang="en-US" sz="2000" b="0" dirty="0">
                        <a:latin typeface="標楷體" panose="03000509000000000000" pitchFamily="65" charset="-120"/>
                        <a:ea typeface="標楷體" panose="03000509000000000000" pitchFamily="65" charset="-120"/>
                      </a:endParaRPr>
                    </a:p>
                  </a:txBody>
                  <a:tcPr/>
                </a:tc>
                <a:tc>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zh-TW" altLang="zh-TW" sz="1600" b="0" kern="1200" dirty="0" smtClean="0">
                          <a:solidFill>
                            <a:schemeClr val="lt1"/>
                          </a:solidFill>
                          <a:effectLst/>
                          <a:latin typeface="標楷體" panose="03000509000000000000" pitchFamily="65" charset="-120"/>
                          <a:ea typeface="標楷體" panose="03000509000000000000" pitchFamily="65" charset="-120"/>
                          <a:cs typeface="+mn-cs"/>
                        </a:rPr>
                        <a:t>實務操作面</a:t>
                      </a:r>
                      <a:endParaRPr lang="zh-TW" altLang="zh-TW" sz="2000" b="0" kern="1200" dirty="0" smtClean="0">
                        <a:solidFill>
                          <a:schemeClr val="lt1"/>
                        </a:solidFill>
                        <a:effectLst/>
                        <a:latin typeface="標楷體" panose="03000509000000000000" pitchFamily="65" charset="-120"/>
                        <a:ea typeface="標楷體" panose="03000509000000000000" pitchFamily="65" charset="-120"/>
                        <a:cs typeface="+mn-cs"/>
                      </a:endParaRPr>
                    </a:p>
                    <a:p>
                      <a:pPr algn="ctr"/>
                      <a:endParaRPr lang="zh-TW" altLang="en-US" sz="2000" b="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370840">
                <a:tc>
                  <a:txBody>
                    <a:bodyPr/>
                    <a:lstStyle/>
                    <a:p>
                      <a:pPr lvl="0" algn="ctr"/>
                      <a:r>
                        <a:rPr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大陸地區出生之香港居民身分檢核</a:t>
                      </a:r>
                      <a:endParaRPr lang="zh-TW" altLang="zh-TW" sz="24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12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定居身分於法律明文保障撤回期限</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政府提供仲介公司評鑑之結果與分數之排序</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1"/>
                  </a:ext>
                </a:extLst>
              </a:tr>
              <a:tr h="370840">
                <a:tc>
                  <a:txBody>
                    <a:bodyPr/>
                    <a:lstStyle/>
                    <a:p>
                      <a:pPr lvl="0" algn="ctr"/>
                      <a:r>
                        <a:rPr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投資移民居留與定居申請之差異告知</a:t>
                      </a:r>
                      <a:endParaRPr lang="zh-TW" altLang="zh-TW" sz="24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12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身分條件變更主動告知及提供緩衝期</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投資公司經營及核准規定</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2"/>
                  </a:ext>
                </a:extLst>
              </a:tr>
              <a:tr h="370840">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移民政策修訂</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14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就業管道門檻彈性化</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戶籍登記等資訊宣導提早規劃</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3"/>
                  </a:ext>
                </a:extLst>
              </a:tr>
              <a:tr h="370840">
                <a:tc>
                  <a:txBody>
                    <a:bodyPr/>
                    <a:lstStyle/>
                    <a:p>
                      <a:pPr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申請文件種類律定</a:t>
                      </a:r>
                      <a:endParaRPr lang="zh-TW" altLang="zh-TW" sz="28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1400" dirty="0">
                        <a:latin typeface="標楷體" panose="03000509000000000000" pitchFamily="65" charset="-120"/>
                        <a:ea typeface="標楷體" panose="03000509000000000000" pitchFamily="65" charset="-120"/>
                      </a:endParaRP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家庭團聚權法律保障</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政治相關國安法律規範</a:t>
                      </a:r>
                      <a:endParaRPr lang="zh-TW" altLang="zh-TW" sz="2000" b="1" kern="1200" dirty="0">
                        <a:solidFill>
                          <a:schemeClr val="dk1"/>
                        </a:solidFill>
                        <a:effectLst/>
                        <a:latin typeface="標楷體" panose="03000509000000000000" pitchFamily="65" charset="-120"/>
                        <a:ea typeface="標楷體" panose="03000509000000000000" pitchFamily="65" charset="-120"/>
                        <a:cs typeface="+mn-cs"/>
                      </a:endParaRPr>
                    </a:p>
                  </a:txBody>
                  <a:tcPr/>
                </a:tc>
                <a:extLst>
                  <a:ext uri="{0D108BD9-81ED-4DB2-BD59-A6C34878D82A}">
                    <a16:rowId xmlns:a16="http://schemas.microsoft.com/office/drawing/2014/main" val="10004"/>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線上遞交文件明定審核期限</a:t>
                      </a:r>
                      <a:endParaRPr lang="zh-TW" altLang="en-US" sz="1400" dirty="0">
                        <a:latin typeface="標楷體" panose="03000509000000000000" pitchFamily="65" charset="-120"/>
                        <a:ea typeface="標楷體" panose="03000509000000000000" pitchFamily="65" charset="-120"/>
                      </a:endParaRP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家庭暴力及勞資糾紛居留期間法律保障</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lvl="0" algn="ct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主動告知銀行移民之目的與需求</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5"/>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跨部會資訊平台整合</a:t>
                      </a:r>
                      <a:endParaRPr lang="zh-TW" altLang="en-US" sz="1400" dirty="0">
                        <a:latin typeface="標楷體" panose="03000509000000000000" pitchFamily="65" charset="-120"/>
                        <a:ea typeface="標楷體" panose="03000509000000000000" pitchFamily="65" charset="-120"/>
                      </a:endParaRPr>
                    </a:p>
                  </a:txBody>
                  <a:tcP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zh-TW" altLang="zh-TW" sz="2000" b="0" kern="1200" dirty="0" smtClean="0">
                          <a:solidFill>
                            <a:schemeClr val="dk1"/>
                          </a:solidFill>
                          <a:effectLst/>
                          <a:latin typeface="標楷體" panose="03000509000000000000" pitchFamily="65" charset="-120"/>
                          <a:ea typeface="標楷體" panose="03000509000000000000" pitchFamily="65" charset="-120"/>
                          <a:cs typeface="+mn-cs"/>
                        </a:rPr>
                        <a:t>香港居民相關規定法律位階提升</a:t>
                      </a:r>
                      <a:endParaRPr lang="zh-TW" altLang="zh-TW" sz="2000" b="1" kern="1200" dirty="0" smtClean="0">
                        <a:solidFill>
                          <a:schemeClr val="dk1"/>
                        </a:solidFill>
                        <a:effectLst/>
                        <a:latin typeface="標楷體" panose="03000509000000000000" pitchFamily="65" charset="-120"/>
                        <a:ea typeface="標楷體" panose="03000509000000000000" pitchFamily="65" charset="-120"/>
                        <a:cs typeface="+mn-cs"/>
                      </a:endParaRPr>
                    </a:p>
                    <a:p>
                      <a:pPr algn="ctr"/>
                      <a:endParaRPr lang="zh-TW" altLang="en-US" sz="2000" dirty="0">
                        <a:latin typeface="標楷體" panose="03000509000000000000" pitchFamily="65" charset="-120"/>
                        <a:ea typeface="標楷體" panose="03000509000000000000" pitchFamily="65" charset="-120"/>
                      </a:endParaRPr>
                    </a:p>
                  </a:txBody>
                  <a:tcPr/>
                </a:tc>
                <a:tc>
                  <a:txBody>
                    <a:bodyPr/>
                    <a:lstStyle/>
                    <a:p>
                      <a:pPr algn="ct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更新就學就業管道以吸引人才</a:t>
                      </a: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6"/>
                  </a:ext>
                </a:extLst>
              </a:tr>
            </a:tbl>
          </a:graphicData>
        </a:graphic>
      </p:graphicFrame>
      <p:sp>
        <p:nvSpPr>
          <p:cNvPr id="4" name="矩形 3"/>
          <p:cNvSpPr/>
          <p:nvPr/>
        </p:nvSpPr>
        <p:spPr>
          <a:xfrm>
            <a:off x="9118748" y="472159"/>
            <a:ext cx="2646878" cy="418384"/>
          </a:xfrm>
          <a:prstGeom prst="rect">
            <a:avLst/>
          </a:prstGeom>
        </p:spPr>
        <p:txBody>
          <a:bodyPr wrap="none">
            <a:spAutoFit/>
          </a:bodyPr>
          <a:lstStyle/>
          <a:p>
            <a:pPr indent="-90170" algn="ctr">
              <a:lnSpc>
                <a:spcPct val="150000"/>
              </a:lnSpc>
              <a:spcBef>
                <a:spcPts val="900"/>
              </a:spcBef>
              <a:spcAft>
                <a:spcPts val="900"/>
              </a:spcAft>
            </a:pP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zh-TW" sz="1600" kern="26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1600" kern="2600" dirty="0">
                <a:latin typeface="Times New Roman" panose="02020603050405020304" pitchFamily="18" charset="0"/>
                <a:ea typeface="標楷體" panose="03000509000000000000" pitchFamily="65" charset="-120"/>
                <a:cs typeface="Times New Roman" panose="02020603050405020304" pitchFamily="18" charset="0"/>
              </a:rPr>
              <a:t>作者彙整後自製</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5" name="矩形 4"/>
          <p:cNvSpPr/>
          <p:nvPr/>
        </p:nvSpPr>
        <p:spPr>
          <a:xfrm>
            <a:off x="549796" y="302639"/>
            <a:ext cx="4544834" cy="400110"/>
          </a:xfrm>
          <a:prstGeom prst="rect">
            <a:avLst/>
          </a:prstGeom>
        </p:spPr>
        <p:txBody>
          <a:bodyPr wrap="none">
            <a:spAutoFit/>
          </a:bodyPr>
          <a:lstStyle/>
          <a:p>
            <a:pPr lvl="0"/>
            <a:r>
              <a:rPr lang="zh-TW" altLang="zh-TW" sz="2000" dirty="0">
                <a:latin typeface="標楷體" panose="03000509000000000000" pitchFamily="65" charset="-120"/>
                <a:ea typeface="標楷體" panose="03000509000000000000" pitchFamily="65" charset="-120"/>
              </a:rPr>
              <a:t>香港居民取得我國定居身分可行</a:t>
            </a:r>
            <a:r>
              <a:rPr lang="zh-TW" altLang="zh-TW" sz="2000" dirty="0" smtClean="0">
                <a:latin typeface="標楷體" panose="03000509000000000000" pitchFamily="65" charset="-120"/>
                <a:ea typeface="標楷體" panose="03000509000000000000" pitchFamily="65" charset="-120"/>
              </a:rPr>
              <a:t>之</a:t>
            </a:r>
            <a:r>
              <a:rPr lang="zh-TW" altLang="en-US" sz="2000" dirty="0" smtClean="0">
                <a:latin typeface="標楷體" panose="03000509000000000000" pitchFamily="65" charset="-120"/>
                <a:ea typeface="標楷體" panose="03000509000000000000" pitchFamily="65" charset="-120"/>
              </a:rPr>
              <a:t>建議</a:t>
            </a:r>
            <a:endParaRPr lang="zh-TW" altLang="zh-TW"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199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97868" y="2924944"/>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參考文獻</a:t>
            </a:r>
            <a:endParaRPr lang="zh-TW" altLang="en-US" b="1" kern="2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2584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9836" y="260648"/>
            <a:ext cx="9937104" cy="830997"/>
          </a:xfrm>
          <a:prstGeom prst="rect">
            <a:avLst/>
          </a:prstGeom>
        </p:spPr>
        <p:txBody>
          <a:bodyPr wrap="square">
            <a:spAutoFit/>
          </a:bodyPr>
          <a:lstStyle/>
          <a:p>
            <a:pPr marL="359410" indent="-358140">
              <a:lnSpc>
                <a:spcPct val="150000"/>
              </a:lnSpc>
              <a:spcAft>
                <a:spcPts val="0"/>
              </a:spcAft>
            </a:pPr>
            <a:r>
              <a:rPr lang="zh-TW" altLang="zh-TW" sz="1600" kern="0" dirty="0" smtClean="0">
                <a:latin typeface="Times New Roman" panose="02020603050405020304" pitchFamily="18" charset="0"/>
                <a:ea typeface="標楷體" panose="03000509000000000000" pitchFamily="65" charset="-120"/>
                <a:cs typeface="Times New Roman" panose="02020603050405020304" pitchFamily="18" charset="0"/>
              </a:rPr>
              <a:t>陳明傳</a:t>
            </a:r>
            <a:r>
              <a:rPr lang="en-US" altLang="zh-TW" sz="16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，移民之相關理論暨非法移民之推估，陳銘傳、高珮珊主編，移民理論與移民行政，台北：五南圖書出版公司，頁</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40-41</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4" name="矩形 3"/>
          <p:cNvSpPr/>
          <p:nvPr/>
        </p:nvSpPr>
        <p:spPr>
          <a:xfrm>
            <a:off x="936444" y="1052736"/>
            <a:ext cx="9910496" cy="830997"/>
          </a:xfrm>
          <a:prstGeom prst="rect">
            <a:avLst/>
          </a:prstGeom>
        </p:spPr>
        <p:txBody>
          <a:bodyPr wrap="square">
            <a:spAutoFit/>
          </a:bodyPr>
          <a:lstStyle/>
          <a:p>
            <a:pPr marL="269875" indent="-269875">
              <a:lnSpc>
                <a:spcPct val="150000"/>
              </a:lnSpc>
              <a:spcAft>
                <a:spcPts val="0"/>
              </a:spcAft>
            </a:pP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Chu, W.W. (2003) .The Taiwan Economy under the Globalization, Taiwan: A Radical Quarterly in Social Studies, Research Series 11 (in Chinese).  </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5" name="矩形 4"/>
          <p:cNvSpPr/>
          <p:nvPr/>
        </p:nvSpPr>
        <p:spPr>
          <a:xfrm>
            <a:off x="936444" y="2117289"/>
            <a:ext cx="9910496" cy="830997"/>
          </a:xfrm>
          <a:prstGeom prst="rect">
            <a:avLst/>
          </a:prstGeom>
        </p:spPr>
        <p:txBody>
          <a:bodyPr wrap="square">
            <a:spAutoFit/>
          </a:bodyPr>
          <a:lstStyle/>
          <a:p>
            <a:pPr marL="269875" indent="-269875">
              <a:lnSpc>
                <a:spcPct val="150000"/>
              </a:lnSpc>
              <a:spcAft>
                <a:spcPts val="0"/>
              </a:spcAft>
            </a:pP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Lin, S. S. (2016) Taiwan’s China Dilemma: Contested Identities and Multiple Interests in Taiwan’s Cross-Strait Eco­nomic Policy. Stanford University Press, 2016, p.10-12.</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 name="矩形 5"/>
          <p:cNvSpPr/>
          <p:nvPr/>
        </p:nvSpPr>
        <p:spPr>
          <a:xfrm>
            <a:off x="940780" y="3123510"/>
            <a:ext cx="9762144" cy="830997"/>
          </a:xfrm>
          <a:prstGeom prst="rect">
            <a:avLst/>
          </a:prstGeom>
        </p:spPr>
        <p:txBody>
          <a:bodyPr wrap="square">
            <a:spAutoFit/>
          </a:bodyPr>
          <a:lstStyle/>
          <a:p>
            <a:pPr marL="269875" indent="-269875">
              <a:lnSpc>
                <a:spcPct val="150000"/>
              </a:lnSpc>
              <a:spcAft>
                <a:spcPts val="0"/>
              </a:spcAft>
            </a:pP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內政部移民署（</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0" dirty="0">
                <a:latin typeface="Times New Roman" panose="02020603050405020304" pitchFamily="18" charset="0"/>
                <a:ea typeface="標楷體" panose="03000509000000000000" pitchFamily="65" charset="-120"/>
                <a:cs typeface="Times New Roman" panose="02020603050405020304" pitchFamily="18" charset="0"/>
              </a:rPr>
              <a:t>「大陸地區、港澳居民、無戶籍國民來臺人數統計表」</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，下載自：</a:t>
            </a:r>
            <a:r>
              <a:rPr lang="en-US" altLang="zh-TW" sz="1600" u="sng" kern="0" dirty="0">
                <a:solidFill>
                  <a:srgbClr val="0563C1"/>
                </a:solidFill>
                <a:latin typeface="Times New Roman" panose="02020603050405020304" pitchFamily="18" charset="0"/>
                <a:ea typeface="標楷體" panose="03000509000000000000" pitchFamily="65" charset="-120"/>
                <a:cs typeface="Times New Roman" panose="02020603050405020304" pitchFamily="18" charset="0"/>
                <a:hlinkClick r:id="rId2"/>
              </a:rPr>
              <a:t>https://www.immigration.gov.tw/5385/7344/7350/8883/?alias=settledown&amp;sdate=202105&amp;edate=202110</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7" name="矩形 6"/>
          <p:cNvSpPr/>
          <p:nvPr/>
        </p:nvSpPr>
        <p:spPr>
          <a:xfrm>
            <a:off x="932523" y="4129731"/>
            <a:ext cx="10153128" cy="1569660"/>
          </a:xfrm>
          <a:prstGeom prst="rect">
            <a:avLst/>
          </a:prstGeom>
        </p:spPr>
        <p:txBody>
          <a:bodyPr wrap="square">
            <a:spAutoFit/>
          </a:bodyPr>
          <a:lstStyle/>
          <a:p>
            <a:pPr marL="269875" indent="-269875">
              <a:lnSpc>
                <a:spcPct val="150000"/>
              </a:lnSpc>
              <a:spcAft>
                <a:spcPts val="0"/>
              </a:spcAft>
            </a:pP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全國法規資料庫</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0" dirty="0">
                <a:latin typeface="Times New Roman" panose="02020603050405020304" pitchFamily="18" charset="0"/>
                <a:ea typeface="標楷體" panose="03000509000000000000" pitchFamily="65" charset="-120"/>
                <a:cs typeface="Times New Roman" panose="02020603050405020304" pitchFamily="18" charset="0"/>
              </a:rPr>
              <a:t>「香港澳門居民進入台灣地區及居留定居許可辦法」</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，下載自：</a:t>
            </a:r>
            <a:r>
              <a:rPr lang="en-US" altLang="zh-TW" sz="1600" u="sng" kern="0" dirty="0">
                <a:solidFill>
                  <a:srgbClr val="0563C1"/>
                </a:solidFill>
                <a:latin typeface="Times New Roman" panose="02020603050405020304" pitchFamily="18" charset="0"/>
                <a:ea typeface="標楷體" panose="03000509000000000000" pitchFamily="65" charset="-120"/>
                <a:cs typeface="Times New Roman" panose="02020603050405020304" pitchFamily="18" charset="0"/>
                <a:hlinkClick r:id="rId3"/>
              </a:rPr>
              <a:t>https://law.moj.gov.tw/LawClass/LawAll.aspx?PCode=Q0020008</a:t>
            </a:r>
            <a:endParaRPr lang="zh-TW" altLang="zh-TW" sz="1600" kern="100" dirty="0">
              <a:latin typeface="Calibri" panose="020F0502020204030204" pitchFamily="34" charset="0"/>
              <a:ea typeface="新細明體" panose="02020500000000000000" pitchFamily="18" charset="-120"/>
              <a:cs typeface="Times New Roman" panose="02020603050405020304" pitchFamily="18" charset="0"/>
            </a:endParaRPr>
          </a:p>
          <a:p>
            <a:pPr marL="269875" indent="-269875">
              <a:lnSpc>
                <a:spcPct val="150000"/>
              </a:lnSpc>
              <a:spcAft>
                <a:spcPts val="0"/>
              </a:spcAft>
            </a:pP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全國法規資料庫</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0" dirty="0">
                <a:latin typeface="Times New Roman" panose="02020603050405020304" pitchFamily="18" charset="0"/>
                <a:ea typeface="標楷體" panose="03000509000000000000" pitchFamily="65" charset="-120"/>
                <a:cs typeface="Times New Roman" panose="02020603050405020304" pitchFamily="18" charset="0"/>
              </a:rPr>
              <a:t>「國籍法」</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，下載自</a:t>
            </a:r>
            <a:r>
              <a:rPr lang="zh-TW" altLang="zh-TW" sz="1600" kern="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69875" indent="-269875">
              <a:lnSpc>
                <a:spcPct val="150000"/>
              </a:lnSpc>
              <a:spcAft>
                <a:spcPts val="0"/>
              </a:spcAft>
            </a:pPr>
            <a:r>
              <a:rPr lang="zh-TW" altLang="en-US" sz="1600" kern="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kern="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600" kern="0" dirty="0" smtClean="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://law.moj.gov.tw/LawClass/LawAll.aspx?PCode=D0030001</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8" name="矩形 7"/>
          <p:cNvSpPr/>
          <p:nvPr/>
        </p:nvSpPr>
        <p:spPr>
          <a:xfrm>
            <a:off x="909836" y="5694347"/>
            <a:ext cx="9937104" cy="830997"/>
          </a:xfrm>
          <a:prstGeom prst="rect">
            <a:avLst/>
          </a:prstGeom>
        </p:spPr>
        <p:txBody>
          <a:bodyPr wrap="square">
            <a:spAutoFit/>
          </a:bodyPr>
          <a:lstStyle/>
          <a:p>
            <a:pPr marL="269875" indent="-269875">
              <a:lnSpc>
                <a:spcPct val="150000"/>
              </a:lnSpc>
              <a:spcAft>
                <a:spcPts val="0"/>
              </a:spcAft>
            </a:pP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投審會（</a:t>
            </a:r>
            <a:r>
              <a:rPr lang="en-US" altLang="zh-TW" sz="1600" kern="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kern="0" dirty="0">
                <a:latin typeface="Times New Roman" panose="02020603050405020304" pitchFamily="18" charset="0"/>
                <a:ea typeface="標楷體" panose="03000509000000000000" pitchFamily="65" charset="-120"/>
                <a:cs typeface="Times New Roman" panose="02020603050405020304" pitchFamily="18" charset="0"/>
              </a:rPr>
              <a:t>「港澳居民規劃以投資事由在臺居留或定居之投資計畫表」</a:t>
            </a:r>
            <a:r>
              <a:rPr lang="zh-TW" altLang="zh-TW" sz="1600" kern="0" dirty="0">
                <a:latin typeface="Times New Roman" panose="02020603050405020304" pitchFamily="18" charset="0"/>
                <a:ea typeface="標楷體" panose="03000509000000000000" pitchFamily="65" charset="-120"/>
                <a:cs typeface="Times New Roman" panose="02020603050405020304" pitchFamily="18" charset="0"/>
              </a:rPr>
              <a:t>，下載自：</a:t>
            </a:r>
            <a:r>
              <a:rPr lang="zh-TW" altLang="zh-TW" sz="1600" kern="0" dirty="0">
                <a:latin typeface="Calibri" panose="020F0502020204030204" pitchFamily="34" charset="0"/>
                <a:ea typeface="Times New Roman" panose="02020603050405020304" pitchFamily="18" charset="0"/>
                <a:cs typeface="Times New Roman" panose="02020603050405020304" pitchFamily="18" charset="0"/>
              </a:rPr>
              <a:t> </a:t>
            </a:r>
            <a:r>
              <a:rPr lang="en-US" altLang="zh-TW" sz="1600" u="sng" kern="0" dirty="0">
                <a:solidFill>
                  <a:srgbClr val="0563C1"/>
                </a:solidFill>
                <a:latin typeface="Times New Roman" panose="02020603050405020304" pitchFamily="18" charset="0"/>
                <a:ea typeface="標楷體" panose="03000509000000000000" pitchFamily="65" charset="-120"/>
                <a:cs typeface="Times New Roman" panose="02020603050405020304" pitchFamily="18" charset="0"/>
                <a:hlinkClick r:id="rId4"/>
              </a:rPr>
              <a:t>https://www.moeaic.gov.tw/businessPub.view?lang=ch&amp;op_id_one=1</a:t>
            </a:r>
            <a:endParaRPr lang="zh-TW" alt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8009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97868" y="2924944"/>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endParaRPr lang="zh-TW" altLang="en-US" b="1" kern="2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074" name="Picture 2" descr="除了Thank you之外…暖心傳達謝意的五大金句！(Insights of Lingvist)｜Lingvist Taiwan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980728"/>
            <a:ext cx="7053322"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84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284" y="-99392"/>
            <a:ext cx="12601400" cy="6957392"/>
          </a:xfrm>
        </p:spPr>
      </p:pic>
    </p:spTree>
    <p:extLst>
      <p:ext uri="{BB962C8B-B14F-4D97-AF65-F5344CB8AC3E}">
        <p14:creationId xmlns:p14="http://schemas.microsoft.com/office/powerpoint/2010/main" val="46507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284" y="-99392"/>
            <a:ext cx="12601400" cy="6957392"/>
          </a:xfrm>
        </p:spPr>
      </p:pic>
    </p:spTree>
    <p:extLst>
      <p:ext uri="{BB962C8B-B14F-4D97-AF65-F5344CB8AC3E}">
        <p14:creationId xmlns:p14="http://schemas.microsoft.com/office/powerpoint/2010/main" val="23163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40" y="76200"/>
            <a:ext cx="12143085" cy="6953200"/>
          </a:xfrm>
        </p:spPr>
      </p:pic>
    </p:spTree>
    <p:extLst>
      <p:ext uri="{BB962C8B-B14F-4D97-AF65-F5344CB8AC3E}">
        <p14:creationId xmlns:p14="http://schemas.microsoft.com/office/powerpoint/2010/main" val="2338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1485900" y="2248263"/>
            <a:ext cx="10157354" cy="1397000"/>
          </a:xfrm>
        </p:spPr>
        <p:txBody>
          <a:bodyPr rtlCol="0"/>
          <a:lstStyle/>
          <a:p>
            <a:pPr rtl="0"/>
            <a:r>
              <a:rPr lang="zh-TW" altLang="en-US" dirty="0" smtClean="0">
                <a:latin typeface="標楷體" panose="03000509000000000000" pitchFamily="65" charset="-120"/>
                <a:ea typeface="標楷體" panose="03000509000000000000" pitchFamily="65" charset="-120"/>
              </a:rPr>
              <a:t>大綱</a:t>
            </a:r>
            <a:endParaRPr lang="zh-TW" altLang="en-US" dirty="0">
              <a:latin typeface="標楷體" panose="03000509000000000000" pitchFamily="65" charset="-120"/>
              <a:ea typeface="標楷體" panose="03000509000000000000" pitchFamily="65" charset="-120"/>
            </a:endParaRPr>
          </a:p>
        </p:txBody>
      </p:sp>
      <p:sp>
        <p:nvSpPr>
          <p:cNvPr id="3" name="橢圓 2"/>
          <p:cNvSpPr/>
          <p:nvPr/>
        </p:nvSpPr>
        <p:spPr>
          <a:xfrm>
            <a:off x="4578735" y="263389"/>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7242242" y="263389"/>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8315947" y="1922909"/>
            <a:ext cx="317960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8386975" y="3977821"/>
            <a:ext cx="317338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344651" y="4826336"/>
            <a:ext cx="2919103"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913911" y="974452"/>
            <a:ext cx="5473064" cy="461665"/>
          </a:xfrm>
          <a:prstGeom prst="rect">
            <a:avLst/>
          </a:prstGeom>
        </p:spPr>
        <p:txBody>
          <a:bodyPr wrap="square">
            <a:spAutoFit/>
          </a:bodyPr>
          <a:lstStyle/>
          <a:p>
            <a:pPr algn="ctr">
              <a:spcBef>
                <a:spcPts val="900"/>
              </a:spcBef>
              <a:spcAft>
                <a:spcPts val="900"/>
              </a:spcAft>
            </a:pP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壹、緒論</a:t>
            </a:r>
            <a:endParaRPr lang="en-US" altLang="zh-TW" b="1" kern="2600" dirty="0" smtClean="0">
              <a:latin typeface="標楷體" panose="03000509000000000000" pitchFamily="65" charset="-120"/>
              <a:ea typeface="Times New Roman" panose="02020603050405020304" pitchFamily="18" charset="0"/>
              <a:cs typeface="Times New Roman" panose="02020603050405020304" pitchFamily="18" charset="0"/>
            </a:endParaRPr>
          </a:p>
        </p:txBody>
      </p:sp>
      <p:sp>
        <p:nvSpPr>
          <p:cNvPr id="5" name="矩形 4"/>
          <p:cNvSpPr/>
          <p:nvPr/>
        </p:nvSpPr>
        <p:spPr>
          <a:xfrm>
            <a:off x="7407385" y="999405"/>
            <a:ext cx="2031325" cy="461665"/>
          </a:xfrm>
          <a:prstGeom prst="rect">
            <a:avLst/>
          </a:prstGeom>
        </p:spPr>
        <p:txBody>
          <a:bodyPr wrap="none">
            <a:spAutoFit/>
          </a:bodyPr>
          <a:lstStyle/>
          <a:p>
            <a:pPr algn="ctr">
              <a:spcBef>
                <a:spcPts val="900"/>
              </a:spcBef>
              <a:spcAft>
                <a:spcPts val="900"/>
              </a:spcAft>
            </a:pP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貳、</a:t>
            </a:r>
            <a:r>
              <a:rPr lang="zh-TW" altLang="zh-TW" b="1" kern="2600" dirty="0" smtClean="0">
                <a:latin typeface="Times New Roman" panose="02020603050405020304" pitchFamily="18" charset="0"/>
                <a:ea typeface="標楷體" panose="03000509000000000000" pitchFamily="65" charset="-120"/>
                <a:cs typeface="Times New Roman" panose="02020603050405020304" pitchFamily="18" charset="0"/>
              </a:rPr>
              <a:t>文獻探討</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矩形 9"/>
          <p:cNvSpPr/>
          <p:nvPr/>
        </p:nvSpPr>
        <p:spPr>
          <a:xfrm>
            <a:off x="8086484" y="2580821"/>
            <a:ext cx="3834434" cy="461665"/>
          </a:xfrm>
          <a:prstGeom prst="rect">
            <a:avLst/>
          </a:prstGeom>
        </p:spPr>
        <p:txBody>
          <a:bodyPr wrap="square">
            <a:spAutoFit/>
          </a:bodyPr>
          <a:lstStyle/>
          <a:p>
            <a:pPr algn="ctr">
              <a:spcBef>
                <a:spcPts val="900"/>
              </a:spcBef>
              <a:spcAft>
                <a:spcPts val="900"/>
              </a:spcAft>
            </a:pP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b="1" kern="2600" dirty="0" smtClean="0">
                <a:latin typeface="Times New Roman" panose="02020603050405020304" pitchFamily="18" charset="0"/>
                <a:ea typeface="標楷體" panose="03000509000000000000" pitchFamily="65" charset="-120"/>
                <a:cs typeface="Times New Roman" panose="02020603050405020304" pitchFamily="18" charset="0"/>
              </a:rPr>
              <a:t>研究</a:t>
            </a:r>
            <a:r>
              <a:rPr lang="zh-TW" altLang="zh-TW" b="1" kern="2600" dirty="0">
                <a:latin typeface="Times New Roman" panose="02020603050405020304" pitchFamily="18" charset="0"/>
                <a:ea typeface="標楷體" panose="03000509000000000000" pitchFamily="65" charset="-120"/>
                <a:cs typeface="Times New Roman" panose="02020603050405020304" pitchFamily="18" charset="0"/>
              </a:rPr>
              <a:t>設計與方法</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矩形 10"/>
          <p:cNvSpPr/>
          <p:nvPr/>
        </p:nvSpPr>
        <p:spPr>
          <a:xfrm>
            <a:off x="8455144" y="4512543"/>
            <a:ext cx="2954656" cy="461665"/>
          </a:xfrm>
          <a:prstGeom prst="rect">
            <a:avLst/>
          </a:prstGeom>
        </p:spPr>
        <p:txBody>
          <a:bodyPr wrap="none">
            <a:spAutoFit/>
          </a:bodyPr>
          <a:lstStyle/>
          <a:p>
            <a:pPr algn="ctr">
              <a:spcBef>
                <a:spcPts val="900"/>
              </a:spcBef>
              <a:spcAft>
                <a:spcPts val="900"/>
              </a:spcAft>
            </a:pPr>
            <a:r>
              <a:rPr lang="zh-TW" altLang="en-US" b="1" kern="2600" dirty="0">
                <a:latin typeface="Times New Roman" panose="02020603050405020304" pitchFamily="18" charset="0"/>
                <a:ea typeface="標楷體" panose="03000509000000000000" pitchFamily="65" charset="-120"/>
                <a:cs typeface="Times New Roman" panose="02020603050405020304" pitchFamily="18" charset="0"/>
              </a:rPr>
              <a:t>肆</a:t>
            </a:r>
            <a:r>
              <a:rPr lang="zh-TW" altLang="en-US" b="1" kern="2600" dirty="0" smtClean="0">
                <a:latin typeface="標楷體" panose="03000509000000000000" pitchFamily="65" charset="-120"/>
                <a:ea typeface="Times New Roman" panose="02020603050405020304" pitchFamily="18" charset="0"/>
                <a:cs typeface="Times New Roman" panose="02020603050405020304" pitchFamily="18" charset="0"/>
              </a:rPr>
              <a:t>、</a:t>
            </a:r>
            <a:r>
              <a:rPr lang="zh-TW" altLang="zh-TW" b="1" kern="2600" dirty="0" smtClean="0">
                <a:latin typeface="Times New Roman" panose="02020603050405020304" pitchFamily="18" charset="0"/>
                <a:ea typeface="標楷體" panose="03000509000000000000" pitchFamily="65" charset="-120"/>
                <a:cs typeface="Times New Roman" panose="02020603050405020304" pitchFamily="18" charset="0"/>
              </a:rPr>
              <a:t>研究</a:t>
            </a:r>
            <a:r>
              <a:rPr lang="zh-TW" altLang="zh-TW" b="1" kern="2600" dirty="0">
                <a:latin typeface="Times New Roman" panose="02020603050405020304" pitchFamily="18" charset="0"/>
                <a:ea typeface="標楷體" panose="03000509000000000000" pitchFamily="65" charset="-120"/>
                <a:cs typeface="Times New Roman" panose="02020603050405020304" pitchFamily="18" charset="0"/>
              </a:rPr>
              <a:t>結果與分析</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矩形 11"/>
          <p:cNvSpPr/>
          <p:nvPr/>
        </p:nvSpPr>
        <p:spPr>
          <a:xfrm>
            <a:off x="5334590" y="5685271"/>
            <a:ext cx="2952785" cy="461665"/>
          </a:xfrm>
          <a:prstGeom prst="rect">
            <a:avLst/>
          </a:prstGeom>
        </p:spPr>
        <p:txBody>
          <a:bodyPr wrap="square">
            <a:spAutoFit/>
          </a:bodyPr>
          <a:lstStyle/>
          <a:p>
            <a:pPr algn="ctr">
              <a:spcBef>
                <a:spcPts val="900"/>
              </a:spcBef>
              <a:spcAft>
                <a:spcPts val="900"/>
              </a:spcAft>
            </a:pP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伍、</a:t>
            </a:r>
            <a:r>
              <a:rPr lang="zh-TW" altLang="zh-TW" b="1" kern="2600" dirty="0" smtClean="0">
                <a:latin typeface="Times New Roman" panose="02020603050405020304" pitchFamily="18" charset="0"/>
                <a:ea typeface="標楷體" panose="03000509000000000000" pitchFamily="65" charset="-120"/>
                <a:cs typeface="Times New Roman" panose="02020603050405020304" pitchFamily="18" charset="0"/>
              </a:rPr>
              <a:t>結論</a:t>
            </a:r>
            <a:r>
              <a:rPr lang="zh-TW" altLang="zh-TW" b="1" kern="2600" dirty="0">
                <a:latin typeface="Times New Roman" panose="02020603050405020304" pitchFamily="18" charset="0"/>
                <a:ea typeface="標楷體" panose="03000509000000000000" pitchFamily="65" charset="-120"/>
                <a:cs typeface="Times New Roman" panose="02020603050405020304" pitchFamily="18" charset="0"/>
              </a:rPr>
              <a:t>與建議</a:t>
            </a:r>
            <a:endParaRPr lang="zh-TW" altLang="zh-TW" sz="2000" b="1" kern="26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4222204" y="620688"/>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研究背景與動機</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5" name="橢圓 4"/>
          <p:cNvSpPr/>
          <p:nvPr/>
        </p:nvSpPr>
        <p:spPr>
          <a:xfrm>
            <a:off x="5950396" y="2348880"/>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研究問題與目的</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6" name="橢圓 5"/>
          <p:cNvSpPr/>
          <p:nvPr/>
        </p:nvSpPr>
        <p:spPr>
          <a:xfrm>
            <a:off x="4222204" y="4312804"/>
            <a:ext cx="2232248" cy="188379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dirty="0">
                <a:solidFill>
                  <a:srgbClr val="002060"/>
                </a:solidFill>
                <a:latin typeface="標楷體" panose="03000509000000000000" pitchFamily="65" charset="-120"/>
                <a:ea typeface="標楷體" panose="03000509000000000000" pitchFamily="65" charset="-120"/>
              </a:rPr>
              <a:t>名詞定義</a:t>
            </a:r>
            <a:endParaRPr lang="zh-TW" altLang="en-US" dirty="0">
              <a:solidFill>
                <a:srgbClr val="002060"/>
              </a:solidFill>
              <a:latin typeface="標楷體" panose="03000509000000000000" pitchFamily="65" charset="-120"/>
              <a:ea typeface="標楷體" panose="03000509000000000000" pitchFamily="65" charset="-120"/>
            </a:endParaRPr>
          </a:p>
        </p:txBody>
      </p:sp>
      <p:sp>
        <p:nvSpPr>
          <p:cNvPr id="7" name="標題 1"/>
          <p:cNvSpPr txBox="1">
            <a:spLocks/>
          </p:cNvSpPr>
          <p:nvPr/>
        </p:nvSpPr>
        <p:spPr>
          <a:xfrm>
            <a:off x="693812" y="2991272"/>
            <a:ext cx="10157354" cy="1397000"/>
          </a:xfrm>
          <a:prstGeom prst="rect">
            <a:avLst/>
          </a:prstGeom>
        </p:spPr>
        <p:txBody>
          <a:bodyPr vert="horz" lIns="121899" tIns="60949" rIns="121899" bIns="60949" rtlCol="0" anchor="t">
            <a:normAutofit/>
          </a:bodyPr>
          <a:lstStyle>
            <a:lvl1pPr algn="l" defTabSz="1218987" rtl="0" eaLnBrk="1" latinLnBrk="0" hangingPunct="1">
              <a:lnSpc>
                <a:spcPct val="85000"/>
              </a:lnSpc>
              <a:spcBef>
                <a:spcPct val="0"/>
              </a:spcBef>
              <a:buNone/>
              <a:tabLst/>
              <a:defRPr sz="5400" b="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spcBef>
                <a:spcPts val="900"/>
              </a:spcBef>
              <a:spcAft>
                <a:spcPts val="900"/>
              </a:spcAft>
            </a:pPr>
            <a:r>
              <a:rPr lang="zh-TW" altLang="en-US" b="1" kern="2600" dirty="0">
                <a:latin typeface="Times New Roman" panose="02020603050405020304" pitchFamily="18" charset="0"/>
                <a:ea typeface="標楷體" panose="03000509000000000000" pitchFamily="65" charset="-120"/>
                <a:cs typeface="Times New Roman" panose="02020603050405020304" pitchFamily="18" charset="0"/>
              </a:rPr>
              <a:t>壹</a:t>
            </a:r>
            <a:r>
              <a:rPr lang="zh-TW" altLang="en-US" b="1" kern="2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b="1" kern="2600" dirty="0" smtClean="0">
                <a:latin typeface="Times New Roman" panose="02020603050405020304" pitchFamily="18" charset="0"/>
                <a:ea typeface="標楷體" panose="03000509000000000000" pitchFamily="65" charset="-120"/>
                <a:cs typeface="Times New Roman" panose="02020603050405020304" pitchFamily="18" charset="0"/>
              </a:rPr>
              <a:t>緒論</a:t>
            </a:r>
            <a:endParaRPr lang="zh-TW" alt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981844" y="2348880"/>
            <a:ext cx="10292819" cy="37444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rtlCol="0"/>
          <a:lstStyle/>
          <a:p>
            <a:r>
              <a:rPr lang="zh-TW" altLang="zh-TW" dirty="0">
                <a:latin typeface="標楷體" panose="03000509000000000000" pitchFamily="65" charset="-120"/>
                <a:ea typeface="標楷體" panose="03000509000000000000" pitchFamily="65" charset="-120"/>
              </a:rPr>
              <a:t>研究背景與動機</a:t>
            </a:r>
            <a:endParaRPr lang="zh-TW" altLang="en-US" dirty="0">
              <a:latin typeface="標楷體" panose="03000509000000000000" pitchFamily="65" charset="-120"/>
              <a:ea typeface="標楷體" panose="03000509000000000000" pitchFamily="65" charset="-120"/>
            </a:endParaRPr>
          </a:p>
        </p:txBody>
      </p:sp>
      <p:sp>
        <p:nvSpPr>
          <p:cNvPr id="4" name="矩形 3"/>
          <p:cNvSpPr/>
          <p:nvPr/>
        </p:nvSpPr>
        <p:spPr>
          <a:xfrm>
            <a:off x="981844" y="2636912"/>
            <a:ext cx="9369591" cy="3139321"/>
          </a:xfrm>
          <a:prstGeom prst="rect">
            <a:avLst/>
          </a:prstGeom>
        </p:spPr>
        <p:txBody>
          <a:bodyPr wrap="square">
            <a:spAutoFit/>
          </a:bodyPr>
          <a:lstStyle/>
          <a:p>
            <a:pPr marL="224790" indent="-224790">
              <a:spcAft>
                <a:spcPts val="0"/>
              </a:spcAft>
            </a:pPr>
            <a:r>
              <a:rPr lang="en-US" altLang="zh-TW" sz="2000" kern="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200" kern="0" dirty="0" smtClean="0">
                <a:latin typeface="標楷體" panose="03000509000000000000" pitchFamily="65" charset="-120"/>
                <a:ea typeface="標楷體" panose="03000509000000000000" pitchFamily="65" charset="-120"/>
                <a:cs typeface="Times New Roman" panose="02020603050405020304" pitchFamily="18" charset="0"/>
              </a:rPr>
              <a:t>自</a:t>
            </a:r>
            <a:r>
              <a:rPr lang="en-US" altLang="zh-TW" sz="2200" kern="0" dirty="0">
                <a:latin typeface="標楷體" panose="03000509000000000000" pitchFamily="65" charset="-120"/>
                <a:ea typeface="標楷體" panose="03000509000000000000" pitchFamily="65" charset="-120"/>
              </a:rPr>
              <a:t>2019</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年</a:t>
            </a:r>
            <a:r>
              <a:rPr lang="en-US" altLang="zh-TW" sz="2200" kern="0" dirty="0">
                <a:latin typeface="標楷體" panose="03000509000000000000" pitchFamily="65" charset="-120"/>
                <a:ea typeface="標楷體" panose="03000509000000000000" pitchFamily="65" charset="-120"/>
              </a:rPr>
              <a:t>2</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月</a:t>
            </a:r>
            <a:r>
              <a:rPr lang="en-US" altLang="zh-TW" sz="2200" kern="0" dirty="0">
                <a:latin typeface="標楷體" panose="03000509000000000000" pitchFamily="65" charset="-120"/>
                <a:ea typeface="標楷體" panose="03000509000000000000" pitchFamily="65" charset="-120"/>
              </a:rPr>
              <a:t>13</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日香港特別行政區政府宣布修訂《逃犯條例》起，反送中之遊行抗議活動及相關反制作用在香港引起軒然大波，然而</a:t>
            </a:r>
            <a:r>
              <a:rPr lang="en-US" altLang="zh-TW" sz="2200" kern="0" dirty="0">
                <a:latin typeface="標楷體" panose="03000509000000000000" pitchFamily="65" charset="-120"/>
                <a:ea typeface="標楷體" panose="03000509000000000000" pitchFamily="65" charset="-120"/>
              </a:rPr>
              <a:t>2020</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年</a:t>
            </a:r>
            <a:r>
              <a:rPr lang="en-US" altLang="zh-TW" sz="2200" kern="0" dirty="0">
                <a:latin typeface="標楷體" panose="03000509000000000000" pitchFamily="65" charset="-120"/>
                <a:ea typeface="標楷體" panose="03000509000000000000" pitchFamily="65" charset="-120"/>
              </a:rPr>
              <a:t>6</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月</a:t>
            </a:r>
            <a:r>
              <a:rPr lang="en-US" altLang="zh-TW" sz="2200" kern="0" dirty="0">
                <a:latin typeface="標楷體" panose="03000509000000000000" pitchFamily="65" charset="-120"/>
                <a:ea typeface="標楷體" panose="03000509000000000000" pitchFamily="65" charset="-120"/>
              </a:rPr>
              <a:t>30</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日</a:t>
            </a:r>
            <a:r>
              <a:rPr lang="en-US" altLang="zh-TW" sz="2200" kern="0" dirty="0">
                <a:latin typeface="標楷體" panose="03000509000000000000" pitchFamily="65" charset="-120"/>
                <a:ea typeface="標楷體" panose="03000509000000000000" pitchFamily="65" charset="-120"/>
              </a:rPr>
              <a:t>23</a:t>
            </a:r>
            <a:r>
              <a:rPr lang="zh-TW" altLang="zh-TW" sz="2200" kern="0" dirty="0">
                <a:latin typeface="標楷體" panose="03000509000000000000" pitchFamily="65" charset="-120"/>
                <a:ea typeface="標楷體" panose="03000509000000000000" pitchFamily="65" charset="-120"/>
                <a:cs typeface="Times New Roman" panose="02020603050405020304" pitchFamily="18" charset="0"/>
              </a:rPr>
              <a:t>時起《香港特別行政區維護國家安全法》開始生效</a:t>
            </a:r>
            <a:r>
              <a:rPr lang="zh-TW" altLang="zh-TW" sz="2200" kern="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zh-TW" sz="2200" dirty="0">
                <a:latin typeface="標楷體" panose="03000509000000000000" pitchFamily="65" charset="-120"/>
                <a:ea typeface="標楷體" panose="03000509000000000000" pitchFamily="65" charset="-120"/>
              </a:rPr>
              <a:t>在如此政治氛圍下，香港人移居我國的人數於短短兩年期間驟增，間接多面向影響我國的文化、經濟、政治等面向。除此之外，不可忽視這段政治動盪的期間，新冠肺炎大肆延燒香港地區及臺海兩岸，多重背景下，香港與我國的關係既緊密又緊張，在此風潮下，欲探討香港移民至我國之多重性動機內涵、移民管道及入臺後的融合狀況，以深入瞭解香港移民對我國相關政策之滿意度及可精進之面向。</a:t>
            </a:r>
            <a:endParaRPr lang="zh-TW" altLang="zh-TW" sz="2200" kern="100" dirty="0">
              <a:effectLst/>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p:nvPr>
            <p:extLst>
              <p:ext uri="{D42A27DB-BD31-4B8C-83A1-F6EECF244321}">
                <p14:modId xmlns:p14="http://schemas.microsoft.com/office/powerpoint/2010/main" val="765814626"/>
              </p:ext>
            </p:extLst>
          </p:nvPr>
        </p:nvGraphicFramePr>
        <p:xfrm>
          <a:off x="1557908" y="980728"/>
          <a:ext cx="8640960"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1_TF02787940_TF02787940.potx" id="{E4A5FE8E-4BD4-4FB0-A38F-F1EAE933DD53}" vid="{3F795CD6-D941-463B-BA60-C19998ABAD90}"/>
    </a:ext>
  </a:extLst>
</a:theme>
</file>

<file path=ppt/theme/theme2.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4873beb7-5857-4685-be1f-d57550cc96cc"/>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藍色書堆簡報 (寬螢幕)</Template>
  <TotalTime>0</TotalTime>
  <Words>3567</Words>
  <Application>Microsoft Office PowerPoint</Application>
  <PresentationFormat>自訂</PresentationFormat>
  <Paragraphs>727</Paragraphs>
  <Slides>39</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Microsoft JhengHei UI</vt:lpstr>
      <vt:lpstr>微軟正黑體</vt:lpstr>
      <vt:lpstr>新細明體</vt:lpstr>
      <vt:lpstr>標楷體</vt:lpstr>
      <vt:lpstr>Arial</vt:lpstr>
      <vt:lpstr>Calibri</vt:lpstr>
      <vt:lpstr>Century Gothic</vt:lpstr>
      <vt:lpstr>Times New Roman</vt:lpstr>
      <vt:lpstr>書籍 16x9</vt:lpstr>
      <vt:lpstr>從MIPEX移民融合指標探討香港移民來臺之社會融合 ---以取得定居身分為核心 The Research of Social Integration of Immigrants from Hong Kong to Taiwan by MIPEX Index --- Focusing on the Acquisition of Permanent Residency</vt:lpstr>
      <vt:lpstr>PowerPoint 簡報</vt:lpstr>
      <vt:lpstr>PowerPoint 簡報</vt:lpstr>
      <vt:lpstr>PowerPoint 簡報</vt:lpstr>
      <vt:lpstr>PowerPoint 簡報</vt:lpstr>
      <vt:lpstr>大綱</vt:lpstr>
      <vt:lpstr>PowerPoint 簡報</vt:lpstr>
      <vt:lpstr>研究背景與動機</vt:lpstr>
      <vt:lpstr>PowerPoint 簡報</vt:lpstr>
      <vt:lpstr>PowerPoint 簡報</vt:lpstr>
      <vt:lpstr>PowerPoint 簡報</vt:lpstr>
      <vt:lpstr>研究問題與目的</vt:lpstr>
      <vt:lpstr>名詞定義</vt:lpstr>
      <vt:lpstr>PowerPoint 簡報</vt:lpstr>
      <vt:lpstr>相關理論</vt:lpstr>
      <vt:lpstr>相關理論</vt:lpstr>
      <vt:lpstr>相關文獻</vt:lpstr>
      <vt:lpstr>PowerPoint 簡報</vt:lpstr>
      <vt:lpstr>PowerPoint 簡報</vt:lpstr>
      <vt:lpstr>PowerPoint 簡報</vt:lpstr>
      <vt:lpstr>PowerPoint 簡報</vt:lpstr>
      <vt:lpstr>PowerPoint 簡報</vt:lpstr>
      <vt:lpstr>PowerPoint 簡報</vt:lpstr>
      <vt:lpstr>資料蒐集與研究方法</vt:lpstr>
      <vt:lpstr>訪談法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從MIPEX移民融合指標探討香港移民來臺之社會融合---以取得定居身分為核心</dc:title>
  <dc:creator/>
  <cp:lastModifiedBy/>
  <cp:revision>1</cp:revision>
  <dcterms:created xsi:type="dcterms:W3CDTF">2022-05-16T10:03:45Z</dcterms:created>
  <dcterms:modified xsi:type="dcterms:W3CDTF">2022-06-11T01:49:02Z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