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1" r:id="rId6"/>
    <p:sldId id="262" r:id="rId7"/>
    <p:sldId id="260" r:id="rId8"/>
    <p:sldId id="263" r:id="rId9"/>
    <p:sldId id="264" r:id="rId10"/>
    <p:sldId id="266" r:id="rId11"/>
    <p:sldId id="265" r:id="rId12"/>
    <p:sldId id="267" r:id="rId13"/>
    <p:sldId id="268" r:id="rId14"/>
    <p:sldId id="269" r:id="rId15"/>
    <p:sldId id="270" r:id="rId16"/>
    <p:sldId id="271" r:id="rId17"/>
    <p:sldId id="273" r:id="rId18"/>
    <p:sldId id="272" r:id="rId19"/>
    <p:sldId id="274" r:id="rId20"/>
    <p:sldId id="275"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15515-138A-4D41-A30A-3D1EC2F9B839}" type="doc">
      <dgm:prSet loTypeId="urn:microsoft.com/office/officeart/2005/8/layout/hList7" loCatId="list" qsTypeId="urn:microsoft.com/office/officeart/2005/8/quickstyle/simple1" qsCatId="simple" csTypeId="urn:microsoft.com/office/officeart/2005/8/colors/colorful1" csCatId="colorful" phldr="1"/>
      <dgm:spPr/>
    </dgm:pt>
    <dgm:pt modelId="{1AACFC3B-1A13-4163-A18A-54844DD62E7E}">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我國遠洋漁工聘僱機制的現況</a:t>
          </a:r>
        </a:p>
      </dgm:t>
    </dgm:pt>
    <dgm:pt modelId="{ECE72846-54EF-406A-B2D1-35BBC5A36EF3}" type="parTrans" cxnId="{D1FE6797-4B9C-4376-AA26-955AD58DCA5F}">
      <dgm:prSet/>
      <dgm:spPr/>
      <dgm:t>
        <a:bodyPr/>
        <a:lstStyle/>
        <a:p>
          <a:endParaRPr lang="zh-TW" altLang="en-US"/>
        </a:p>
      </dgm:t>
    </dgm:pt>
    <dgm:pt modelId="{9A84437F-13B9-4CBA-83E5-A6077EBF440E}" type="sibTrans" cxnId="{D1FE6797-4B9C-4376-AA26-955AD58DCA5F}">
      <dgm:prSet/>
      <dgm:spPr/>
      <dgm:t>
        <a:bodyPr/>
        <a:lstStyle/>
        <a:p>
          <a:endParaRPr lang="zh-TW" altLang="en-US"/>
        </a:p>
      </dgm:t>
    </dgm:pt>
    <dgm:pt modelId="{9BBD4823-A026-4BA1-9249-71CAF7E6ADF9}">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我國遠洋漁工人權保障機制的困境</a:t>
          </a:r>
        </a:p>
      </dgm:t>
    </dgm:pt>
    <dgm:pt modelId="{6D1E56FE-0DC3-4AAF-AB0B-CFA8BEBD9542}" type="parTrans" cxnId="{6C80CD2E-D5CE-4625-9949-99C24D719838}">
      <dgm:prSet/>
      <dgm:spPr/>
      <dgm:t>
        <a:bodyPr/>
        <a:lstStyle/>
        <a:p>
          <a:endParaRPr lang="zh-TW" altLang="en-US"/>
        </a:p>
      </dgm:t>
    </dgm:pt>
    <dgm:pt modelId="{5405DFD3-D54A-473E-9CB7-CD0F348FCCDA}" type="sibTrans" cxnId="{6C80CD2E-D5CE-4625-9949-99C24D719838}">
      <dgm:prSet/>
      <dgm:spPr/>
      <dgm:t>
        <a:bodyPr/>
        <a:lstStyle/>
        <a:p>
          <a:endParaRPr lang="zh-TW" altLang="en-US"/>
        </a:p>
      </dgm:t>
    </dgm:pt>
    <dgm:pt modelId="{942A7B2E-448A-423F-AE90-AC67CA30E44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結論與對策</a:t>
          </a:r>
        </a:p>
      </dgm:t>
    </dgm:pt>
    <dgm:pt modelId="{0EDA695A-B65F-413F-B32D-E6111EC33A11}" type="parTrans" cxnId="{BE3308AE-B17D-4014-A3F4-CC24579B8D89}">
      <dgm:prSet/>
      <dgm:spPr/>
      <dgm:t>
        <a:bodyPr/>
        <a:lstStyle/>
        <a:p>
          <a:endParaRPr lang="zh-TW" altLang="en-US"/>
        </a:p>
      </dgm:t>
    </dgm:pt>
    <dgm:pt modelId="{58F3CAC7-BA01-4768-9DB1-C2F00C58E469}" type="sibTrans" cxnId="{BE3308AE-B17D-4014-A3F4-CC24579B8D89}">
      <dgm:prSet/>
      <dgm:spPr/>
      <dgm:t>
        <a:bodyPr/>
        <a:lstStyle/>
        <a:p>
          <a:endParaRPr lang="zh-TW" altLang="en-US"/>
        </a:p>
      </dgm:t>
    </dgm:pt>
    <dgm:pt modelId="{5E810002-4A4E-481A-AF1B-3608891D2FA4}">
      <dgm:prSet custT="1"/>
      <dgm:spPr/>
      <dgm:t>
        <a:bodyPr/>
        <a:lstStyle/>
        <a:p>
          <a:r>
            <a:rPr lang="zh-TW" altLang="en-US" sz="3200" b="1" dirty="0">
              <a:latin typeface="微軟正黑體" panose="020B0604030504040204" pitchFamily="34" charset="-120"/>
              <a:ea typeface="微軟正黑體" panose="020B0604030504040204" pitchFamily="34" charset="-120"/>
            </a:rPr>
            <a:t>前言</a:t>
          </a:r>
        </a:p>
      </dgm:t>
    </dgm:pt>
    <dgm:pt modelId="{D54DFC1E-5F1E-4840-AE65-37AE472358C8}" type="parTrans" cxnId="{377674B4-10E5-4E82-87A7-5D2DFB2A1EAB}">
      <dgm:prSet/>
      <dgm:spPr/>
      <dgm:t>
        <a:bodyPr/>
        <a:lstStyle/>
        <a:p>
          <a:endParaRPr lang="zh-TW" altLang="en-US"/>
        </a:p>
      </dgm:t>
    </dgm:pt>
    <dgm:pt modelId="{788427C5-44E5-497C-8C93-CAB94E41AA44}" type="sibTrans" cxnId="{377674B4-10E5-4E82-87A7-5D2DFB2A1EAB}">
      <dgm:prSet/>
      <dgm:spPr/>
      <dgm:t>
        <a:bodyPr/>
        <a:lstStyle/>
        <a:p>
          <a:endParaRPr lang="zh-TW" altLang="en-US"/>
        </a:p>
      </dgm:t>
    </dgm:pt>
    <dgm:pt modelId="{7CBCD36D-B9B6-45A6-BB6C-F28B3CFB252B}" type="pres">
      <dgm:prSet presAssocID="{7F515515-138A-4D41-A30A-3D1EC2F9B839}" presName="Name0" presStyleCnt="0">
        <dgm:presLayoutVars>
          <dgm:dir/>
          <dgm:resizeHandles val="exact"/>
        </dgm:presLayoutVars>
      </dgm:prSet>
      <dgm:spPr/>
    </dgm:pt>
    <dgm:pt modelId="{2C706E3B-AF7C-4EB5-9910-BCED735A00EC}" type="pres">
      <dgm:prSet presAssocID="{7F515515-138A-4D41-A30A-3D1EC2F9B839}" presName="fgShape" presStyleLbl="fgShp" presStyleIdx="0" presStyleCnt="1"/>
      <dgm:spPr/>
    </dgm:pt>
    <dgm:pt modelId="{C3D5DFAA-82F8-4C53-85A2-4C97D7F796A6}" type="pres">
      <dgm:prSet presAssocID="{7F515515-138A-4D41-A30A-3D1EC2F9B839}" presName="linComp" presStyleCnt="0"/>
      <dgm:spPr/>
    </dgm:pt>
    <dgm:pt modelId="{6C7C8EB8-E738-41F2-A2EF-028368008AA1}" type="pres">
      <dgm:prSet presAssocID="{5E810002-4A4E-481A-AF1B-3608891D2FA4}" presName="compNode" presStyleCnt="0"/>
      <dgm:spPr/>
    </dgm:pt>
    <dgm:pt modelId="{AB7914F0-50EC-4C74-B618-79DDED84E3EE}" type="pres">
      <dgm:prSet presAssocID="{5E810002-4A4E-481A-AF1B-3608891D2FA4}" presName="bkgdShape" presStyleLbl="node1" presStyleIdx="0" presStyleCnt="4"/>
      <dgm:spPr/>
      <dgm:t>
        <a:bodyPr/>
        <a:lstStyle/>
        <a:p>
          <a:endParaRPr lang="zh-TW" altLang="en-US"/>
        </a:p>
      </dgm:t>
    </dgm:pt>
    <dgm:pt modelId="{ED8A4F99-AE45-4777-A7FD-8854F22AE827}" type="pres">
      <dgm:prSet presAssocID="{5E810002-4A4E-481A-AF1B-3608891D2FA4}" presName="nodeTx" presStyleLbl="node1" presStyleIdx="0" presStyleCnt="4">
        <dgm:presLayoutVars>
          <dgm:bulletEnabled val="1"/>
        </dgm:presLayoutVars>
      </dgm:prSet>
      <dgm:spPr/>
      <dgm:t>
        <a:bodyPr/>
        <a:lstStyle/>
        <a:p>
          <a:endParaRPr lang="zh-TW" altLang="en-US"/>
        </a:p>
      </dgm:t>
    </dgm:pt>
    <dgm:pt modelId="{49A1372C-BCC1-4AE3-BDD0-B51A94CF8ACC}" type="pres">
      <dgm:prSet presAssocID="{5E810002-4A4E-481A-AF1B-3608891D2FA4}" presName="invisiNode" presStyleLbl="node1" presStyleIdx="0" presStyleCnt="4"/>
      <dgm:spPr/>
    </dgm:pt>
    <dgm:pt modelId="{ED33E2D1-AC5F-48D8-81EA-3270BABC1296}" type="pres">
      <dgm:prSet presAssocID="{5E810002-4A4E-481A-AF1B-3608891D2FA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A01DA9E-E476-40C5-ADEC-206B287D5E17}" type="pres">
      <dgm:prSet presAssocID="{788427C5-44E5-497C-8C93-CAB94E41AA44}" presName="sibTrans" presStyleLbl="sibTrans2D1" presStyleIdx="0" presStyleCnt="0"/>
      <dgm:spPr/>
      <dgm:t>
        <a:bodyPr/>
        <a:lstStyle/>
        <a:p>
          <a:endParaRPr lang="zh-TW" altLang="en-US"/>
        </a:p>
      </dgm:t>
    </dgm:pt>
    <dgm:pt modelId="{214A400B-535D-4068-ADEB-8B98CC484672}" type="pres">
      <dgm:prSet presAssocID="{1AACFC3B-1A13-4163-A18A-54844DD62E7E}" presName="compNode" presStyleCnt="0"/>
      <dgm:spPr/>
    </dgm:pt>
    <dgm:pt modelId="{A45643F9-A6E8-4B54-8E84-DD81FAA6A65B}" type="pres">
      <dgm:prSet presAssocID="{1AACFC3B-1A13-4163-A18A-54844DD62E7E}" presName="bkgdShape" presStyleLbl="node1" presStyleIdx="1" presStyleCnt="4"/>
      <dgm:spPr/>
      <dgm:t>
        <a:bodyPr/>
        <a:lstStyle/>
        <a:p>
          <a:endParaRPr lang="zh-TW" altLang="en-US"/>
        </a:p>
      </dgm:t>
    </dgm:pt>
    <dgm:pt modelId="{3877CB54-E58D-48EF-B17B-6E0F5621AE86}" type="pres">
      <dgm:prSet presAssocID="{1AACFC3B-1A13-4163-A18A-54844DD62E7E}" presName="nodeTx" presStyleLbl="node1" presStyleIdx="1" presStyleCnt="4">
        <dgm:presLayoutVars>
          <dgm:bulletEnabled val="1"/>
        </dgm:presLayoutVars>
      </dgm:prSet>
      <dgm:spPr/>
      <dgm:t>
        <a:bodyPr/>
        <a:lstStyle/>
        <a:p>
          <a:endParaRPr lang="zh-TW" altLang="en-US"/>
        </a:p>
      </dgm:t>
    </dgm:pt>
    <dgm:pt modelId="{C290BB4E-8AFC-40F2-8F8D-E58DC90D1871}" type="pres">
      <dgm:prSet presAssocID="{1AACFC3B-1A13-4163-A18A-54844DD62E7E}" presName="invisiNode" presStyleLbl="node1" presStyleIdx="1" presStyleCnt="4"/>
      <dgm:spPr/>
    </dgm:pt>
    <dgm:pt modelId="{6BEF68EB-4413-4EED-9A77-73DF9138E992}" type="pres">
      <dgm:prSet presAssocID="{1AACFC3B-1A13-4163-A18A-54844DD62E7E}" presName="imagNode" presStyleLbl="fgImgPlace1" presStyleIdx="1" presStyleCnt="4"/>
      <dgm:spPr/>
    </dgm:pt>
    <dgm:pt modelId="{51940645-5366-443D-A70B-8D35671E041B}" type="pres">
      <dgm:prSet presAssocID="{9A84437F-13B9-4CBA-83E5-A6077EBF440E}" presName="sibTrans" presStyleLbl="sibTrans2D1" presStyleIdx="0" presStyleCnt="0"/>
      <dgm:spPr/>
      <dgm:t>
        <a:bodyPr/>
        <a:lstStyle/>
        <a:p>
          <a:endParaRPr lang="zh-TW" altLang="en-US"/>
        </a:p>
      </dgm:t>
    </dgm:pt>
    <dgm:pt modelId="{FAC4715A-4CA4-4A99-A9BD-C85849775FEF}" type="pres">
      <dgm:prSet presAssocID="{9BBD4823-A026-4BA1-9249-71CAF7E6ADF9}" presName="compNode" presStyleCnt="0"/>
      <dgm:spPr/>
    </dgm:pt>
    <dgm:pt modelId="{44969AE0-B80B-4634-9104-9A063862DFB3}" type="pres">
      <dgm:prSet presAssocID="{9BBD4823-A026-4BA1-9249-71CAF7E6ADF9}" presName="bkgdShape" presStyleLbl="node1" presStyleIdx="2" presStyleCnt="4"/>
      <dgm:spPr/>
      <dgm:t>
        <a:bodyPr/>
        <a:lstStyle/>
        <a:p>
          <a:endParaRPr lang="zh-TW" altLang="en-US"/>
        </a:p>
      </dgm:t>
    </dgm:pt>
    <dgm:pt modelId="{8C0782FF-C270-4634-9921-B67363736DE3}" type="pres">
      <dgm:prSet presAssocID="{9BBD4823-A026-4BA1-9249-71CAF7E6ADF9}" presName="nodeTx" presStyleLbl="node1" presStyleIdx="2" presStyleCnt="4">
        <dgm:presLayoutVars>
          <dgm:bulletEnabled val="1"/>
        </dgm:presLayoutVars>
      </dgm:prSet>
      <dgm:spPr/>
      <dgm:t>
        <a:bodyPr/>
        <a:lstStyle/>
        <a:p>
          <a:endParaRPr lang="zh-TW" altLang="en-US"/>
        </a:p>
      </dgm:t>
    </dgm:pt>
    <dgm:pt modelId="{9ACA0D66-BB19-418C-9D3C-121C10B083B7}" type="pres">
      <dgm:prSet presAssocID="{9BBD4823-A026-4BA1-9249-71CAF7E6ADF9}" presName="invisiNode" presStyleLbl="node1" presStyleIdx="2" presStyleCnt="4"/>
      <dgm:spPr/>
    </dgm:pt>
    <dgm:pt modelId="{222D22DA-3464-4B79-8217-7A8EEB2A05C7}" type="pres">
      <dgm:prSet presAssocID="{9BBD4823-A026-4BA1-9249-71CAF7E6ADF9}" presName="imagNode" presStyleLbl="fgImgPlace1" presStyleIdx="2" presStyleCnt="4"/>
      <dgm:spPr/>
    </dgm:pt>
    <dgm:pt modelId="{122EF8AF-C2C9-4D59-843D-2EA3CF8DC008}" type="pres">
      <dgm:prSet presAssocID="{5405DFD3-D54A-473E-9CB7-CD0F348FCCDA}" presName="sibTrans" presStyleLbl="sibTrans2D1" presStyleIdx="0" presStyleCnt="0"/>
      <dgm:spPr/>
      <dgm:t>
        <a:bodyPr/>
        <a:lstStyle/>
        <a:p>
          <a:endParaRPr lang="zh-TW" altLang="en-US"/>
        </a:p>
      </dgm:t>
    </dgm:pt>
    <dgm:pt modelId="{F415F85A-9D1D-462D-A08A-741DCB8FE2BD}" type="pres">
      <dgm:prSet presAssocID="{942A7B2E-448A-423F-AE90-AC67CA30E44A}" presName="compNode" presStyleCnt="0"/>
      <dgm:spPr/>
    </dgm:pt>
    <dgm:pt modelId="{E5448AFB-5D63-4A07-A650-A7D5C5605035}" type="pres">
      <dgm:prSet presAssocID="{942A7B2E-448A-423F-AE90-AC67CA30E44A}" presName="bkgdShape" presStyleLbl="node1" presStyleIdx="3" presStyleCnt="4"/>
      <dgm:spPr/>
      <dgm:t>
        <a:bodyPr/>
        <a:lstStyle/>
        <a:p>
          <a:endParaRPr lang="zh-TW" altLang="en-US"/>
        </a:p>
      </dgm:t>
    </dgm:pt>
    <dgm:pt modelId="{310D83D4-3BCB-4B0C-88F0-29DD23BAFEFF}" type="pres">
      <dgm:prSet presAssocID="{942A7B2E-448A-423F-AE90-AC67CA30E44A}" presName="nodeTx" presStyleLbl="node1" presStyleIdx="3" presStyleCnt="4">
        <dgm:presLayoutVars>
          <dgm:bulletEnabled val="1"/>
        </dgm:presLayoutVars>
      </dgm:prSet>
      <dgm:spPr/>
      <dgm:t>
        <a:bodyPr/>
        <a:lstStyle/>
        <a:p>
          <a:endParaRPr lang="zh-TW" altLang="en-US"/>
        </a:p>
      </dgm:t>
    </dgm:pt>
    <dgm:pt modelId="{F623B8EF-E1A5-4351-B53C-AD17D3CD5E63}" type="pres">
      <dgm:prSet presAssocID="{942A7B2E-448A-423F-AE90-AC67CA30E44A}" presName="invisiNode" presStyleLbl="node1" presStyleIdx="3" presStyleCnt="4"/>
      <dgm:spPr/>
    </dgm:pt>
    <dgm:pt modelId="{1785EA9F-347E-4123-8ECA-EDCE57867A69}" type="pres">
      <dgm:prSet presAssocID="{942A7B2E-448A-423F-AE90-AC67CA30E44A}" presName="imagNode" presStyleLbl="fgImgPlace1" presStyleIdx="3" presStyleCnt="4"/>
      <dgm:spPr/>
    </dgm:pt>
  </dgm:ptLst>
  <dgm:cxnLst>
    <dgm:cxn modelId="{31F2EC70-464F-4AD1-B0F8-4A4A8E36E85F}" type="presOf" srcId="{1AACFC3B-1A13-4163-A18A-54844DD62E7E}" destId="{3877CB54-E58D-48EF-B17B-6E0F5621AE86}" srcOrd="1" destOrd="0" presId="urn:microsoft.com/office/officeart/2005/8/layout/hList7"/>
    <dgm:cxn modelId="{0B780A66-BBCC-4757-AF83-C5EEFE211889}" type="presOf" srcId="{9BBD4823-A026-4BA1-9249-71CAF7E6ADF9}" destId="{8C0782FF-C270-4634-9921-B67363736DE3}" srcOrd="1" destOrd="0" presId="urn:microsoft.com/office/officeart/2005/8/layout/hList7"/>
    <dgm:cxn modelId="{720AB097-984D-4787-8728-1070195E53C1}" type="presOf" srcId="{7F515515-138A-4D41-A30A-3D1EC2F9B839}" destId="{7CBCD36D-B9B6-45A6-BB6C-F28B3CFB252B}" srcOrd="0" destOrd="0" presId="urn:microsoft.com/office/officeart/2005/8/layout/hList7"/>
    <dgm:cxn modelId="{A4B72E73-8042-4FA9-9044-FCFC457779C5}" type="presOf" srcId="{942A7B2E-448A-423F-AE90-AC67CA30E44A}" destId="{E5448AFB-5D63-4A07-A650-A7D5C5605035}" srcOrd="0" destOrd="0" presId="urn:microsoft.com/office/officeart/2005/8/layout/hList7"/>
    <dgm:cxn modelId="{BE3308AE-B17D-4014-A3F4-CC24579B8D89}" srcId="{7F515515-138A-4D41-A30A-3D1EC2F9B839}" destId="{942A7B2E-448A-423F-AE90-AC67CA30E44A}" srcOrd="3" destOrd="0" parTransId="{0EDA695A-B65F-413F-B32D-E6111EC33A11}" sibTransId="{58F3CAC7-BA01-4768-9DB1-C2F00C58E469}"/>
    <dgm:cxn modelId="{6C80CD2E-D5CE-4625-9949-99C24D719838}" srcId="{7F515515-138A-4D41-A30A-3D1EC2F9B839}" destId="{9BBD4823-A026-4BA1-9249-71CAF7E6ADF9}" srcOrd="2" destOrd="0" parTransId="{6D1E56FE-0DC3-4AAF-AB0B-CFA8BEBD9542}" sibTransId="{5405DFD3-D54A-473E-9CB7-CD0F348FCCDA}"/>
    <dgm:cxn modelId="{B7AC680D-31D4-41E7-A3F1-2AC0A5F7C77D}" type="presOf" srcId="{1AACFC3B-1A13-4163-A18A-54844DD62E7E}" destId="{A45643F9-A6E8-4B54-8E84-DD81FAA6A65B}" srcOrd="0" destOrd="0" presId="urn:microsoft.com/office/officeart/2005/8/layout/hList7"/>
    <dgm:cxn modelId="{D1FE6797-4B9C-4376-AA26-955AD58DCA5F}" srcId="{7F515515-138A-4D41-A30A-3D1EC2F9B839}" destId="{1AACFC3B-1A13-4163-A18A-54844DD62E7E}" srcOrd="1" destOrd="0" parTransId="{ECE72846-54EF-406A-B2D1-35BBC5A36EF3}" sibTransId="{9A84437F-13B9-4CBA-83E5-A6077EBF440E}"/>
    <dgm:cxn modelId="{88B991B9-6121-4072-87CF-C60D65AFFDCB}" type="presOf" srcId="{5E810002-4A4E-481A-AF1B-3608891D2FA4}" destId="{AB7914F0-50EC-4C74-B618-79DDED84E3EE}" srcOrd="0" destOrd="0" presId="urn:microsoft.com/office/officeart/2005/8/layout/hList7"/>
    <dgm:cxn modelId="{AD5D323A-86BE-4683-B10E-041E7ED6984B}" type="presOf" srcId="{9A84437F-13B9-4CBA-83E5-A6077EBF440E}" destId="{51940645-5366-443D-A70B-8D35671E041B}" srcOrd="0" destOrd="0" presId="urn:microsoft.com/office/officeart/2005/8/layout/hList7"/>
    <dgm:cxn modelId="{377674B4-10E5-4E82-87A7-5D2DFB2A1EAB}" srcId="{7F515515-138A-4D41-A30A-3D1EC2F9B839}" destId="{5E810002-4A4E-481A-AF1B-3608891D2FA4}" srcOrd="0" destOrd="0" parTransId="{D54DFC1E-5F1E-4840-AE65-37AE472358C8}" sibTransId="{788427C5-44E5-497C-8C93-CAB94E41AA44}"/>
    <dgm:cxn modelId="{A758E2D5-CFC7-45A0-ABB8-72609FF27810}" type="presOf" srcId="{5E810002-4A4E-481A-AF1B-3608891D2FA4}" destId="{ED8A4F99-AE45-4777-A7FD-8854F22AE827}" srcOrd="1" destOrd="0" presId="urn:microsoft.com/office/officeart/2005/8/layout/hList7"/>
    <dgm:cxn modelId="{5CA89658-37FF-40B3-B2A9-65468A9C26DE}" type="presOf" srcId="{942A7B2E-448A-423F-AE90-AC67CA30E44A}" destId="{310D83D4-3BCB-4B0C-88F0-29DD23BAFEFF}" srcOrd="1" destOrd="0" presId="urn:microsoft.com/office/officeart/2005/8/layout/hList7"/>
    <dgm:cxn modelId="{D73A0BF9-7F96-487E-AF63-FFE2B624F57E}" type="presOf" srcId="{788427C5-44E5-497C-8C93-CAB94E41AA44}" destId="{FA01DA9E-E476-40C5-ADEC-206B287D5E17}" srcOrd="0" destOrd="0" presId="urn:microsoft.com/office/officeart/2005/8/layout/hList7"/>
    <dgm:cxn modelId="{08F72455-3759-4CC4-B4F2-C8B0C87735BE}" type="presOf" srcId="{9BBD4823-A026-4BA1-9249-71CAF7E6ADF9}" destId="{44969AE0-B80B-4634-9104-9A063862DFB3}" srcOrd="0" destOrd="0" presId="urn:microsoft.com/office/officeart/2005/8/layout/hList7"/>
    <dgm:cxn modelId="{17AFAA21-B916-47E6-882E-8367E5680605}" type="presOf" srcId="{5405DFD3-D54A-473E-9CB7-CD0F348FCCDA}" destId="{122EF8AF-C2C9-4D59-843D-2EA3CF8DC008}" srcOrd="0" destOrd="0" presId="urn:microsoft.com/office/officeart/2005/8/layout/hList7"/>
    <dgm:cxn modelId="{941C3844-1D3D-4822-8684-97C65DB1A2EC}" type="presParOf" srcId="{7CBCD36D-B9B6-45A6-BB6C-F28B3CFB252B}" destId="{2C706E3B-AF7C-4EB5-9910-BCED735A00EC}" srcOrd="0" destOrd="0" presId="urn:microsoft.com/office/officeart/2005/8/layout/hList7"/>
    <dgm:cxn modelId="{07901D07-25E3-472F-9012-3CB02C43E798}" type="presParOf" srcId="{7CBCD36D-B9B6-45A6-BB6C-F28B3CFB252B}" destId="{C3D5DFAA-82F8-4C53-85A2-4C97D7F796A6}" srcOrd="1" destOrd="0" presId="urn:microsoft.com/office/officeart/2005/8/layout/hList7"/>
    <dgm:cxn modelId="{902E3A18-DDDE-4665-A451-1E3059FEB734}" type="presParOf" srcId="{C3D5DFAA-82F8-4C53-85A2-4C97D7F796A6}" destId="{6C7C8EB8-E738-41F2-A2EF-028368008AA1}" srcOrd="0" destOrd="0" presId="urn:microsoft.com/office/officeart/2005/8/layout/hList7"/>
    <dgm:cxn modelId="{4F7F7063-1061-49F2-B243-33A6922CB835}" type="presParOf" srcId="{6C7C8EB8-E738-41F2-A2EF-028368008AA1}" destId="{AB7914F0-50EC-4C74-B618-79DDED84E3EE}" srcOrd="0" destOrd="0" presId="urn:microsoft.com/office/officeart/2005/8/layout/hList7"/>
    <dgm:cxn modelId="{5A603061-68CE-46CE-9AB7-2189E9FF5061}" type="presParOf" srcId="{6C7C8EB8-E738-41F2-A2EF-028368008AA1}" destId="{ED8A4F99-AE45-4777-A7FD-8854F22AE827}" srcOrd="1" destOrd="0" presId="urn:microsoft.com/office/officeart/2005/8/layout/hList7"/>
    <dgm:cxn modelId="{7F9F4E1C-B6D4-4AE1-937B-A4416F856654}" type="presParOf" srcId="{6C7C8EB8-E738-41F2-A2EF-028368008AA1}" destId="{49A1372C-BCC1-4AE3-BDD0-B51A94CF8ACC}" srcOrd="2" destOrd="0" presId="urn:microsoft.com/office/officeart/2005/8/layout/hList7"/>
    <dgm:cxn modelId="{78823328-4A4D-4B53-B423-E7B130180091}" type="presParOf" srcId="{6C7C8EB8-E738-41F2-A2EF-028368008AA1}" destId="{ED33E2D1-AC5F-48D8-81EA-3270BABC1296}" srcOrd="3" destOrd="0" presId="urn:microsoft.com/office/officeart/2005/8/layout/hList7"/>
    <dgm:cxn modelId="{84E50003-29FA-491B-B5CD-8B9F7A3F0F0F}" type="presParOf" srcId="{C3D5DFAA-82F8-4C53-85A2-4C97D7F796A6}" destId="{FA01DA9E-E476-40C5-ADEC-206B287D5E17}" srcOrd="1" destOrd="0" presId="urn:microsoft.com/office/officeart/2005/8/layout/hList7"/>
    <dgm:cxn modelId="{5D57C12F-6EC3-4DF8-88F8-08EA2781454F}" type="presParOf" srcId="{C3D5DFAA-82F8-4C53-85A2-4C97D7F796A6}" destId="{214A400B-535D-4068-ADEB-8B98CC484672}" srcOrd="2" destOrd="0" presId="urn:microsoft.com/office/officeart/2005/8/layout/hList7"/>
    <dgm:cxn modelId="{F4CC7937-A43E-40B5-8304-D960B5F6D2FF}" type="presParOf" srcId="{214A400B-535D-4068-ADEB-8B98CC484672}" destId="{A45643F9-A6E8-4B54-8E84-DD81FAA6A65B}" srcOrd="0" destOrd="0" presId="urn:microsoft.com/office/officeart/2005/8/layout/hList7"/>
    <dgm:cxn modelId="{5B652C2C-00DD-462D-8956-9F8B58515E03}" type="presParOf" srcId="{214A400B-535D-4068-ADEB-8B98CC484672}" destId="{3877CB54-E58D-48EF-B17B-6E0F5621AE86}" srcOrd="1" destOrd="0" presId="urn:microsoft.com/office/officeart/2005/8/layout/hList7"/>
    <dgm:cxn modelId="{414DC113-F727-4031-94FD-C8B590C7EC0F}" type="presParOf" srcId="{214A400B-535D-4068-ADEB-8B98CC484672}" destId="{C290BB4E-8AFC-40F2-8F8D-E58DC90D1871}" srcOrd="2" destOrd="0" presId="urn:microsoft.com/office/officeart/2005/8/layout/hList7"/>
    <dgm:cxn modelId="{73B0E789-7754-4B03-BAA3-8B2F5F66758A}" type="presParOf" srcId="{214A400B-535D-4068-ADEB-8B98CC484672}" destId="{6BEF68EB-4413-4EED-9A77-73DF9138E992}" srcOrd="3" destOrd="0" presId="urn:microsoft.com/office/officeart/2005/8/layout/hList7"/>
    <dgm:cxn modelId="{3097699E-F6A4-4552-AEBE-6C85DD212788}" type="presParOf" srcId="{C3D5DFAA-82F8-4C53-85A2-4C97D7F796A6}" destId="{51940645-5366-443D-A70B-8D35671E041B}" srcOrd="3" destOrd="0" presId="urn:microsoft.com/office/officeart/2005/8/layout/hList7"/>
    <dgm:cxn modelId="{EE0F8461-ABBC-4351-9D5A-2129E69FD884}" type="presParOf" srcId="{C3D5DFAA-82F8-4C53-85A2-4C97D7F796A6}" destId="{FAC4715A-4CA4-4A99-A9BD-C85849775FEF}" srcOrd="4" destOrd="0" presId="urn:microsoft.com/office/officeart/2005/8/layout/hList7"/>
    <dgm:cxn modelId="{DA3121A9-5198-42B9-82E9-110B1B1D3B06}" type="presParOf" srcId="{FAC4715A-4CA4-4A99-A9BD-C85849775FEF}" destId="{44969AE0-B80B-4634-9104-9A063862DFB3}" srcOrd="0" destOrd="0" presId="urn:microsoft.com/office/officeart/2005/8/layout/hList7"/>
    <dgm:cxn modelId="{3D27C739-A38B-42F7-9EFD-307D131E978C}" type="presParOf" srcId="{FAC4715A-4CA4-4A99-A9BD-C85849775FEF}" destId="{8C0782FF-C270-4634-9921-B67363736DE3}" srcOrd="1" destOrd="0" presId="urn:microsoft.com/office/officeart/2005/8/layout/hList7"/>
    <dgm:cxn modelId="{1D97E2C5-2126-4828-AB5E-6885895870D8}" type="presParOf" srcId="{FAC4715A-4CA4-4A99-A9BD-C85849775FEF}" destId="{9ACA0D66-BB19-418C-9D3C-121C10B083B7}" srcOrd="2" destOrd="0" presId="urn:microsoft.com/office/officeart/2005/8/layout/hList7"/>
    <dgm:cxn modelId="{199B47D0-6847-4D6A-B562-BBE0FE6C2E30}" type="presParOf" srcId="{FAC4715A-4CA4-4A99-A9BD-C85849775FEF}" destId="{222D22DA-3464-4B79-8217-7A8EEB2A05C7}" srcOrd="3" destOrd="0" presId="urn:microsoft.com/office/officeart/2005/8/layout/hList7"/>
    <dgm:cxn modelId="{0CB1327A-7C55-4D93-AF5D-6337C5B0B96B}" type="presParOf" srcId="{C3D5DFAA-82F8-4C53-85A2-4C97D7F796A6}" destId="{122EF8AF-C2C9-4D59-843D-2EA3CF8DC008}" srcOrd="5" destOrd="0" presId="urn:microsoft.com/office/officeart/2005/8/layout/hList7"/>
    <dgm:cxn modelId="{440F234D-4F95-4E29-A881-0D99099DF14D}" type="presParOf" srcId="{C3D5DFAA-82F8-4C53-85A2-4C97D7F796A6}" destId="{F415F85A-9D1D-462D-A08A-741DCB8FE2BD}" srcOrd="6" destOrd="0" presId="urn:microsoft.com/office/officeart/2005/8/layout/hList7"/>
    <dgm:cxn modelId="{1249B019-8A9C-4405-9190-A6CE507EF067}" type="presParOf" srcId="{F415F85A-9D1D-462D-A08A-741DCB8FE2BD}" destId="{E5448AFB-5D63-4A07-A650-A7D5C5605035}" srcOrd="0" destOrd="0" presId="urn:microsoft.com/office/officeart/2005/8/layout/hList7"/>
    <dgm:cxn modelId="{852C4FF6-5830-4861-9ED8-447243190A10}" type="presParOf" srcId="{F415F85A-9D1D-462D-A08A-741DCB8FE2BD}" destId="{310D83D4-3BCB-4B0C-88F0-29DD23BAFEFF}" srcOrd="1" destOrd="0" presId="urn:microsoft.com/office/officeart/2005/8/layout/hList7"/>
    <dgm:cxn modelId="{8F006DB9-B967-4BF0-9459-80F96E5342D9}" type="presParOf" srcId="{F415F85A-9D1D-462D-A08A-741DCB8FE2BD}" destId="{F623B8EF-E1A5-4351-B53C-AD17D3CD5E63}" srcOrd="2" destOrd="0" presId="urn:microsoft.com/office/officeart/2005/8/layout/hList7"/>
    <dgm:cxn modelId="{74F7B5E2-592A-42CB-9F18-362536BB2BAC}" type="presParOf" srcId="{F415F85A-9D1D-462D-A08A-741DCB8FE2BD}" destId="{1785EA9F-347E-4123-8ECA-EDCE57867A6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5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5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5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5C082D8-5C99-4BCE-870C-70E64D9EB2CB}"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A4395723-5F54-4F87-9B95-50751A6435BD}">
      <dgm:prSet phldrT="[文字]" custT="1"/>
      <dgm:spPr/>
      <dgm:t>
        <a:bodyPr/>
        <a:lstStyle/>
        <a:p>
          <a:r>
            <a:rPr lang="zh-TW" altLang="en-US" sz="2300" b="1" dirty="0">
              <a:latin typeface="微軟正黑體" panose="020B0604030504040204" pitchFamily="34" charset="-120"/>
              <a:ea typeface="微軟正黑體" panose="020B0604030504040204" pitchFamily="34" charset="-120"/>
            </a:rPr>
            <a:t>境內</a:t>
          </a:r>
          <a:r>
            <a:rPr lang="zh-TW" altLang="en-US" sz="2400" b="1" dirty="0">
              <a:latin typeface="微軟正黑體" panose="020B0604030504040204" pitchFamily="34" charset="-120"/>
              <a:ea typeface="微軟正黑體" panose="020B0604030504040204" pitchFamily="34" charset="-120"/>
            </a:rPr>
            <a:t>聘僱</a:t>
          </a:r>
          <a:endParaRPr lang="zh-TW" altLang="en-US" sz="2300" b="1" dirty="0">
            <a:latin typeface="微軟正黑體" panose="020B0604030504040204" pitchFamily="34" charset="-120"/>
            <a:ea typeface="微軟正黑體" panose="020B0604030504040204" pitchFamily="34" charset="-120"/>
          </a:endParaRPr>
        </a:p>
      </dgm:t>
    </dgm:pt>
    <dgm:pt modelId="{B3513490-4375-4944-A352-5496DB84F328}" type="parTrans" cxnId="{5484C5EE-11F0-471A-A7F1-1E7C1C0BD2D6}">
      <dgm:prSet/>
      <dgm:spPr/>
      <dgm:t>
        <a:bodyPr/>
        <a:lstStyle/>
        <a:p>
          <a:endParaRPr lang="zh-TW" altLang="en-US"/>
        </a:p>
      </dgm:t>
    </dgm:pt>
    <dgm:pt modelId="{6B7A96D1-6D19-4863-8B05-52FE3935D607}" type="sibTrans" cxnId="{5484C5EE-11F0-471A-A7F1-1E7C1C0BD2D6}">
      <dgm:prSet/>
      <dgm:spPr/>
      <dgm:t>
        <a:bodyPr/>
        <a:lstStyle/>
        <a:p>
          <a:endParaRPr lang="zh-TW" altLang="en-US"/>
        </a:p>
      </dgm:t>
    </dgm:pt>
    <dgm:pt modelId="{9F9A2C25-4FBF-4C9C-B225-5C66797E7188}">
      <dgm:prSet phldrT="[文字]"/>
      <dgm:spPr/>
      <dgm:t>
        <a:bodyPr/>
        <a:lstStyle/>
        <a:p>
          <a:r>
            <a:rPr lang="zh-TW" altLang="en-US" b="1" dirty="0">
              <a:latin typeface="微軟正黑體" panose="020B0604030504040204" pitchFamily="34" charset="-120"/>
              <a:ea typeface="微軟正黑體" panose="020B0604030504040204" pitchFamily="34" charset="-120"/>
            </a:rPr>
            <a:t>境外聘僱</a:t>
          </a:r>
        </a:p>
      </dgm:t>
    </dgm:pt>
    <dgm:pt modelId="{365065D8-F352-435F-9C36-920453F3CE64}" type="parTrans" cxnId="{F16807B2-33C5-4C92-A2AF-D7E87CF2424B}">
      <dgm:prSet/>
      <dgm:spPr/>
      <dgm:t>
        <a:bodyPr/>
        <a:lstStyle/>
        <a:p>
          <a:endParaRPr lang="zh-TW" altLang="en-US"/>
        </a:p>
      </dgm:t>
    </dgm:pt>
    <dgm:pt modelId="{77BC91DD-BC6B-4C89-9A77-2C9CE3CF39B9}" type="sibTrans" cxnId="{F16807B2-33C5-4C92-A2AF-D7E87CF2424B}">
      <dgm:prSet/>
      <dgm:spPr/>
      <dgm:t>
        <a:bodyPr/>
        <a:lstStyle/>
        <a:p>
          <a:endParaRPr lang="zh-TW" altLang="en-US"/>
        </a:p>
      </dgm:t>
    </dgm:pt>
    <dgm:pt modelId="{334FB7B0-6189-47AE-A1A5-F3F6722A57F9}">
      <dgm:prSet phldrT="[文字]"/>
      <dgm:spPr/>
      <dgm:t>
        <a:bodyPr/>
        <a:lstStyle/>
        <a:p>
          <a:r>
            <a:rPr lang="zh-TW" altLang="en-US" b="1" dirty="0">
              <a:latin typeface="微軟正黑體" panose="020B0604030504040204" pitchFamily="34" charset="-120"/>
              <a:ea typeface="微軟正黑體" panose="020B0604030504040204" pitchFamily="34" charset="-120"/>
            </a:rPr>
            <a:t>權宜船</a:t>
          </a:r>
        </a:p>
      </dgm:t>
    </dgm:pt>
    <dgm:pt modelId="{4436F9BA-BDCE-49E9-9FC0-38C7D18C442D}" type="parTrans" cxnId="{1A7C2E2B-FFDA-4AF6-9817-35DF6E32A857}">
      <dgm:prSet/>
      <dgm:spPr/>
      <dgm:t>
        <a:bodyPr/>
        <a:lstStyle/>
        <a:p>
          <a:endParaRPr lang="zh-TW" altLang="en-US"/>
        </a:p>
      </dgm:t>
    </dgm:pt>
    <dgm:pt modelId="{FFA4967E-3DDC-405C-AB78-8B9AAC6B654A}" type="sibTrans" cxnId="{1A7C2E2B-FFDA-4AF6-9817-35DF6E32A857}">
      <dgm:prSet/>
      <dgm:spPr/>
      <dgm:t>
        <a:bodyPr/>
        <a:lstStyle/>
        <a:p>
          <a:endParaRPr lang="zh-TW" altLang="en-US"/>
        </a:p>
      </dgm:t>
    </dgm:pt>
    <dgm:pt modelId="{5A92BD69-C482-4DB6-8A9B-03FE99D1C9FB}">
      <dgm:prSet custT="1"/>
      <dgm:spPr/>
      <dgm:t>
        <a:bodyPr/>
        <a:lstStyle/>
        <a:p>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境外僱用非我國籍船員許可及管理辦法</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dgm:t>
    </dgm:pt>
    <dgm:pt modelId="{81288B86-9B34-4D5C-8D61-0B1CE8A2AA7B}" type="parTrans" cxnId="{044670FE-A67C-47A6-82D9-910A1C7E654A}">
      <dgm:prSet/>
      <dgm:spPr/>
      <dgm:t>
        <a:bodyPr/>
        <a:lstStyle/>
        <a:p>
          <a:endParaRPr lang="zh-TW" altLang="en-US"/>
        </a:p>
      </dgm:t>
    </dgm:pt>
    <dgm:pt modelId="{198FB782-3989-4174-881F-9C39715105B1}" type="sibTrans" cxnId="{044670FE-A67C-47A6-82D9-910A1C7E654A}">
      <dgm:prSet/>
      <dgm:spPr/>
      <dgm:t>
        <a:bodyPr/>
        <a:lstStyle/>
        <a:p>
          <a:endParaRPr lang="zh-TW" altLang="en-US"/>
        </a:p>
      </dgm:t>
    </dgm:pt>
    <dgm:pt modelId="{97A75B9F-7A01-474E-BF8D-901EAA4BFDF2}">
      <dgm:prSet custT="1"/>
      <dgm:spPr/>
      <dgm:t>
        <a:bodyPr/>
        <a:lstStyle/>
        <a:p>
          <a:r>
            <a:rPr lang="zh-TW" altLang="en-US" sz="2400" dirty="0">
              <a:latin typeface="微軟正黑體" panose="020B0604030504040204" pitchFamily="34" charset="-120"/>
              <a:ea typeface="微軟正黑體" panose="020B0604030504040204" pitchFamily="34" charset="-120"/>
            </a:rPr>
            <a:t>最低薪資</a:t>
          </a:r>
          <a:r>
            <a:rPr lang="en-US" altLang="zh-TW" sz="2400" dirty="0">
              <a:latin typeface="微軟正黑體" panose="020B0604030504040204" pitchFamily="34" charset="-120"/>
              <a:ea typeface="微軟正黑體" panose="020B0604030504040204" pitchFamily="34" charset="-120"/>
            </a:rPr>
            <a:t>450</a:t>
          </a:r>
          <a:r>
            <a:rPr lang="zh-TW" altLang="en-US" sz="2400" dirty="0">
              <a:latin typeface="微軟正黑體" panose="020B0604030504040204" pitchFamily="34" charset="-120"/>
              <a:ea typeface="微軟正黑體" panose="020B0604030504040204" pitchFamily="34" charset="-120"/>
            </a:rPr>
            <a:t>美元</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月</a:t>
          </a:r>
        </a:p>
      </dgm:t>
    </dgm:pt>
    <dgm:pt modelId="{69A0C27E-2632-40F4-98A2-D131B6C7B964}" type="parTrans" cxnId="{BAA1E560-6C6E-450F-B88F-ECBE8869896E}">
      <dgm:prSet/>
      <dgm:spPr/>
      <dgm:t>
        <a:bodyPr/>
        <a:lstStyle/>
        <a:p>
          <a:endParaRPr lang="zh-TW" altLang="en-US"/>
        </a:p>
      </dgm:t>
    </dgm:pt>
    <dgm:pt modelId="{51C892A1-8880-4FC3-BB4D-49ADCB52BE62}" type="sibTrans" cxnId="{BAA1E560-6C6E-450F-B88F-ECBE8869896E}">
      <dgm:prSet/>
      <dgm:spPr/>
      <dgm:t>
        <a:bodyPr/>
        <a:lstStyle/>
        <a:p>
          <a:endParaRPr lang="zh-TW" altLang="en-US"/>
        </a:p>
      </dgm:t>
    </dgm:pt>
    <dgm:pt modelId="{06CB676E-451E-460A-B6AE-C5BA7E44A288}">
      <dgm:prSet custT="1"/>
      <dgm:spPr/>
      <dgm:t>
        <a:bodyPr/>
        <a:lstStyle/>
        <a:p>
          <a:r>
            <a:rPr lang="en-US" alt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a:t>
          </a:r>
          <a:r>
            <a:rPr 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勞動基準法</a:t>
          </a:r>
          <a:r>
            <a:rPr lang="en-US" alt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a:t>
          </a:r>
          <a:endPar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gm:t>
    </dgm:pt>
    <dgm:pt modelId="{3D8EC60C-89EE-4429-B511-8218F107C838}" type="parTrans" cxnId="{9D240E61-B4AC-4076-A9B1-A9A4CF203138}">
      <dgm:prSet/>
      <dgm:spPr/>
      <dgm:t>
        <a:bodyPr/>
        <a:lstStyle/>
        <a:p>
          <a:endParaRPr lang="zh-TW" altLang="en-US"/>
        </a:p>
      </dgm:t>
    </dgm:pt>
    <dgm:pt modelId="{F8A10637-0006-4ACE-A900-EF36A818958C}" type="sibTrans" cxnId="{9D240E61-B4AC-4076-A9B1-A9A4CF203138}">
      <dgm:prSet/>
      <dgm:spPr/>
      <dgm:t>
        <a:bodyPr/>
        <a:lstStyle/>
        <a:p>
          <a:endParaRPr lang="zh-TW" altLang="en-US"/>
        </a:p>
      </dgm:t>
    </dgm:pt>
    <dgm:pt modelId="{07CA136D-00DA-49A7-A631-9B2342623C19}">
      <dgm:prSet custT="1"/>
      <dgm:spPr/>
      <dgm:t>
        <a:bodyPr/>
        <a:lstStyle/>
        <a:p>
          <a:r>
            <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最低薪資新臺幣</a:t>
          </a:r>
          <a:r>
            <a:rPr lang="en-US" sz="2400" kern="1200" dirty="0">
              <a:latin typeface="微軟正黑體" panose="020B0604030504040204" pitchFamily="34" charset="-120"/>
              <a:ea typeface="微軟正黑體" panose="020B0604030504040204" pitchFamily="34" charset="-120"/>
            </a:rPr>
            <a:t>2</a:t>
          </a:r>
          <a:r>
            <a:rPr lang="zh-TW" sz="2400" kern="1200" dirty="0">
              <a:latin typeface="微軟正黑體" panose="020B0604030504040204" pitchFamily="34" charset="-120"/>
              <a:ea typeface="微軟正黑體" panose="020B0604030504040204" pitchFamily="34" charset="-120"/>
            </a:rPr>
            <a:t>萬</a:t>
          </a:r>
          <a:r>
            <a:rPr lang="en-US" sz="2400" kern="1200" dirty="0">
              <a:latin typeface="微軟正黑體" panose="020B0604030504040204" pitchFamily="34" charset="-120"/>
              <a:ea typeface="微軟正黑體" panose="020B0604030504040204" pitchFamily="34" charset="-120"/>
            </a:rPr>
            <a:t>4</a:t>
          </a:r>
          <a:r>
            <a:rPr lang="zh-TW" sz="2400" kern="1200" dirty="0">
              <a:latin typeface="微軟正黑體" panose="020B0604030504040204" pitchFamily="34" charset="-120"/>
              <a:ea typeface="微軟正黑體" panose="020B0604030504040204" pitchFamily="34" charset="-120"/>
            </a:rPr>
            <a:t>千</a:t>
          </a:r>
          <a:r>
            <a:rPr lang="zh-TW" altLang="en-US" sz="2400" kern="1200" dirty="0">
              <a:latin typeface="微軟正黑體" panose="020B0604030504040204" pitchFamily="34" charset="-120"/>
              <a:ea typeface="微軟正黑體" panose="020B0604030504040204" pitchFamily="34" charset="-120"/>
            </a:rPr>
            <a:t>元</a:t>
          </a:r>
          <a:r>
            <a:rPr lang="en-US" altLang="zh-TW" sz="2400" kern="1200" dirty="0">
              <a:latin typeface="微軟正黑體" panose="020B0604030504040204" pitchFamily="34" charset="-120"/>
              <a:ea typeface="微軟正黑體" panose="020B0604030504040204" pitchFamily="34" charset="-120"/>
            </a:rPr>
            <a:t>/</a:t>
          </a:r>
          <a:r>
            <a:rPr lang="zh-TW" altLang="en-US" sz="2400" kern="1200" dirty="0">
              <a:latin typeface="微軟正黑體" panose="020B0604030504040204" pitchFamily="34" charset="-120"/>
              <a:ea typeface="微軟正黑體" panose="020B0604030504040204" pitchFamily="34" charset="-120"/>
            </a:rPr>
            <a:t>月</a:t>
          </a:r>
          <a:endPar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gm:t>
    </dgm:pt>
    <dgm:pt modelId="{67821D8D-645C-479A-A7CF-005ACEC4EE5A}" type="parTrans" cxnId="{3B0E9720-FA16-4D29-A5B8-B4B53A4299C2}">
      <dgm:prSet/>
      <dgm:spPr/>
      <dgm:t>
        <a:bodyPr/>
        <a:lstStyle/>
        <a:p>
          <a:endParaRPr lang="zh-TW" altLang="en-US"/>
        </a:p>
      </dgm:t>
    </dgm:pt>
    <dgm:pt modelId="{2C5F9533-2B1E-4B9B-BB77-AE2656414EFC}" type="sibTrans" cxnId="{3B0E9720-FA16-4D29-A5B8-B4B53A4299C2}">
      <dgm:prSet/>
      <dgm:spPr/>
      <dgm:t>
        <a:bodyPr/>
        <a:lstStyle/>
        <a:p>
          <a:endParaRPr lang="zh-TW" altLang="en-US"/>
        </a:p>
      </dgm:t>
    </dgm:pt>
    <dgm:pt modelId="{3945E6BC-893C-4644-963A-57EA26971956}">
      <dgm:prSet custT="1"/>
      <dgm:spPr/>
      <dgm:t>
        <a:bodyPr/>
        <a:lstStyle/>
        <a:p>
          <a:pPr marL="228600" lvl="1" indent="-228600" algn="l" defTabSz="1066800">
            <a:lnSpc>
              <a:spcPct val="90000"/>
            </a:lnSpc>
            <a:spcBef>
              <a:spcPct val="0"/>
            </a:spcBef>
            <a:spcAft>
              <a:spcPct val="15000"/>
            </a:spcAft>
            <a:buChar char="•"/>
          </a:pPr>
          <a:r>
            <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受船籍國規範</a:t>
          </a:r>
        </a:p>
      </dgm:t>
    </dgm:pt>
    <dgm:pt modelId="{3EFF41F3-FD82-4991-802C-2428FF271920}" type="parTrans" cxnId="{3C18EF0E-92CA-4A4E-B161-D7765CC01843}">
      <dgm:prSet/>
      <dgm:spPr/>
      <dgm:t>
        <a:bodyPr/>
        <a:lstStyle/>
        <a:p>
          <a:endParaRPr lang="zh-TW" altLang="en-US"/>
        </a:p>
      </dgm:t>
    </dgm:pt>
    <dgm:pt modelId="{8BC4FEBB-6625-4C54-8776-CB3032F5B7CB}" type="sibTrans" cxnId="{3C18EF0E-92CA-4A4E-B161-D7765CC01843}">
      <dgm:prSet/>
      <dgm:spPr/>
      <dgm:t>
        <a:bodyPr/>
        <a:lstStyle/>
        <a:p>
          <a:endParaRPr lang="zh-TW" altLang="en-US"/>
        </a:p>
      </dgm:t>
    </dgm:pt>
    <dgm:pt modelId="{78267247-9D9E-4E74-BC4A-22EB75F6495C}" type="pres">
      <dgm:prSet presAssocID="{A5C082D8-5C99-4BCE-870C-70E64D9EB2CB}" presName="linearFlow" presStyleCnt="0">
        <dgm:presLayoutVars>
          <dgm:dir/>
          <dgm:animLvl val="lvl"/>
          <dgm:resizeHandles val="exact"/>
        </dgm:presLayoutVars>
      </dgm:prSet>
      <dgm:spPr/>
      <dgm:t>
        <a:bodyPr/>
        <a:lstStyle/>
        <a:p>
          <a:endParaRPr lang="zh-TW" altLang="en-US"/>
        </a:p>
      </dgm:t>
    </dgm:pt>
    <dgm:pt modelId="{0DA66F03-40FE-45C4-94E8-DE3A715BF586}" type="pres">
      <dgm:prSet presAssocID="{A4395723-5F54-4F87-9B95-50751A6435BD}" presName="composite" presStyleCnt="0"/>
      <dgm:spPr/>
    </dgm:pt>
    <dgm:pt modelId="{5F1AF8D2-38D7-43AE-A376-35420BFFEF46}" type="pres">
      <dgm:prSet presAssocID="{A4395723-5F54-4F87-9B95-50751A6435BD}" presName="parentText" presStyleLbl="alignNode1" presStyleIdx="0" presStyleCnt="3">
        <dgm:presLayoutVars>
          <dgm:chMax val="1"/>
          <dgm:bulletEnabled val="1"/>
        </dgm:presLayoutVars>
      </dgm:prSet>
      <dgm:spPr/>
      <dgm:t>
        <a:bodyPr/>
        <a:lstStyle/>
        <a:p>
          <a:endParaRPr lang="zh-TW" altLang="en-US"/>
        </a:p>
      </dgm:t>
    </dgm:pt>
    <dgm:pt modelId="{69950F0A-79E3-40B7-A3DC-79880534381F}" type="pres">
      <dgm:prSet presAssocID="{A4395723-5F54-4F87-9B95-50751A6435BD}" presName="descendantText" presStyleLbl="alignAcc1" presStyleIdx="0" presStyleCnt="3" custLinFactNeighborX="38194" custLinFactNeighborY="1097">
        <dgm:presLayoutVars>
          <dgm:bulletEnabled val="1"/>
        </dgm:presLayoutVars>
      </dgm:prSet>
      <dgm:spPr/>
      <dgm:t>
        <a:bodyPr/>
        <a:lstStyle/>
        <a:p>
          <a:endParaRPr lang="zh-TW" altLang="en-US"/>
        </a:p>
      </dgm:t>
    </dgm:pt>
    <dgm:pt modelId="{48EA0AFF-391C-463C-8BE3-DD840BA884DA}" type="pres">
      <dgm:prSet presAssocID="{6B7A96D1-6D19-4863-8B05-52FE3935D607}" presName="sp" presStyleCnt="0"/>
      <dgm:spPr/>
    </dgm:pt>
    <dgm:pt modelId="{95D2E4A2-274A-40B4-A3D7-F78549C7FA87}" type="pres">
      <dgm:prSet presAssocID="{9F9A2C25-4FBF-4C9C-B225-5C66797E7188}" presName="composite" presStyleCnt="0"/>
      <dgm:spPr/>
    </dgm:pt>
    <dgm:pt modelId="{BFD030B3-F26B-4AA0-80DD-3C99F2A96136}" type="pres">
      <dgm:prSet presAssocID="{9F9A2C25-4FBF-4C9C-B225-5C66797E7188}" presName="parentText" presStyleLbl="alignNode1" presStyleIdx="1" presStyleCnt="3">
        <dgm:presLayoutVars>
          <dgm:chMax val="1"/>
          <dgm:bulletEnabled val="1"/>
        </dgm:presLayoutVars>
      </dgm:prSet>
      <dgm:spPr/>
      <dgm:t>
        <a:bodyPr/>
        <a:lstStyle/>
        <a:p>
          <a:endParaRPr lang="zh-TW" altLang="en-US"/>
        </a:p>
      </dgm:t>
    </dgm:pt>
    <dgm:pt modelId="{1ADE525D-E693-405B-A7DC-86D7FC999096}" type="pres">
      <dgm:prSet presAssocID="{9F9A2C25-4FBF-4C9C-B225-5C66797E7188}" presName="descendantText" presStyleLbl="alignAcc1" presStyleIdx="1" presStyleCnt="3">
        <dgm:presLayoutVars>
          <dgm:bulletEnabled val="1"/>
        </dgm:presLayoutVars>
      </dgm:prSet>
      <dgm:spPr/>
      <dgm:t>
        <a:bodyPr/>
        <a:lstStyle/>
        <a:p>
          <a:endParaRPr lang="zh-TW" altLang="en-US"/>
        </a:p>
      </dgm:t>
    </dgm:pt>
    <dgm:pt modelId="{81DBFACB-459D-4694-9999-6D0A402535C9}" type="pres">
      <dgm:prSet presAssocID="{77BC91DD-BC6B-4C89-9A77-2C9CE3CF39B9}" presName="sp" presStyleCnt="0"/>
      <dgm:spPr/>
    </dgm:pt>
    <dgm:pt modelId="{02945823-CA83-49BE-8341-A1C5ADF660DF}" type="pres">
      <dgm:prSet presAssocID="{334FB7B0-6189-47AE-A1A5-F3F6722A57F9}" presName="composite" presStyleCnt="0"/>
      <dgm:spPr/>
    </dgm:pt>
    <dgm:pt modelId="{63A0A0B2-C1D9-4CEF-AAE8-D251EB2DBDE1}" type="pres">
      <dgm:prSet presAssocID="{334FB7B0-6189-47AE-A1A5-F3F6722A57F9}" presName="parentText" presStyleLbl="alignNode1" presStyleIdx="2" presStyleCnt="3">
        <dgm:presLayoutVars>
          <dgm:chMax val="1"/>
          <dgm:bulletEnabled val="1"/>
        </dgm:presLayoutVars>
      </dgm:prSet>
      <dgm:spPr/>
      <dgm:t>
        <a:bodyPr/>
        <a:lstStyle/>
        <a:p>
          <a:endParaRPr lang="zh-TW" altLang="en-US"/>
        </a:p>
      </dgm:t>
    </dgm:pt>
    <dgm:pt modelId="{F7DD78DF-C0E8-4ADA-960C-C1974984ACE7}" type="pres">
      <dgm:prSet presAssocID="{334FB7B0-6189-47AE-A1A5-F3F6722A57F9}" presName="descendantText" presStyleLbl="alignAcc1" presStyleIdx="2" presStyleCnt="3">
        <dgm:presLayoutVars>
          <dgm:bulletEnabled val="1"/>
        </dgm:presLayoutVars>
      </dgm:prSet>
      <dgm:spPr/>
      <dgm:t>
        <a:bodyPr/>
        <a:lstStyle/>
        <a:p>
          <a:endParaRPr lang="zh-TW" altLang="en-US"/>
        </a:p>
      </dgm:t>
    </dgm:pt>
  </dgm:ptLst>
  <dgm:cxnLst>
    <dgm:cxn modelId="{9F339CF1-E462-4E6D-8F17-0BFF0022208E}" type="presOf" srcId="{3945E6BC-893C-4644-963A-57EA26971956}" destId="{F7DD78DF-C0E8-4ADA-960C-C1974984ACE7}" srcOrd="0" destOrd="0" presId="urn:microsoft.com/office/officeart/2005/8/layout/chevron2"/>
    <dgm:cxn modelId="{3C18EF0E-92CA-4A4E-B161-D7765CC01843}" srcId="{334FB7B0-6189-47AE-A1A5-F3F6722A57F9}" destId="{3945E6BC-893C-4644-963A-57EA26971956}" srcOrd="0" destOrd="0" parTransId="{3EFF41F3-FD82-4991-802C-2428FF271920}" sibTransId="{8BC4FEBB-6625-4C54-8776-CB3032F5B7CB}"/>
    <dgm:cxn modelId="{BC011359-7470-45C3-A549-6D83F6965E86}" type="presOf" srcId="{334FB7B0-6189-47AE-A1A5-F3F6722A57F9}" destId="{63A0A0B2-C1D9-4CEF-AAE8-D251EB2DBDE1}" srcOrd="0" destOrd="0" presId="urn:microsoft.com/office/officeart/2005/8/layout/chevron2"/>
    <dgm:cxn modelId="{4E0C5E58-FE0A-460E-A42B-CAC411F0E764}" type="presOf" srcId="{06CB676E-451E-460A-B6AE-C5BA7E44A288}" destId="{69950F0A-79E3-40B7-A3DC-79880534381F}" srcOrd="0" destOrd="0" presId="urn:microsoft.com/office/officeart/2005/8/layout/chevron2"/>
    <dgm:cxn modelId="{1AFAAB5E-829B-4C6A-B347-FC517E483BB9}" type="presOf" srcId="{9F9A2C25-4FBF-4C9C-B225-5C66797E7188}" destId="{BFD030B3-F26B-4AA0-80DD-3C99F2A96136}" srcOrd="0" destOrd="0" presId="urn:microsoft.com/office/officeart/2005/8/layout/chevron2"/>
    <dgm:cxn modelId="{C8AB1B4B-F336-4717-8D0D-15CA1CDD409D}" type="presOf" srcId="{97A75B9F-7A01-474E-BF8D-901EAA4BFDF2}" destId="{1ADE525D-E693-405B-A7DC-86D7FC999096}" srcOrd="0" destOrd="1" presId="urn:microsoft.com/office/officeart/2005/8/layout/chevron2"/>
    <dgm:cxn modelId="{F16807B2-33C5-4C92-A2AF-D7E87CF2424B}" srcId="{A5C082D8-5C99-4BCE-870C-70E64D9EB2CB}" destId="{9F9A2C25-4FBF-4C9C-B225-5C66797E7188}" srcOrd="1" destOrd="0" parTransId="{365065D8-F352-435F-9C36-920453F3CE64}" sibTransId="{77BC91DD-BC6B-4C89-9A77-2C9CE3CF39B9}"/>
    <dgm:cxn modelId="{5484C5EE-11F0-471A-A7F1-1E7C1C0BD2D6}" srcId="{A5C082D8-5C99-4BCE-870C-70E64D9EB2CB}" destId="{A4395723-5F54-4F87-9B95-50751A6435BD}" srcOrd="0" destOrd="0" parTransId="{B3513490-4375-4944-A352-5496DB84F328}" sibTransId="{6B7A96D1-6D19-4863-8B05-52FE3935D607}"/>
    <dgm:cxn modelId="{BAA1E560-6C6E-450F-B88F-ECBE8869896E}" srcId="{9F9A2C25-4FBF-4C9C-B225-5C66797E7188}" destId="{97A75B9F-7A01-474E-BF8D-901EAA4BFDF2}" srcOrd="1" destOrd="0" parTransId="{69A0C27E-2632-40F4-98A2-D131B6C7B964}" sibTransId="{51C892A1-8880-4FC3-BB4D-49ADCB52BE62}"/>
    <dgm:cxn modelId="{F7991BCC-A561-4E55-A835-A2BB606ECF56}" type="presOf" srcId="{A5C082D8-5C99-4BCE-870C-70E64D9EB2CB}" destId="{78267247-9D9E-4E74-BC4A-22EB75F6495C}" srcOrd="0" destOrd="0" presId="urn:microsoft.com/office/officeart/2005/8/layout/chevron2"/>
    <dgm:cxn modelId="{5977E3BC-BE05-4FF3-A1D7-122F3A6137B5}" type="presOf" srcId="{5A92BD69-C482-4DB6-8A9B-03FE99D1C9FB}" destId="{1ADE525D-E693-405B-A7DC-86D7FC999096}" srcOrd="0" destOrd="0" presId="urn:microsoft.com/office/officeart/2005/8/layout/chevron2"/>
    <dgm:cxn modelId="{9B53F193-769A-4CA3-9109-56A6D4FBAB37}" type="presOf" srcId="{07CA136D-00DA-49A7-A631-9B2342623C19}" destId="{69950F0A-79E3-40B7-A3DC-79880534381F}" srcOrd="0" destOrd="1" presId="urn:microsoft.com/office/officeart/2005/8/layout/chevron2"/>
    <dgm:cxn modelId="{044670FE-A67C-47A6-82D9-910A1C7E654A}" srcId="{9F9A2C25-4FBF-4C9C-B225-5C66797E7188}" destId="{5A92BD69-C482-4DB6-8A9B-03FE99D1C9FB}" srcOrd="0" destOrd="0" parTransId="{81288B86-9B34-4D5C-8D61-0B1CE8A2AA7B}" sibTransId="{198FB782-3989-4174-881F-9C39715105B1}"/>
    <dgm:cxn modelId="{D06FB425-4BF0-4E6D-A320-0B44C9A0182B}" type="presOf" srcId="{A4395723-5F54-4F87-9B95-50751A6435BD}" destId="{5F1AF8D2-38D7-43AE-A376-35420BFFEF46}" srcOrd="0" destOrd="0" presId="urn:microsoft.com/office/officeart/2005/8/layout/chevron2"/>
    <dgm:cxn modelId="{3B0E9720-FA16-4D29-A5B8-B4B53A4299C2}" srcId="{A4395723-5F54-4F87-9B95-50751A6435BD}" destId="{07CA136D-00DA-49A7-A631-9B2342623C19}" srcOrd="1" destOrd="0" parTransId="{67821D8D-645C-479A-A7CF-005ACEC4EE5A}" sibTransId="{2C5F9533-2B1E-4B9B-BB77-AE2656414EFC}"/>
    <dgm:cxn modelId="{1A7C2E2B-FFDA-4AF6-9817-35DF6E32A857}" srcId="{A5C082D8-5C99-4BCE-870C-70E64D9EB2CB}" destId="{334FB7B0-6189-47AE-A1A5-F3F6722A57F9}" srcOrd="2" destOrd="0" parTransId="{4436F9BA-BDCE-49E9-9FC0-38C7D18C442D}" sibTransId="{FFA4967E-3DDC-405C-AB78-8B9AAC6B654A}"/>
    <dgm:cxn modelId="{9D240E61-B4AC-4076-A9B1-A9A4CF203138}" srcId="{A4395723-5F54-4F87-9B95-50751A6435BD}" destId="{06CB676E-451E-460A-B6AE-C5BA7E44A288}" srcOrd="0" destOrd="0" parTransId="{3D8EC60C-89EE-4429-B511-8218F107C838}" sibTransId="{F8A10637-0006-4ACE-A900-EF36A818958C}"/>
    <dgm:cxn modelId="{56672635-EBAE-4D96-986A-908CFF4AD9F0}" type="presParOf" srcId="{78267247-9D9E-4E74-BC4A-22EB75F6495C}" destId="{0DA66F03-40FE-45C4-94E8-DE3A715BF586}" srcOrd="0" destOrd="0" presId="urn:microsoft.com/office/officeart/2005/8/layout/chevron2"/>
    <dgm:cxn modelId="{DFA21DF8-A119-4BAB-86F4-F368B13BDEDC}" type="presParOf" srcId="{0DA66F03-40FE-45C4-94E8-DE3A715BF586}" destId="{5F1AF8D2-38D7-43AE-A376-35420BFFEF46}" srcOrd="0" destOrd="0" presId="urn:microsoft.com/office/officeart/2005/8/layout/chevron2"/>
    <dgm:cxn modelId="{839EC154-5CD8-460D-9970-53476CC82E31}" type="presParOf" srcId="{0DA66F03-40FE-45C4-94E8-DE3A715BF586}" destId="{69950F0A-79E3-40B7-A3DC-79880534381F}" srcOrd="1" destOrd="0" presId="urn:microsoft.com/office/officeart/2005/8/layout/chevron2"/>
    <dgm:cxn modelId="{F3434B19-1542-4394-AEF7-CC6B7A10CC0C}" type="presParOf" srcId="{78267247-9D9E-4E74-BC4A-22EB75F6495C}" destId="{48EA0AFF-391C-463C-8BE3-DD840BA884DA}" srcOrd="1" destOrd="0" presId="urn:microsoft.com/office/officeart/2005/8/layout/chevron2"/>
    <dgm:cxn modelId="{C0F468BA-5E4E-4D2F-A895-1FF67456870F}" type="presParOf" srcId="{78267247-9D9E-4E74-BC4A-22EB75F6495C}" destId="{95D2E4A2-274A-40B4-A3D7-F78549C7FA87}" srcOrd="2" destOrd="0" presId="urn:microsoft.com/office/officeart/2005/8/layout/chevron2"/>
    <dgm:cxn modelId="{E7768AF8-B811-4C56-9E2D-A8C75B4993A0}" type="presParOf" srcId="{95D2E4A2-274A-40B4-A3D7-F78549C7FA87}" destId="{BFD030B3-F26B-4AA0-80DD-3C99F2A96136}" srcOrd="0" destOrd="0" presId="urn:microsoft.com/office/officeart/2005/8/layout/chevron2"/>
    <dgm:cxn modelId="{B5432702-F393-4CDE-9AA0-92AD87BC54B0}" type="presParOf" srcId="{95D2E4A2-274A-40B4-A3D7-F78549C7FA87}" destId="{1ADE525D-E693-405B-A7DC-86D7FC999096}" srcOrd="1" destOrd="0" presId="urn:microsoft.com/office/officeart/2005/8/layout/chevron2"/>
    <dgm:cxn modelId="{E4B5881F-0027-41D9-BDAA-002B5D249F6F}" type="presParOf" srcId="{78267247-9D9E-4E74-BC4A-22EB75F6495C}" destId="{81DBFACB-459D-4694-9999-6D0A402535C9}" srcOrd="3" destOrd="0" presId="urn:microsoft.com/office/officeart/2005/8/layout/chevron2"/>
    <dgm:cxn modelId="{F0DECBC3-A0E6-4AFB-BC49-E69497AE5A02}" type="presParOf" srcId="{78267247-9D9E-4E74-BC4A-22EB75F6495C}" destId="{02945823-CA83-49BE-8341-A1C5ADF660DF}" srcOrd="4" destOrd="0" presId="urn:microsoft.com/office/officeart/2005/8/layout/chevron2"/>
    <dgm:cxn modelId="{AC7E742A-13B2-4FE6-91F1-96B18E3FFBA1}" type="presParOf" srcId="{02945823-CA83-49BE-8341-A1C5ADF660DF}" destId="{63A0A0B2-C1D9-4CEF-AAE8-D251EB2DBDE1}" srcOrd="0" destOrd="0" presId="urn:microsoft.com/office/officeart/2005/8/layout/chevron2"/>
    <dgm:cxn modelId="{37BB87B9-BC78-466A-BC53-23132FD96B84}" type="presParOf" srcId="{02945823-CA83-49BE-8341-A1C5ADF660DF}" destId="{F7DD78DF-C0E8-4ADA-960C-C1974984ACE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5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20000"/>
            <a:lumOff val="8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5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6F2CB66-904B-477C-BE29-4652C66F5B02}" type="doc">
      <dgm:prSet loTypeId="urn:microsoft.com/office/officeart/2005/8/layout/hChevron3" loCatId="process" qsTypeId="urn:microsoft.com/office/officeart/2005/8/quickstyle/simple2" qsCatId="simple" csTypeId="urn:microsoft.com/office/officeart/2005/8/colors/accent0_3" csCatId="mainScheme" phldr="1"/>
      <dgm:spPr/>
    </dgm:pt>
    <dgm:pt modelId="{2F5E644C-5CB0-439D-9EA1-B0C4E68AC0AA}">
      <dgm:prSet phldrT="[文字]" custT="1"/>
      <dgm:spPr>
        <a:solidFill>
          <a:schemeClr val="accent1">
            <a:lumMod val="20000"/>
            <a:lumOff val="80000"/>
          </a:schemeClr>
        </a:solidFill>
      </dgm:spPr>
      <dgm:t>
        <a:bodyPr/>
        <a:lstStyle/>
        <a:p>
          <a:r>
            <a:rPr lang="zh-TW" altLang="en-US" sz="2000" b="1" dirty="0">
              <a:latin typeface="微軟正黑體" panose="020B0604030504040204" pitchFamily="34" charset="-120"/>
              <a:ea typeface="微軟正黑體" panose="020B0604030504040204" pitchFamily="34" charset="-120"/>
            </a:rPr>
            <a:t>前言</a:t>
          </a:r>
        </a:p>
      </dgm:t>
    </dgm:pt>
    <dgm:pt modelId="{E21F2172-1C72-4DF1-B8B1-8DFAB77F50DA}" type="parTrans" cxnId="{54B6D773-95AB-4883-99F9-5888D9D877F4}">
      <dgm:prSet/>
      <dgm:spPr/>
      <dgm:t>
        <a:bodyPr/>
        <a:lstStyle/>
        <a:p>
          <a:endParaRPr lang="zh-TW" altLang="en-US"/>
        </a:p>
      </dgm:t>
    </dgm:pt>
    <dgm:pt modelId="{8E5D87E8-6971-4F75-BB71-C14B8E7E2677}" type="sibTrans" cxnId="{54B6D773-95AB-4883-99F9-5888D9D877F4}">
      <dgm:prSet/>
      <dgm:spPr/>
      <dgm:t>
        <a:bodyPr/>
        <a:lstStyle/>
        <a:p>
          <a:endParaRPr lang="zh-TW" altLang="en-US"/>
        </a:p>
      </dgm:t>
    </dgm:pt>
    <dgm:pt modelId="{47CDA51B-6BF4-44C3-80F6-76ACDBC3A279}">
      <dgm:prSet phldrT="[文字]" custT="1"/>
      <dgm:spPr>
        <a:solidFill>
          <a:schemeClr val="accent1">
            <a:lumMod val="50000"/>
          </a:schemeClr>
        </a:solidFill>
      </dgm:spPr>
      <dgm:t>
        <a:bodyPr/>
        <a:lstStyle/>
        <a:p>
          <a:pPr>
            <a:lnSpc>
              <a:spcPts val="1500"/>
            </a:lnSpc>
          </a:pPr>
          <a:r>
            <a:rPr lang="zh-TW" sz="1700" b="1" dirty="0">
              <a:latin typeface="微軟正黑體" panose="020B0604030504040204" pitchFamily="34" charset="-120"/>
              <a:ea typeface="微軟正黑體" panose="020B0604030504040204" pitchFamily="34" charset="-120"/>
            </a:rPr>
            <a:t>我國遠洋漁工</a:t>
          </a:r>
          <a:endParaRPr lang="en-US" altLang="zh-TW" sz="1700" b="1" dirty="0">
            <a:latin typeface="微軟正黑體" panose="020B0604030504040204" pitchFamily="34" charset="-120"/>
            <a:ea typeface="微軟正黑體" panose="020B0604030504040204" pitchFamily="34" charset="-120"/>
          </a:endParaRPr>
        </a:p>
        <a:p>
          <a:pPr>
            <a:lnSpc>
              <a:spcPts val="1500"/>
            </a:lnSpc>
          </a:pPr>
          <a:r>
            <a:rPr lang="zh-TW" sz="1700" b="1" dirty="0">
              <a:latin typeface="微軟正黑體" panose="020B0604030504040204" pitchFamily="34" charset="-120"/>
              <a:ea typeface="微軟正黑體" panose="020B0604030504040204" pitchFamily="34" charset="-120"/>
            </a:rPr>
            <a:t>人權保障機制的困境</a:t>
          </a:r>
          <a:endParaRPr lang="zh-TW" altLang="en-US" sz="1700" b="1" dirty="0">
            <a:latin typeface="微軟正黑體" panose="020B0604030504040204" pitchFamily="34" charset="-120"/>
            <a:ea typeface="微軟正黑體" panose="020B0604030504040204" pitchFamily="34" charset="-120"/>
          </a:endParaRPr>
        </a:p>
      </dgm:t>
    </dgm:pt>
    <dgm:pt modelId="{0F0798FA-FEAA-4263-AEE5-1BF398E9585E}" type="parTrans" cxnId="{936CFFC6-3702-46DF-8B2F-B36CF26FB68A}">
      <dgm:prSet/>
      <dgm:spPr/>
      <dgm:t>
        <a:bodyPr/>
        <a:lstStyle/>
        <a:p>
          <a:endParaRPr lang="zh-TW" altLang="en-US"/>
        </a:p>
      </dgm:t>
    </dgm:pt>
    <dgm:pt modelId="{E85B4AEE-D84E-45F0-B456-519FB5620479}" type="sibTrans" cxnId="{936CFFC6-3702-46DF-8B2F-B36CF26FB68A}">
      <dgm:prSet/>
      <dgm:spPr/>
      <dgm:t>
        <a:bodyPr/>
        <a:lstStyle/>
        <a:p>
          <a:endParaRPr lang="zh-TW" altLang="en-US"/>
        </a:p>
      </dgm:t>
    </dgm:pt>
    <dgm:pt modelId="{B71A42CA-1F60-417D-B076-40C7652BE2A8}">
      <dgm:prSet phldrT="[文字]" custT="1"/>
      <dgm:spPr>
        <a:solidFill>
          <a:schemeClr val="accent1">
            <a:lumMod val="20000"/>
            <a:lumOff val="80000"/>
          </a:schemeClr>
        </a:solidFill>
      </dgm:spPr>
      <dgm:t>
        <a:bodyPr/>
        <a:lstStyle/>
        <a:p>
          <a:r>
            <a:rPr lang="zh-TW" altLang="en-US" sz="1700" b="1" dirty="0">
              <a:latin typeface="微軟正黑體" panose="020B0604030504040204" pitchFamily="34" charset="-120"/>
              <a:ea typeface="微軟正黑體" panose="020B0604030504040204" pitchFamily="34" charset="-120"/>
            </a:rPr>
            <a:t>結論與對策</a:t>
          </a:r>
        </a:p>
      </dgm:t>
    </dgm:pt>
    <dgm:pt modelId="{84D7B43B-AA96-4CD4-8792-4A826CC1B33E}" type="parTrans" cxnId="{81F819DA-AF5A-4BCF-84D4-2BCB30E62462}">
      <dgm:prSet/>
      <dgm:spPr/>
      <dgm:t>
        <a:bodyPr/>
        <a:lstStyle/>
        <a:p>
          <a:endParaRPr lang="zh-TW" altLang="en-US"/>
        </a:p>
      </dgm:t>
    </dgm:pt>
    <dgm:pt modelId="{6F9F63F6-424E-45F8-88D6-7300CBE70D43}" type="sibTrans" cxnId="{81F819DA-AF5A-4BCF-84D4-2BCB30E62462}">
      <dgm:prSet/>
      <dgm:spPr/>
      <dgm:t>
        <a:bodyPr/>
        <a:lstStyle/>
        <a:p>
          <a:endParaRPr lang="zh-TW" altLang="en-US"/>
        </a:p>
      </dgm:t>
    </dgm:pt>
    <dgm:pt modelId="{F1E316A2-1DBB-4E01-99B7-7510D5F3FFD2}">
      <dgm:prSet custT="1"/>
      <dgm:spPr>
        <a:solidFill>
          <a:schemeClr val="accent1">
            <a:lumMod val="20000"/>
            <a:lumOff val="80000"/>
          </a:schemeClr>
        </a:solidFill>
      </dgm:spPr>
      <dgm:t>
        <a:bodyPr/>
        <a:lstStyle/>
        <a:p>
          <a:r>
            <a:rPr lang="zh-TW" sz="1700" b="1" dirty="0"/>
            <a:t>我國遠洋漁工</a:t>
          </a:r>
          <a:endParaRPr lang="en-US" altLang="zh-TW" sz="1700" b="1" dirty="0"/>
        </a:p>
        <a:p>
          <a:r>
            <a:rPr lang="zh-TW" sz="1700" b="1" dirty="0"/>
            <a:t>聘僱機制的現況</a:t>
          </a:r>
          <a:endParaRPr lang="zh-TW" altLang="en-US" sz="1700" b="1" dirty="0"/>
        </a:p>
      </dgm:t>
    </dgm:pt>
    <dgm:pt modelId="{5F259E5E-5068-4CBA-B4C9-10E0B6B85373}" type="parTrans" cxnId="{F8C464AC-0579-4AB1-BFE2-9DEEA3190428}">
      <dgm:prSet/>
      <dgm:spPr/>
      <dgm:t>
        <a:bodyPr/>
        <a:lstStyle/>
        <a:p>
          <a:endParaRPr lang="zh-TW" altLang="en-US"/>
        </a:p>
      </dgm:t>
    </dgm:pt>
    <dgm:pt modelId="{97DD3ABB-64DD-4C57-A3AD-1F8AE8247FC2}" type="sibTrans" cxnId="{F8C464AC-0579-4AB1-BFE2-9DEEA3190428}">
      <dgm:prSet/>
      <dgm:spPr/>
      <dgm:t>
        <a:bodyPr/>
        <a:lstStyle/>
        <a:p>
          <a:endParaRPr lang="zh-TW" altLang="en-US"/>
        </a:p>
      </dgm:t>
    </dgm:pt>
    <dgm:pt modelId="{6D435727-DAD4-4112-9744-81A67A63E0BC}" type="pres">
      <dgm:prSet presAssocID="{76F2CB66-904B-477C-BE29-4652C66F5B02}" presName="Name0" presStyleCnt="0">
        <dgm:presLayoutVars>
          <dgm:dir/>
          <dgm:resizeHandles val="exact"/>
        </dgm:presLayoutVars>
      </dgm:prSet>
      <dgm:spPr/>
    </dgm:pt>
    <dgm:pt modelId="{11E860C6-F157-4371-9594-0D25320E056A}" type="pres">
      <dgm:prSet presAssocID="{2F5E644C-5CB0-439D-9EA1-B0C4E68AC0AA}" presName="parTxOnly" presStyleLbl="node1" presStyleIdx="0" presStyleCnt="4">
        <dgm:presLayoutVars>
          <dgm:bulletEnabled val="1"/>
        </dgm:presLayoutVars>
      </dgm:prSet>
      <dgm:spPr/>
      <dgm:t>
        <a:bodyPr/>
        <a:lstStyle/>
        <a:p>
          <a:endParaRPr lang="zh-TW" altLang="en-US"/>
        </a:p>
      </dgm:t>
    </dgm:pt>
    <dgm:pt modelId="{D49D2094-A42C-47BE-A419-7AEC4F51862C}" type="pres">
      <dgm:prSet presAssocID="{8E5D87E8-6971-4F75-BB71-C14B8E7E2677}" presName="parSpace" presStyleCnt="0"/>
      <dgm:spPr/>
    </dgm:pt>
    <dgm:pt modelId="{5CC9DD21-DA97-4711-B4A6-7A0E23B8AE68}" type="pres">
      <dgm:prSet presAssocID="{F1E316A2-1DBB-4E01-99B7-7510D5F3FFD2}" presName="parTxOnly" presStyleLbl="node1" presStyleIdx="1" presStyleCnt="4">
        <dgm:presLayoutVars>
          <dgm:bulletEnabled val="1"/>
        </dgm:presLayoutVars>
      </dgm:prSet>
      <dgm:spPr/>
      <dgm:t>
        <a:bodyPr/>
        <a:lstStyle/>
        <a:p>
          <a:endParaRPr lang="zh-TW" altLang="en-US"/>
        </a:p>
      </dgm:t>
    </dgm:pt>
    <dgm:pt modelId="{B2303E83-24C8-4590-A671-7C7A3D1E83D2}" type="pres">
      <dgm:prSet presAssocID="{97DD3ABB-64DD-4C57-A3AD-1F8AE8247FC2}" presName="parSpace" presStyleCnt="0"/>
      <dgm:spPr/>
    </dgm:pt>
    <dgm:pt modelId="{52EE8496-B779-4930-A61D-6A93ED291C04}" type="pres">
      <dgm:prSet presAssocID="{47CDA51B-6BF4-44C3-80F6-76ACDBC3A279}" presName="parTxOnly" presStyleLbl="node1" presStyleIdx="2" presStyleCnt="4">
        <dgm:presLayoutVars>
          <dgm:bulletEnabled val="1"/>
        </dgm:presLayoutVars>
      </dgm:prSet>
      <dgm:spPr/>
      <dgm:t>
        <a:bodyPr/>
        <a:lstStyle/>
        <a:p>
          <a:endParaRPr lang="zh-TW" altLang="en-US"/>
        </a:p>
      </dgm:t>
    </dgm:pt>
    <dgm:pt modelId="{BA7D018F-0B4A-4655-9548-9097E19B4A24}" type="pres">
      <dgm:prSet presAssocID="{E85B4AEE-D84E-45F0-B456-519FB5620479}" presName="parSpace" presStyleCnt="0"/>
      <dgm:spPr/>
    </dgm:pt>
    <dgm:pt modelId="{A2457D0C-98F9-44B0-B04E-25F3E83A4C63}" type="pres">
      <dgm:prSet presAssocID="{B71A42CA-1F60-417D-B076-40C7652BE2A8}" presName="parTxOnly" presStyleLbl="node1" presStyleIdx="3" presStyleCnt="4" custLinFactNeighborX="-17859" custLinFactNeighborY="889">
        <dgm:presLayoutVars>
          <dgm:bulletEnabled val="1"/>
        </dgm:presLayoutVars>
      </dgm:prSet>
      <dgm:spPr/>
      <dgm:t>
        <a:bodyPr/>
        <a:lstStyle/>
        <a:p>
          <a:endParaRPr lang="zh-TW" altLang="en-US"/>
        </a:p>
      </dgm:t>
    </dgm:pt>
  </dgm:ptLst>
  <dgm:cxnLst>
    <dgm:cxn modelId="{936CFFC6-3702-46DF-8B2F-B36CF26FB68A}" srcId="{76F2CB66-904B-477C-BE29-4652C66F5B02}" destId="{47CDA51B-6BF4-44C3-80F6-76ACDBC3A279}" srcOrd="2" destOrd="0" parTransId="{0F0798FA-FEAA-4263-AEE5-1BF398E9585E}" sibTransId="{E85B4AEE-D84E-45F0-B456-519FB5620479}"/>
    <dgm:cxn modelId="{6F781606-E93E-4C20-ABCE-42E81F8D5AFA}" type="presOf" srcId="{76F2CB66-904B-477C-BE29-4652C66F5B02}" destId="{6D435727-DAD4-4112-9744-81A67A63E0BC}" srcOrd="0" destOrd="0" presId="urn:microsoft.com/office/officeart/2005/8/layout/hChevron3"/>
    <dgm:cxn modelId="{F8C464AC-0579-4AB1-BFE2-9DEEA3190428}" srcId="{76F2CB66-904B-477C-BE29-4652C66F5B02}" destId="{F1E316A2-1DBB-4E01-99B7-7510D5F3FFD2}" srcOrd="1" destOrd="0" parTransId="{5F259E5E-5068-4CBA-B4C9-10E0B6B85373}" sibTransId="{97DD3ABB-64DD-4C57-A3AD-1F8AE8247FC2}"/>
    <dgm:cxn modelId="{54B6D773-95AB-4883-99F9-5888D9D877F4}" srcId="{76F2CB66-904B-477C-BE29-4652C66F5B02}" destId="{2F5E644C-5CB0-439D-9EA1-B0C4E68AC0AA}" srcOrd="0" destOrd="0" parTransId="{E21F2172-1C72-4DF1-B8B1-8DFAB77F50DA}" sibTransId="{8E5D87E8-6971-4F75-BB71-C14B8E7E2677}"/>
    <dgm:cxn modelId="{0D4C0C27-248E-42A2-9671-F85B11DD7164}" type="presOf" srcId="{B71A42CA-1F60-417D-B076-40C7652BE2A8}" destId="{A2457D0C-98F9-44B0-B04E-25F3E83A4C63}" srcOrd="0" destOrd="0" presId="urn:microsoft.com/office/officeart/2005/8/layout/hChevron3"/>
    <dgm:cxn modelId="{60FD1CD5-E5E8-4DF4-82AE-F30AED4760A8}" type="presOf" srcId="{47CDA51B-6BF4-44C3-80F6-76ACDBC3A279}" destId="{52EE8496-B779-4930-A61D-6A93ED291C04}" srcOrd="0" destOrd="0" presId="urn:microsoft.com/office/officeart/2005/8/layout/hChevron3"/>
    <dgm:cxn modelId="{CE3970CA-B711-43C0-943F-447643B211A8}" type="presOf" srcId="{F1E316A2-1DBB-4E01-99B7-7510D5F3FFD2}" destId="{5CC9DD21-DA97-4711-B4A6-7A0E23B8AE68}" srcOrd="0" destOrd="0" presId="urn:microsoft.com/office/officeart/2005/8/layout/hChevron3"/>
    <dgm:cxn modelId="{257D9187-9EBE-4EBA-B263-1E675D5A872F}" type="presOf" srcId="{2F5E644C-5CB0-439D-9EA1-B0C4E68AC0AA}" destId="{11E860C6-F157-4371-9594-0D25320E056A}" srcOrd="0" destOrd="0" presId="urn:microsoft.com/office/officeart/2005/8/layout/hChevron3"/>
    <dgm:cxn modelId="{81F819DA-AF5A-4BCF-84D4-2BCB30E62462}" srcId="{76F2CB66-904B-477C-BE29-4652C66F5B02}" destId="{B71A42CA-1F60-417D-B076-40C7652BE2A8}" srcOrd="3" destOrd="0" parTransId="{84D7B43B-AA96-4CD4-8792-4A826CC1B33E}" sibTransId="{6F9F63F6-424E-45F8-88D6-7300CBE70D43}"/>
    <dgm:cxn modelId="{5D00F210-1B88-47F0-A37B-A0490A4BC302}" type="presParOf" srcId="{6D435727-DAD4-4112-9744-81A67A63E0BC}" destId="{11E860C6-F157-4371-9594-0D25320E056A}" srcOrd="0" destOrd="0" presId="urn:microsoft.com/office/officeart/2005/8/layout/hChevron3"/>
    <dgm:cxn modelId="{05D4416D-6A2F-4AA7-9138-CD03551F2B4A}" type="presParOf" srcId="{6D435727-DAD4-4112-9744-81A67A63E0BC}" destId="{D49D2094-A42C-47BE-A419-7AEC4F51862C}" srcOrd="1" destOrd="0" presId="urn:microsoft.com/office/officeart/2005/8/layout/hChevron3"/>
    <dgm:cxn modelId="{7BF91AB9-785B-4DE8-8522-DE36126C6D53}" type="presParOf" srcId="{6D435727-DAD4-4112-9744-81A67A63E0BC}" destId="{5CC9DD21-DA97-4711-B4A6-7A0E23B8AE68}" srcOrd="2" destOrd="0" presId="urn:microsoft.com/office/officeart/2005/8/layout/hChevron3"/>
    <dgm:cxn modelId="{C19784A2-AFB2-4872-A95F-63A9951BBBEC}" type="presParOf" srcId="{6D435727-DAD4-4112-9744-81A67A63E0BC}" destId="{B2303E83-24C8-4590-A671-7C7A3D1E83D2}" srcOrd="3" destOrd="0" presId="urn:microsoft.com/office/officeart/2005/8/layout/hChevron3"/>
    <dgm:cxn modelId="{96C62C80-4D3E-4A13-A8C2-F91450EEF51E}" type="presParOf" srcId="{6D435727-DAD4-4112-9744-81A67A63E0BC}" destId="{52EE8496-B779-4930-A61D-6A93ED291C04}" srcOrd="4" destOrd="0" presId="urn:microsoft.com/office/officeart/2005/8/layout/hChevron3"/>
    <dgm:cxn modelId="{CB66CA05-6379-4A70-A1AE-8C98A6884AB4}" type="presParOf" srcId="{6D435727-DAD4-4112-9744-81A67A63E0BC}" destId="{BA7D018F-0B4A-4655-9548-9097E19B4A24}" srcOrd="5" destOrd="0" presId="urn:microsoft.com/office/officeart/2005/8/layout/hChevron3"/>
    <dgm:cxn modelId="{2305D307-F15F-4DA6-BCDB-90854B5B26BF}" type="presParOf" srcId="{6D435727-DAD4-4112-9744-81A67A63E0BC}" destId="{A2457D0C-98F9-44B0-B04E-25F3E83A4C63}"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914F0-50EC-4C74-B618-79DDED84E3EE}">
      <dsp:nvSpPr>
        <dsp:cNvPr id="0" name=""/>
        <dsp:cNvSpPr/>
      </dsp:nvSpPr>
      <dsp:spPr>
        <a:xfrm>
          <a:off x="2451" y="0"/>
          <a:ext cx="2569852" cy="43513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前言</a:t>
          </a:r>
        </a:p>
      </dsp:txBody>
      <dsp:txXfrm>
        <a:off x="2451" y="1740535"/>
        <a:ext cx="2569852" cy="1740535"/>
      </dsp:txXfrm>
    </dsp:sp>
    <dsp:sp modelId="{ED33E2D1-AC5F-48D8-81EA-3270BABC1296}">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5643F9-A6E8-4B54-8E84-DD81FAA6A65B}">
      <dsp:nvSpPr>
        <dsp:cNvPr id="0" name=""/>
        <dsp:cNvSpPr/>
      </dsp:nvSpPr>
      <dsp:spPr>
        <a:xfrm>
          <a:off x="2649399" y="0"/>
          <a:ext cx="2569852"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我國遠洋漁工聘僱機制的現況</a:t>
          </a:r>
        </a:p>
      </dsp:txBody>
      <dsp:txXfrm>
        <a:off x="2649399" y="1740535"/>
        <a:ext cx="2569852" cy="1740535"/>
      </dsp:txXfrm>
    </dsp:sp>
    <dsp:sp modelId="{6BEF68EB-4413-4EED-9A77-73DF9138E992}">
      <dsp:nvSpPr>
        <dsp:cNvPr id="0" name=""/>
        <dsp:cNvSpPr/>
      </dsp:nvSpPr>
      <dsp:spPr>
        <a:xfrm>
          <a:off x="3209828" y="261080"/>
          <a:ext cx="1448995" cy="1448995"/>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969AE0-B80B-4634-9104-9A063862DFB3}">
      <dsp:nvSpPr>
        <dsp:cNvPr id="0" name=""/>
        <dsp:cNvSpPr/>
      </dsp:nvSpPr>
      <dsp:spPr>
        <a:xfrm>
          <a:off x="5296347" y="0"/>
          <a:ext cx="2569852" cy="43513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anose="020B0604030504040204" pitchFamily="34" charset="-120"/>
              <a:ea typeface="微軟正黑體" panose="020B0604030504040204" pitchFamily="34" charset="-120"/>
            </a:rPr>
            <a:t>我國遠洋漁工人權保障機制的困境</a:t>
          </a:r>
        </a:p>
      </dsp:txBody>
      <dsp:txXfrm>
        <a:off x="5296347" y="1740535"/>
        <a:ext cx="2569852" cy="1740535"/>
      </dsp:txXfrm>
    </dsp:sp>
    <dsp:sp modelId="{222D22DA-3464-4B79-8217-7A8EEB2A05C7}">
      <dsp:nvSpPr>
        <dsp:cNvPr id="0" name=""/>
        <dsp:cNvSpPr/>
      </dsp:nvSpPr>
      <dsp:spPr>
        <a:xfrm>
          <a:off x="5856776" y="261080"/>
          <a:ext cx="1448995" cy="144899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48AFB-5D63-4A07-A650-A7D5C5605035}">
      <dsp:nvSpPr>
        <dsp:cNvPr id="0" name=""/>
        <dsp:cNvSpPr/>
      </dsp:nvSpPr>
      <dsp:spPr>
        <a:xfrm>
          <a:off x="7943295" y="0"/>
          <a:ext cx="2569852" cy="43513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結論與對策</a:t>
          </a:r>
        </a:p>
      </dsp:txBody>
      <dsp:txXfrm>
        <a:off x="7943295" y="1740535"/>
        <a:ext cx="2569852" cy="1740535"/>
      </dsp:txXfrm>
    </dsp:sp>
    <dsp:sp modelId="{1785EA9F-347E-4123-8ECA-EDCE57867A69}">
      <dsp:nvSpPr>
        <dsp:cNvPr id="0" name=""/>
        <dsp:cNvSpPr/>
      </dsp:nvSpPr>
      <dsp:spPr>
        <a:xfrm>
          <a:off x="8503724" y="261080"/>
          <a:ext cx="1448995" cy="1448995"/>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06E3B-AF7C-4EB5-9910-BCED735A00EC}">
      <dsp:nvSpPr>
        <dsp:cNvPr id="0" name=""/>
        <dsp:cNvSpPr/>
      </dsp:nvSpPr>
      <dsp:spPr>
        <a:xfrm>
          <a:off x="420623" y="3481070"/>
          <a:ext cx="9674352" cy="65270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F8D2-38D7-43AE-A376-35420BFFEF46}">
      <dsp:nvSpPr>
        <dsp:cNvPr id="0" name=""/>
        <dsp:cNvSpPr/>
      </dsp:nvSpPr>
      <dsp:spPr>
        <a:xfrm rot="5400000">
          <a:off x="-264607" y="267583"/>
          <a:ext cx="1764047" cy="123483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境內</a:t>
          </a:r>
          <a:r>
            <a:rPr lang="zh-TW" altLang="en-US" sz="2400" b="1" kern="1200" dirty="0">
              <a:latin typeface="微軟正黑體" panose="020B0604030504040204" pitchFamily="34" charset="-120"/>
              <a:ea typeface="微軟正黑體" panose="020B0604030504040204" pitchFamily="34" charset="-120"/>
            </a:rPr>
            <a:t>聘僱</a:t>
          </a:r>
          <a:endParaRPr lang="zh-TW" altLang="en-US" sz="2300" b="1" kern="1200" dirty="0">
            <a:latin typeface="微軟正黑體" panose="020B0604030504040204" pitchFamily="34" charset="-120"/>
            <a:ea typeface="微軟正黑體" panose="020B0604030504040204" pitchFamily="34" charset="-120"/>
          </a:endParaRPr>
        </a:p>
      </dsp:txBody>
      <dsp:txXfrm rot="-5400000">
        <a:off x="1" y="620393"/>
        <a:ext cx="1234833" cy="529214"/>
      </dsp:txXfrm>
    </dsp:sp>
    <dsp:sp modelId="{69950F0A-79E3-40B7-A3DC-79880534381F}">
      <dsp:nvSpPr>
        <dsp:cNvPr id="0" name=""/>
        <dsp:cNvSpPr/>
      </dsp:nvSpPr>
      <dsp:spPr>
        <a:xfrm rot="5400000">
          <a:off x="5194835" y="-3944446"/>
          <a:ext cx="1146631" cy="906663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a:t>
          </a:r>
          <a:r>
            <a:rPr 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勞動基準法</a:t>
          </a:r>
          <a:r>
            <a:rPr lang="en-US" altLang="zh-TW"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a:t>
          </a:r>
          <a:endPar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a:p>
          <a:pPr marL="228600" lvl="1" indent="-228600" algn="l" defTabSz="1066800">
            <a:lnSpc>
              <a:spcPct val="90000"/>
            </a:lnSpc>
            <a:spcBef>
              <a:spcPct val="0"/>
            </a:spcBef>
            <a:spcAft>
              <a:spcPct val="15000"/>
            </a:spcAft>
            <a:buChar char="••"/>
          </a:pPr>
          <a:r>
            <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最低薪資新臺幣</a:t>
          </a:r>
          <a:r>
            <a:rPr lang="en-US" sz="2400" kern="1200" dirty="0">
              <a:latin typeface="微軟正黑體" panose="020B0604030504040204" pitchFamily="34" charset="-120"/>
              <a:ea typeface="微軟正黑體" panose="020B0604030504040204" pitchFamily="34" charset="-120"/>
            </a:rPr>
            <a:t>2</a:t>
          </a:r>
          <a:r>
            <a:rPr lang="zh-TW" sz="2400" kern="1200" dirty="0">
              <a:latin typeface="微軟正黑體" panose="020B0604030504040204" pitchFamily="34" charset="-120"/>
              <a:ea typeface="微軟正黑體" panose="020B0604030504040204" pitchFamily="34" charset="-120"/>
            </a:rPr>
            <a:t>萬</a:t>
          </a:r>
          <a:r>
            <a:rPr lang="en-US" sz="2400" kern="1200" dirty="0">
              <a:latin typeface="微軟正黑體" panose="020B0604030504040204" pitchFamily="34" charset="-120"/>
              <a:ea typeface="微軟正黑體" panose="020B0604030504040204" pitchFamily="34" charset="-120"/>
            </a:rPr>
            <a:t>4</a:t>
          </a:r>
          <a:r>
            <a:rPr lang="zh-TW" sz="2400" kern="1200" dirty="0">
              <a:latin typeface="微軟正黑體" panose="020B0604030504040204" pitchFamily="34" charset="-120"/>
              <a:ea typeface="微軟正黑體" panose="020B0604030504040204" pitchFamily="34" charset="-120"/>
            </a:rPr>
            <a:t>千</a:t>
          </a:r>
          <a:r>
            <a:rPr lang="zh-TW" altLang="en-US" sz="2400" kern="1200" dirty="0">
              <a:latin typeface="微軟正黑體" panose="020B0604030504040204" pitchFamily="34" charset="-120"/>
              <a:ea typeface="微軟正黑體" panose="020B0604030504040204" pitchFamily="34" charset="-120"/>
            </a:rPr>
            <a:t>元</a:t>
          </a:r>
          <a:r>
            <a:rPr lang="en-US" altLang="zh-TW" sz="2400" kern="1200" dirty="0">
              <a:latin typeface="微軟正黑體" panose="020B0604030504040204" pitchFamily="34" charset="-120"/>
              <a:ea typeface="微軟正黑體" panose="020B0604030504040204" pitchFamily="34" charset="-120"/>
            </a:rPr>
            <a:t>/</a:t>
          </a:r>
          <a:r>
            <a:rPr lang="zh-TW" altLang="en-US" sz="2400" kern="1200" dirty="0">
              <a:latin typeface="微軟正黑體" panose="020B0604030504040204" pitchFamily="34" charset="-120"/>
              <a:ea typeface="微軟正黑體" panose="020B0604030504040204" pitchFamily="34" charset="-120"/>
            </a:rPr>
            <a:t>月</a:t>
          </a:r>
          <a:endPar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endParaRPr>
        </a:p>
      </dsp:txBody>
      <dsp:txXfrm rot="-5400000">
        <a:off x="1234833" y="71530"/>
        <a:ext cx="9010661" cy="1034683"/>
      </dsp:txXfrm>
    </dsp:sp>
    <dsp:sp modelId="{BFD030B3-F26B-4AA0-80DD-3C99F2A96136}">
      <dsp:nvSpPr>
        <dsp:cNvPr id="0" name=""/>
        <dsp:cNvSpPr/>
      </dsp:nvSpPr>
      <dsp:spPr>
        <a:xfrm rot="5400000">
          <a:off x="-264607" y="1839309"/>
          <a:ext cx="1764047" cy="1234833"/>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境外聘僱</a:t>
          </a:r>
        </a:p>
      </dsp:txBody>
      <dsp:txXfrm rot="-5400000">
        <a:off x="1" y="2192119"/>
        <a:ext cx="1234833" cy="529214"/>
      </dsp:txXfrm>
    </dsp:sp>
    <dsp:sp modelId="{1ADE525D-E693-405B-A7DC-86D7FC999096}">
      <dsp:nvSpPr>
        <dsp:cNvPr id="0" name=""/>
        <dsp:cNvSpPr/>
      </dsp:nvSpPr>
      <dsp:spPr>
        <a:xfrm rot="5400000">
          <a:off x="5194835" y="-2385299"/>
          <a:ext cx="1146631" cy="906663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zh-TW" sz="2400" kern="1200" dirty="0">
              <a:latin typeface="微軟正黑體" panose="020B0604030504040204" pitchFamily="34" charset="-120"/>
              <a:ea typeface="微軟正黑體" panose="020B0604030504040204" pitchFamily="34" charset="-120"/>
            </a:rPr>
            <a:t>《</a:t>
          </a:r>
          <a:r>
            <a:rPr lang="zh-TW" altLang="en-US" sz="2400" kern="1200" dirty="0">
              <a:latin typeface="微軟正黑體" panose="020B0604030504040204" pitchFamily="34" charset="-120"/>
              <a:ea typeface="微軟正黑體" panose="020B0604030504040204" pitchFamily="34" charset="-120"/>
            </a:rPr>
            <a:t>境外僱用非我國籍船員許可及管理辦法</a:t>
          </a:r>
          <a:r>
            <a:rPr lang="en-US" altLang="zh-TW" sz="2400" kern="1200" dirty="0">
              <a:latin typeface="微軟正黑體" panose="020B0604030504040204" pitchFamily="34" charset="-120"/>
              <a:ea typeface="微軟正黑體" panose="020B0604030504040204" pitchFamily="34" charset="-120"/>
            </a:rPr>
            <a:t>》</a:t>
          </a:r>
          <a:endParaRPr lang="zh-TW" altLang="en-US" sz="2400" kern="1200" dirty="0">
            <a:latin typeface="微軟正黑體" panose="020B0604030504040204" pitchFamily="34" charset="-120"/>
            <a:ea typeface="微軟正黑體" panose="020B0604030504040204" pitchFamily="34" charset="-120"/>
          </a:endParaRPr>
        </a:p>
        <a:p>
          <a:pPr marL="228600" lvl="1" indent="-228600" algn="l" defTabSz="1066800">
            <a:lnSpc>
              <a:spcPct val="9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最低薪資</a:t>
          </a:r>
          <a:r>
            <a:rPr lang="en-US" altLang="zh-TW" sz="2400" kern="1200" dirty="0">
              <a:latin typeface="微軟正黑體" panose="020B0604030504040204" pitchFamily="34" charset="-120"/>
              <a:ea typeface="微軟正黑體" panose="020B0604030504040204" pitchFamily="34" charset="-120"/>
            </a:rPr>
            <a:t>450</a:t>
          </a:r>
          <a:r>
            <a:rPr lang="zh-TW" altLang="en-US" sz="2400" kern="1200" dirty="0">
              <a:latin typeface="微軟正黑體" panose="020B0604030504040204" pitchFamily="34" charset="-120"/>
              <a:ea typeface="微軟正黑體" panose="020B0604030504040204" pitchFamily="34" charset="-120"/>
            </a:rPr>
            <a:t>美元</a:t>
          </a:r>
          <a:r>
            <a:rPr lang="en-US" altLang="zh-TW" sz="2400" kern="1200" dirty="0">
              <a:latin typeface="微軟正黑體" panose="020B0604030504040204" pitchFamily="34" charset="-120"/>
              <a:ea typeface="微軟正黑體" panose="020B0604030504040204" pitchFamily="34" charset="-120"/>
            </a:rPr>
            <a:t>/</a:t>
          </a:r>
          <a:r>
            <a:rPr lang="zh-TW" altLang="en-US" sz="2400" kern="1200" dirty="0">
              <a:latin typeface="微軟正黑體" panose="020B0604030504040204" pitchFamily="34" charset="-120"/>
              <a:ea typeface="微軟正黑體" panose="020B0604030504040204" pitchFamily="34" charset="-120"/>
            </a:rPr>
            <a:t>月</a:t>
          </a:r>
        </a:p>
      </dsp:txBody>
      <dsp:txXfrm rot="-5400000">
        <a:off x="1234833" y="1630677"/>
        <a:ext cx="9010661" cy="1034683"/>
      </dsp:txXfrm>
    </dsp:sp>
    <dsp:sp modelId="{63A0A0B2-C1D9-4CEF-AAE8-D251EB2DBDE1}">
      <dsp:nvSpPr>
        <dsp:cNvPr id="0" name=""/>
        <dsp:cNvSpPr/>
      </dsp:nvSpPr>
      <dsp:spPr>
        <a:xfrm rot="5400000">
          <a:off x="-264607" y="3411035"/>
          <a:ext cx="1764047" cy="1234833"/>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權宜船</a:t>
          </a:r>
        </a:p>
      </dsp:txBody>
      <dsp:txXfrm rot="-5400000">
        <a:off x="1" y="3763845"/>
        <a:ext cx="1234833" cy="529214"/>
      </dsp:txXfrm>
    </dsp:sp>
    <dsp:sp modelId="{F7DD78DF-C0E8-4ADA-960C-C1974984ACE7}">
      <dsp:nvSpPr>
        <dsp:cNvPr id="0" name=""/>
        <dsp:cNvSpPr/>
      </dsp:nvSpPr>
      <dsp:spPr>
        <a:xfrm rot="5400000">
          <a:off x="5194835" y="-813573"/>
          <a:ext cx="1146631" cy="906663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TW" altLang="en-US" sz="2400" kern="1200" dirty="0">
              <a:solidFill>
                <a:prstClr val="black">
                  <a:hueOff val="0"/>
                  <a:satOff val="0"/>
                  <a:lumOff val="0"/>
                  <a:alphaOff val="0"/>
                </a:prstClr>
              </a:solidFill>
              <a:latin typeface="微軟正黑體" panose="020B0604030504040204" pitchFamily="34" charset="-120"/>
              <a:ea typeface="微軟正黑體" panose="020B0604030504040204" pitchFamily="34" charset="-120"/>
              <a:cs typeface="+mn-cs"/>
            </a:rPr>
            <a:t>受船籍國規範</a:t>
          </a:r>
        </a:p>
      </dsp:txBody>
      <dsp:txXfrm rot="-5400000">
        <a:off x="1234833" y="3202403"/>
        <a:ext cx="9010661" cy="1034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60C6-F157-4371-9594-0D25320E056A}">
      <dsp:nvSpPr>
        <dsp:cNvPr id="0" name=""/>
        <dsp:cNvSpPr/>
      </dsp:nvSpPr>
      <dsp:spPr>
        <a:xfrm>
          <a:off x="3571" y="0"/>
          <a:ext cx="3583781" cy="716437"/>
        </a:xfrm>
        <a:prstGeom prst="homePlate">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TW" altLang="en-US" sz="2000" b="1" kern="1200" dirty="0">
              <a:latin typeface="微軟正黑體" panose="020B0604030504040204" pitchFamily="34" charset="-120"/>
              <a:ea typeface="微軟正黑體" panose="020B0604030504040204" pitchFamily="34" charset="-120"/>
            </a:rPr>
            <a:t>前言</a:t>
          </a:r>
        </a:p>
      </dsp:txBody>
      <dsp:txXfrm>
        <a:off x="3571" y="0"/>
        <a:ext cx="3404672" cy="716437"/>
      </dsp:txXfrm>
    </dsp:sp>
    <dsp:sp modelId="{5CC9DD21-DA97-4711-B4A6-7A0E23B8AE68}">
      <dsp:nvSpPr>
        <dsp:cNvPr id="0" name=""/>
        <dsp:cNvSpPr/>
      </dsp:nvSpPr>
      <dsp:spPr>
        <a:xfrm>
          <a:off x="2870596"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sz="1700" b="1" kern="1200" dirty="0"/>
            <a:t>我國遠洋漁工</a:t>
          </a:r>
          <a:endParaRPr lang="en-US" altLang="zh-TW" sz="1700" b="1" kern="1200" dirty="0"/>
        </a:p>
        <a:p>
          <a:pPr lvl="0" algn="ctr" defTabSz="755650">
            <a:lnSpc>
              <a:spcPct val="90000"/>
            </a:lnSpc>
            <a:spcBef>
              <a:spcPct val="0"/>
            </a:spcBef>
            <a:spcAft>
              <a:spcPct val="35000"/>
            </a:spcAft>
          </a:pPr>
          <a:r>
            <a:rPr lang="zh-TW" sz="1700" b="1" kern="1200" dirty="0"/>
            <a:t>聘僱機制的現況</a:t>
          </a:r>
          <a:endParaRPr lang="zh-TW" altLang="en-US" sz="1700" b="1" kern="1200" dirty="0"/>
        </a:p>
      </dsp:txBody>
      <dsp:txXfrm>
        <a:off x="3228815" y="0"/>
        <a:ext cx="2867344" cy="716437"/>
      </dsp:txXfrm>
    </dsp:sp>
    <dsp:sp modelId="{52EE8496-B779-4930-A61D-6A93ED291C04}">
      <dsp:nvSpPr>
        <dsp:cNvPr id="0" name=""/>
        <dsp:cNvSpPr/>
      </dsp:nvSpPr>
      <dsp:spPr>
        <a:xfrm>
          <a:off x="5737621" y="0"/>
          <a:ext cx="3583781" cy="716437"/>
        </a:xfrm>
        <a:prstGeom prst="chevron">
          <a:avLst/>
        </a:prstGeom>
        <a:solidFill>
          <a:schemeClr val="accent1">
            <a:lumMod val="5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我國遠洋漁工</a:t>
          </a:r>
          <a:endParaRPr lang="en-US" altLang="zh-TW" sz="1700" b="1" kern="1200" dirty="0">
            <a:latin typeface="微軟正黑體" panose="020B0604030504040204" pitchFamily="34" charset="-120"/>
            <a:ea typeface="微軟正黑體" panose="020B0604030504040204" pitchFamily="34" charset="-120"/>
          </a:endParaRPr>
        </a:p>
        <a:p>
          <a:pPr lvl="0" algn="ctr" defTabSz="755650">
            <a:lnSpc>
              <a:spcPts val="1500"/>
            </a:lnSpc>
            <a:spcBef>
              <a:spcPct val="0"/>
            </a:spcBef>
            <a:spcAft>
              <a:spcPct val="35000"/>
            </a:spcAft>
          </a:pPr>
          <a:r>
            <a:rPr lang="zh-TW" sz="1700" b="1" kern="1200" dirty="0">
              <a:latin typeface="微軟正黑體" panose="020B0604030504040204" pitchFamily="34" charset="-120"/>
              <a:ea typeface="微軟正黑體" panose="020B0604030504040204" pitchFamily="34" charset="-120"/>
            </a:rPr>
            <a:t>人權保障機制的困境</a:t>
          </a:r>
          <a:endParaRPr lang="zh-TW" altLang="en-US" sz="1700" b="1" kern="1200" dirty="0">
            <a:latin typeface="微軟正黑體" panose="020B0604030504040204" pitchFamily="34" charset="-120"/>
            <a:ea typeface="微軟正黑體" panose="020B0604030504040204" pitchFamily="34" charset="-120"/>
          </a:endParaRPr>
        </a:p>
      </dsp:txBody>
      <dsp:txXfrm>
        <a:off x="6095840" y="0"/>
        <a:ext cx="2867344" cy="716437"/>
      </dsp:txXfrm>
    </dsp:sp>
    <dsp:sp modelId="{A2457D0C-98F9-44B0-B04E-25F3E83A4C63}">
      <dsp:nvSpPr>
        <dsp:cNvPr id="0" name=""/>
        <dsp:cNvSpPr/>
      </dsp:nvSpPr>
      <dsp:spPr>
        <a:xfrm>
          <a:off x="8476641" y="0"/>
          <a:ext cx="3583781" cy="716437"/>
        </a:xfrm>
        <a:prstGeom prst="chevron">
          <a:avLst/>
        </a:prstGeom>
        <a:solidFill>
          <a:schemeClr val="accent1">
            <a:lumMod val="20000"/>
            <a:lumOff val="80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zh-TW" altLang="en-US" sz="1700" b="1" kern="1200" dirty="0">
              <a:latin typeface="微軟正黑體" panose="020B0604030504040204" pitchFamily="34" charset="-120"/>
              <a:ea typeface="微軟正黑體" panose="020B0604030504040204" pitchFamily="34" charset="-120"/>
            </a:rPr>
            <a:t>結論與對策</a:t>
          </a:r>
        </a:p>
      </dsp:txBody>
      <dsp:txXfrm>
        <a:off x="8834860" y="0"/>
        <a:ext cx="2867344" cy="71643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12818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190565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194916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397717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89795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263282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404270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412547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389065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287689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84A2A75-A93D-4892-94D1-0F885B0219D2}"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124505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A2A75-A93D-4892-94D1-0F885B0219D2}" type="datetimeFigureOut">
              <a:rPr lang="zh-TW" altLang="en-US" smtClean="0"/>
              <a:t>2021/11/17</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D3140-FAD7-4588-81BE-264F30A33D6B}" type="slidenum">
              <a:rPr lang="zh-TW" altLang="en-US" smtClean="0"/>
              <a:t>‹#›</a:t>
            </a:fld>
            <a:endParaRPr lang="zh-TW" altLang="en-US"/>
          </a:p>
        </p:txBody>
      </p:sp>
    </p:spTree>
    <p:extLst>
      <p:ext uri="{BB962C8B-B14F-4D97-AF65-F5344CB8AC3E}">
        <p14:creationId xmlns:p14="http://schemas.microsoft.com/office/powerpoint/2010/main" val="866866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62B6E6-D5FD-4283-AB43-7C7749C09F1F}"/>
              </a:ext>
            </a:extLst>
          </p:cNvPr>
          <p:cNvSpPr>
            <a:spLocks noGrp="1"/>
          </p:cNvSpPr>
          <p:nvPr>
            <p:ph type="ctrTitle"/>
          </p:nvPr>
        </p:nvSpPr>
        <p:spPr>
          <a:xfrm>
            <a:off x="135562" y="168965"/>
            <a:ext cx="12126012" cy="3995529"/>
          </a:xfrm>
          <a:solidFill>
            <a:schemeClr val="accent1">
              <a:lumMod val="75000"/>
            </a:schemeClr>
          </a:solidFill>
        </p:spPr>
        <p:txBody>
          <a:bodyPr>
            <a:noAutofit/>
          </a:bodyPr>
          <a:lstStyle/>
          <a:p>
            <a:r>
              <a:rPr lang="zh-TW" altLang="zh-TW" sz="8000" b="1" dirty="0">
                <a:solidFill>
                  <a:schemeClr val="bg1"/>
                </a:solidFill>
                <a:latin typeface="微軟正黑體" panose="020B0604030504040204" pitchFamily="34" charset="-120"/>
                <a:ea typeface="微軟正黑體" panose="020B0604030504040204" pitchFamily="34" charset="-120"/>
              </a:rPr>
              <a:t>我國遠洋漁工人權保障機制的困境與對策</a:t>
            </a:r>
            <a:r>
              <a:rPr lang="zh-TW" altLang="zh-TW" sz="8000" dirty="0"/>
              <a:t/>
            </a:r>
            <a:br>
              <a:rPr lang="zh-TW" altLang="zh-TW" sz="8000" dirty="0"/>
            </a:br>
            <a:endParaRPr lang="zh-TW" altLang="en-US" sz="8000" dirty="0"/>
          </a:p>
        </p:txBody>
      </p:sp>
      <p:sp>
        <p:nvSpPr>
          <p:cNvPr id="3" name="副標題 2">
            <a:extLst>
              <a:ext uri="{FF2B5EF4-FFF2-40B4-BE49-F238E27FC236}">
                <a16:creationId xmlns:a16="http://schemas.microsoft.com/office/drawing/2014/main" id="{0C3CB427-A703-42C4-803B-4DF1B79F4CE6}"/>
              </a:ext>
            </a:extLst>
          </p:cNvPr>
          <p:cNvSpPr>
            <a:spLocks noGrp="1"/>
          </p:cNvSpPr>
          <p:nvPr>
            <p:ph type="subTitle" idx="1"/>
          </p:nvPr>
        </p:nvSpPr>
        <p:spPr>
          <a:xfrm>
            <a:off x="1759226" y="4422169"/>
            <a:ext cx="10432774" cy="2246988"/>
          </a:xfrm>
          <a:solidFill>
            <a:schemeClr val="bg1"/>
          </a:solidFill>
        </p:spPr>
        <p:txBody>
          <a:bodyPr>
            <a:normAutofit/>
          </a:bodyPr>
          <a:lstStyle/>
          <a:p>
            <a:pPr algn="l"/>
            <a:r>
              <a:rPr lang="zh-TW" altLang="en-US" sz="4000" b="1" dirty="0">
                <a:latin typeface="微軟正黑體" panose="020B0604030504040204" pitchFamily="34" charset="-120"/>
                <a:ea typeface="微軟正黑體" panose="020B0604030504040204" pitchFamily="34" charset="-120"/>
              </a:rPr>
              <a:t>                               柯雨瑞 教授</a:t>
            </a:r>
            <a:endParaRPr lang="en-US" altLang="zh-TW" sz="4000" b="1" dirty="0">
              <a:latin typeface="微軟正黑體" panose="020B0604030504040204" pitchFamily="34" charset="-120"/>
              <a:ea typeface="微軟正黑體" panose="020B0604030504040204" pitchFamily="34" charset="-120"/>
            </a:endParaRPr>
          </a:p>
          <a:p>
            <a:pPr algn="l"/>
            <a:r>
              <a:rPr lang="zh-TW" altLang="en-US" sz="4000" b="1" dirty="0">
                <a:latin typeface="微軟正黑體" panose="020B0604030504040204" pitchFamily="34" charset="-120"/>
                <a:ea typeface="微軟正黑體" panose="020B0604030504040204" pitchFamily="34" charset="-120"/>
              </a:rPr>
              <a:t>                               賴思宇 博士生</a:t>
            </a:r>
          </a:p>
        </p:txBody>
      </p:sp>
    </p:spTree>
    <p:extLst>
      <p:ext uri="{BB962C8B-B14F-4D97-AF65-F5344CB8AC3E}">
        <p14:creationId xmlns:p14="http://schemas.microsoft.com/office/powerpoint/2010/main" val="178767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523220"/>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四、	我國現行的遠洋漁工聘僱機制存有爭議性</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341866" y="1658591"/>
            <a:ext cx="11312326" cy="659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境外聘僱機制係受</a:t>
            </a:r>
            <a:r>
              <a:rPr lang="en-US" altLang="zh-TW" sz="28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75000"/>
                  </a:schemeClr>
                </a:solidFill>
                <a:latin typeface="微軟正黑體" panose="020B0604030504040204" pitchFamily="34" charset="-120"/>
                <a:ea typeface="微軟正黑體" panose="020B0604030504040204" pitchFamily="34" charset="-120"/>
              </a:rPr>
              <a:t>境外僱用非我國籍船員許可及管理辦法</a:t>
            </a:r>
            <a:r>
              <a:rPr lang="en-US" altLang="zh-TW" sz="28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所規範</a:t>
            </a:r>
          </a:p>
        </p:txBody>
      </p:sp>
      <p:sp>
        <p:nvSpPr>
          <p:cNvPr id="3" name="文字方塊 2">
            <a:extLst>
              <a:ext uri="{FF2B5EF4-FFF2-40B4-BE49-F238E27FC236}">
                <a16:creationId xmlns:a16="http://schemas.microsoft.com/office/drawing/2014/main" id="{4D71C81B-0E5D-4DB8-932C-48B37D6AB2F3}"/>
              </a:ext>
            </a:extLst>
          </p:cNvPr>
          <p:cNvSpPr txBox="1"/>
          <p:nvPr/>
        </p:nvSpPr>
        <p:spPr>
          <a:xfrm>
            <a:off x="341866" y="2318131"/>
            <a:ext cx="11312326" cy="4268220"/>
          </a:xfrm>
          <a:prstGeom prst="rect">
            <a:avLst/>
          </a:prstGeom>
          <a:solidFill>
            <a:schemeClr val="accent1">
              <a:lumMod val="75000"/>
            </a:schemeClr>
          </a:solidFill>
        </p:spPr>
        <p:txBody>
          <a:bodyPr wrap="square" rtlCol="0">
            <a:spAutoFit/>
          </a:bodyPr>
          <a:lstStyle/>
          <a:p>
            <a:pPr marL="285750" indent="-285750">
              <a:lnSpc>
                <a:spcPct val="200000"/>
              </a:lnSpc>
              <a:buFont typeface="Arial" panose="020B0604020202020204" pitchFamily="34" charset="0"/>
              <a:buChar char="•"/>
            </a:pPr>
            <a:r>
              <a:rPr lang="zh-TW"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僅對有漁工脫逃之情形</a:t>
            </a: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之漁船做聘僱限制</a:t>
            </a:r>
            <a:r>
              <a:rPr lang="zh-TW" altLang="en-US" sz="2800" dirty="0">
                <a:solidFill>
                  <a:schemeClr val="bg1"/>
                </a:solidFill>
                <a:latin typeface="微軟正黑體" panose="020B0604030504040204" pitchFamily="34" charset="-120"/>
                <a:ea typeface="微軟正黑體" panose="020B0604030504040204" pitchFamily="34" charset="-120"/>
              </a:rPr>
              <a:t>→有人口販運紀錄者亦得繼續申請</a:t>
            </a:r>
            <a:endPar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200000"/>
              </a:lnSpc>
              <a:buFont typeface="Arial" panose="020B0604020202020204" pitchFamily="34" charset="0"/>
              <a:buChar char="•"/>
            </a:pPr>
            <a:r>
              <a:rPr lang="zh-TW" altLang="en-US" sz="2800" dirty="0">
                <a:solidFill>
                  <a:schemeClr val="bg1"/>
                </a:solidFill>
                <a:latin typeface="微軟正黑體" panose="020B0604030504040204" pitchFamily="34" charset="-120"/>
                <a:ea typeface="微軟正黑體" panose="020B0604030504040204" pitchFamily="34" charset="-120"/>
              </a:rPr>
              <a:t>非我國籍船員受聘僱資格規定寬鬆→漁工適應不良</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85750" indent="-285750">
              <a:lnSpc>
                <a:spcPct val="200000"/>
              </a:lnSpc>
              <a:buFont typeface="Arial" panose="020B0604020202020204" pitchFamily="34" charset="0"/>
              <a:buChar char="•"/>
            </a:pPr>
            <a:r>
              <a:rPr lang="zh-TW" altLang="en-US" sz="2800" dirty="0">
                <a:solidFill>
                  <a:schemeClr val="bg1"/>
                </a:solidFill>
                <a:latin typeface="微軟正黑體" panose="020B0604030504040204" pitchFamily="34" charset="-120"/>
                <a:ea typeface="微軟正黑體" panose="020B0604030504040204" pitchFamily="34" charset="-120"/>
              </a:rPr>
              <a:t>仲介機構評鑑規範具裁量性→</a:t>
            </a:r>
            <a:r>
              <a:rPr lang="zh-TW" altLang="zh-TW" sz="2800" dirty="0">
                <a:solidFill>
                  <a:schemeClr val="bg1"/>
                </a:solidFill>
                <a:latin typeface="微軟正黑體" panose="020B0604030504040204" pitchFamily="34" charset="-120"/>
                <a:ea typeface="微軟正黑體" panose="020B0604030504040204" pitchFamily="34" charset="-120"/>
              </a:rPr>
              <a:t>缺乏明確的法律效果</a:t>
            </a:r>
            <a:endParaRPr lang="en-US" altLang="zh-TW" sz="2800" dirty="0">
              <a:solidFill>
                <a:schemeClr val="bg1"/>
              </a:solidFill>
              <a:latin typeface="微軟正黑體" panose="020B0604030504040204" pitchFamily="34" charset="-120"/>
              <a:ea typeface="微軟正黑體" panose="020B0604030504040204" pitchFamily="34" charset="-120"/>
            </a:endParaRPr>
          </a:p>
          <a:p>
            <a:pPr marL="285750" indent="-285750">
              <a:lnSpc>
                <a:spcPct val="200000"/>
              </a:lnSpc>
              <a:buFont typeface="Arial" panose="020B0604020202020204" pitchFamily="34" charset="0"/>
              <a:buChar char="•"/>
            </a:pPr>
            <a:r>
              <a:rPr lang="zh-TW" altLang="en-US" sz="2800" dirty="0">
                <a:solidFill>
                  <a:schemeClr val="bg1"/>
                </a:solidFill>
                <a:latin typeface="微軟正黑體" panose="020B0604030504040204" pitchFamily="34" charset="-120"/>
                <a:ea typeface="微軟正黑體" panose="020B0604030504040204" pitchFamily="34" charset="-120"/>
              </a:rPr>
              <a:t>對外國仲介機構無相關規範</a:t>
            </a:r>
            <a:endParaRPr lang="en-US" altLang="zh-TW" sz="28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842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五、	漁業署是否適合作為管理遠洋漁工之主要權責單位，容有相當大之討論空間</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462643" y="2375433"/>
            <a:ext cx="11266713" cy="4352858"/>
          </a:xfrm>
          <a:prstGeom prst="rect">
            <a:avLst/>
          </a:prstGeom>
          <a:solidFill>
            <a:schemeClr val="accent1">
              <a:lumMod val="75000"/>
            </a:schemeClr>
          </a:solidFill>
        </p:spPr>
        <p:txBody>
          <a:bodyPr wrap="square" rtlCol="0">
            <a:spAutoFit/>
          </a:bodyPr>
          <a:lstStyle/>
          <a:p>
            <a:pPr marL="285750" indent="-285750">
              <a:lnSpc>
                <a:spcPct val="150000"/>
              </a:lnSpc>
              <a:buFont typeface="Arial" panose="020B0604020202020204" pitchFamily="34" charset="0"/>
              <a:buChar char="•"/>
            </a:pPr>
            <a:r>
              <a:rPr lang="zh-TW" altLang="en-US" sz="40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遠洋漁工管理</a:t>
            </a: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未明列於業務職掌內</a:t>
            </a:r>
            <a:endPar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人力資源不足，無從因應龐大業務量</a:t>
            </a:r>
            <a:endPar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無勞工管理相關知識</a:t>
            </a:r>
            <a:endPar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將勞工管理工作交由觀察員</a:t>
            </a:r>
            <a:r>
              <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訪查員</a:t>
            </a:r>
            <a:r>
              <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執行</a:t>
            </a:r>
            <a:endParaRPr lang="en-US"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endParaRPr lang="zh-TW"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4414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523220"/>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六、	漁業署遠洋漁撈漁獲訪查員數量明顯地不足</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462643" y="1715033"/>
            <a:ext cx="11266713" cy="4733475"/>
          </a:xfrm>
          <a:prstGeom prst="rect">
            <a:avLst/>
          </a:prstGeom>
          <a:solidFill>
            <a:schemeClr val="accent1">
              <a:lumMod val="75000"/>
            </a:schemeClr>
          </a:solidFill>
        </p:spPr>
        <p:txBody>
          <a:bodyPr wrap="square" rtlCol="0">
            <a:spAutoFit/>
          </a:bodyPr>
          <a:lstStyle/>
          <a:p>
            <a:pPr marL="285750" indent="-285750">
              <a:lnSpc>
                <a:spcPct val="150000"/>
              </a:lnSpc>
              <a:buFont typeface="Arial" panose="020B0604020202020204" pitchFamily="34" charset="0"/>
              <a:buChar char="•"/>
            </a:pPr>
            <a:r>
              <a:rPr lang="en-US" altLang="zh-TW"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行政院農業委員會漁業署檢查員及觀察員管理要點</a:t>
            </a:r>
            <a:r>
              <a:rPr lang="en-US" altLang="zh-TW"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點對觀察員之定義為：「指本署所僱用隨指派漁船、公務船舶等</a:t>
            </a:r>
            <a:r>
              <a:rPr lang="zh-TW" altLang="en-US" sz="24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觀察、執行查核、蒐集資料、採取生物體標本等</a:t>
            </a:r>
            <a:r>
              <a:rPr lang="zh-TW" altLang="en-US" sz="2400"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或協助國內外港口檢查任務之人員，分為遠洋觀察員及沿近海觀察員」</a:t>
            </a:r>
            <a:endParaRPr lang="en-US" altLang="zh-TW" sz="24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同管理要點第</a:t>
            </a:r>
            <a:r>
              <a:rPr lang="en-US" altLang="zh-TW"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點訂定觀察員之船上工作內容中無外及遠洋漁工管理</a:t>
            </a:r>
            <a:endParaRPr lang="en-US" altLang="zh-TW"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觀察員 </a:t>
            </a:r>
            <a:r>
              <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：遠洋漁船 </a:t>
            </a:r>
            <a:r>
              <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(1,106)=</a:t>
            </a: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1: 70</a:t>
            </a:r>
          </a:p>
          <a:p>
            <a:pPr marL="285750" indent="-285750">
              <a:lnSpc>
                <a:spcPct val="150000"/>
              </a:lnSpc>
              <a:buFont typeface="Arial" panose="020B0604020202020204" pitchFamily="34" charset="0"/>
              <a:buChar char="•"/>
            </a:pP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現行之訪查模式：每年約訪查</a:t>
            </a:r>
            <a:r>
              <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100</a:t>
            </a: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艘漁船，以問卷方式訪查漁工</a:t>
            </a:r>
            <a:endPar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無勞工管理專業知識、語言專長、辨別人口販運案件之能力</a:t>
            </a:r>
            <a:r>
              <a:rPr lang="en-US" altLang="zh-TW" sz="28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endParaRPr lang="zh-TW" altLang="zh-TW" sz="24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8043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extLst>
              <p:ext uri="{D42A27DB-BD31-4B8C-83A1-F6EECF244321}">
                <p14:modId xmlns:p14="http://schemas.microsoft.com/office/powerpoint/2010/main" val="1270956304"/>
              </p:ext>
            </p:extLst>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一、	針對涉嫌對於遠洋漁工勞力剝削的臺灣權宜船或臺灣船東但懸掛外國旗漁船、臺灣籍漁船，應積極調查、起訴</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777684" y="2735395"/>
            <a:ext cx="4868762" cy="3350789"/>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zh-TW"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rPr>
              <a:t>各相關機關即應連橫合作，貫徹調查</a:t>
            </a: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rPr>
              <a:t>完善之一般勞動檢查</a:t>
            </a: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rPr>
              <a:t>可疑船隻通報處理</a:t>
            </a: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rPr>
              <a:t>司法機構介入調查</a:t>
            </a: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50000"/>
              </a:lnSpc>
            </a:pPr>
            <a:r>
              <a:rPr lang="zh-TW"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rPr>
              <a:t>後續相關行政程序配合偵辦</a:t>
            </a:r>
            <a:endParaRPr lang="zh-TW" altLang="zh-TW" sz="40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36330789-9F71-457A-A232-DB73DDEB732D}"/>
              </a:ext>
            </a:extLst>
          </p:cNvPr>
          <p:cNvSpPr txBox="1"/>
          <p:nvPr/>
        </p:nvSpPr>
        <p:spPr>
          <a:xfrm>
            <a:off x="777685" y="2271444"/>
            <a:ext cx="4868761" cy="523220"/>
          </a:xfrm>
          <a:prstGeom prst="rect">
            <a:avLst/>
          </a:prstGeom>
          <a:solidFill>
            <a:schemeClr val="accent5"/>
          </a:solid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我國</a:t>
            </a:r>
            <a:r>
              <a:rPr lang="zh-TW" altLang="en-US" sz="2800" b="1" dirty="0">
                <a:solidFill>
                  <a:schemeClr val="accent2"/>
                </a:solidFill>
                <a:latin typeface="微軟正黑體" panose="020B0604030504040204" pitchFamily="34" charset="-120"/>
                <a:ea typeface="微軟正黑體" panose="020B0604030504040204" pitchFamily="34" charset="-120"/>
              </a:rPr>
              <a:t>具</a:t>
            </a:r>
            <a:r>
              <a:rPr lang="zh-TW" altLang="en-US" sz="2800" b="1" dirty="0">
                <a:latin typeface="微軟正黑體" panose="020B0604030504040204" pitchFamily="34" charset="-120"/>
                <a:ea typeface="微軟正黑體" panose="020B0604030504040204" pitchFamily="34" charset="-120"/>
              </a:rPr>
              <a:t>司法管轄權之案件</a:t>
            </a:r>
          </a:p>
        </p:txBody>
      </p:sp>
      <p:sp>
        <p:nvSpPr>
          <p:cNvPr id="6" name="文字方塊 5">
            <a:extLst>
              <a:ext uri="{FF2B5EF4-FFF2-40B4-BE49-F238E27FC236}">
                <a16:creationId xmlns:a16="http://schemas.microsoft.com/office/drawing/2014/main" id="{0E3D0A46-CC44-472B-A3B5-8509A7FFFFE3}"/>
              </a:ext>
            </a:extLst>
          </p:cNvPr>
          <p:cNvSpPr txBox="1"/>
          <p:nvPr/>
        </p:nvSpPr>
        <p:spPr>
          <a:xfrm>
            <a:off x="6096000" y="2271444"/>
            <a:ext cx="4868761" cy="523220"/>
          </a:xfrm>
          <a:prstGeom prst="rect">
            <a:avLst/>
          </a:prstGeom>
          <a:solidFill>
            <a:schemeClr val="accent5"/>
          </a:solid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我國</a:t>
            </a:r>
            <a:r>
              <a:rPr lang="zh-TW" altLang="en-US" sz="2800" b="1" dirty="0">
                <a:solidFill>
                  <a:schemeClr val="accent2"/>
                </a:solidFill>
                <a:latin typeface="微軟正黑體" panose="020B0604030504040204" pitchFamily="34" charset="-120"/>
                <a:ea typeface="微軟正黑體" panose="020B0604030504040204" pitchFamily="34" charset="-120"/>
              </a:rPr>
              <a:t>不具</a:t>
            </a:r>
            <a:r>
              <a:rPr lang="zh-TW" altLang="en-US" sz="2800" b="1" dirty="0">
                <a:latin typeface="微軟正黑體" panose="020B0604030504040204" pitchFamily="34" charset="-120"/>
                <a:ea typeface="微軟正黑體" panose="020B0604030504040204" pitchFamily="34" charset="-120"/>
              </a:rPr>
              <a:t>司法管轄權之案件</a:t>
            </a:r>
          </a:p>
        </p:txBody>
      </p:sp>
      <p:sp>
        <p:nvSpPr>
          <p:cNvPr id="8" name="文字方塊 7">
            <a:extLst>
              <a:ext uri="{FF2B5EF4-FFF2-40B4-BE49-F238E27FC236}">
                <a16:creationId xmlns:a16="http://schemas.microsoft.com/office/drawing/2014/main" id="{74B1DE57-0553-4902-86F9-CC7677FECA90}"/>
              </a:ext>
            </a:extLst>
          </p:cNvPr>
          <p:cNvSpPr txBox="1"/>
          <p:nvPr/>
        </p:nvSpPr>
        <p:spPr>
          <a:xfrm>
            <a:off x="6114533" y="2794664"/>
            <a:ext cx="4868762" cy="3348481"/>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zh-TW" altLang="en-US" sz="2400" dirty="0">
                <a:effectLst/>
                <a:latin typeface="微軟正黑體" panose="020B0604030504040204" pitchFamily="34" charset="-120"/>
                <a:ea typeface="微軟正黑體" panose="020B0604030504040204" pitchFamily="34" charset="-120"/>
                <a:cs typeface="Times New Roman" panose="02020603050405020304" pitchFamily="18" charset="0"/>
              </a:rPr>
              <a:t>協調停泊港國交付相關證據供我國偵查使用</a:t>
            </a: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endParaRPr lang="en-US" altLang="zh-TW" sz="24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應積極洽談司法互助協議</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endPar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7001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二、	對於外國籍船東之漁船懸掛臺灣國旗，且有人口販運之犯行者，實施入港限制</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36330789-9F71-457A-A232-DB73DDEB732D}"/>
              </a:ext>
            </a:extLst>
          </p:cNvPr>
          <p:cNvSpPr txBox="1"/>
          <p:nvPr/>
        </p:nvSpPr>
        <p:spPr>
          <a:xfrm>
            <a:off x="439838" y="2199782"/>
            <a:ext cx="10837372" cy="1569660"/>
          </a:xfrm>
          <a:prstGeom prst="rect">
            <a:avLst/>
          </a:prstGeom>
          <a:solidFill>
            <a:schemeClr val="accent5"/>
          </a:solid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非我國籍漁船進入我國港口許可及管理辦法</a:t>
            </a:r>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第六條第</a:t>
            </a:r>
            <a:r>
              <a:rPr lang="en-US" altLang="zh-TW" sz="2400" b="1" dirty="0">
                <a:latin typeface="微軟正黑體" panose="020B0604030504040204" pitchFamily="34" charset="-120"/>
                <a:ea typeface="微軟正黑體" panose="020B0604030504040204" pitchFamily="34" charset="-120"/>
              </a:rPr>
              <a:t>1</a:t>
            </a:r>
            <a:r>
              <a:rPr lang="zh-TW" altLang="zh-TW" sz="2400" b="1" dirty="0">
                <a:latin typeface="微軟正黑體" panose="020B0604030504040204" pitchFamily="34" charset="-120"/>
                <a:ea typeface="微軟正黑體" panose="020B0604030504040204" pitchFamily="34" charset="-120"/>
              </a:rPr>
              <a:t>項第</a:t>
            </a:r>
            <a:r>
              <a:rPr lang="en-US" altLang="zh-TW" sz="2400" b="1" dirty="0">
                <a:latin typeface="微軟正黑體" panose="020B0604030504040204" pitchFamily="34" charset="-120"/>
                <a:ea typeface="微軟正黑體" panose="020B0604030504040204" pitchFamily="34" charset="-120"/>
              </a:rPr>
              <a:t>5</a:t>
            </a:r>
            <a:r>
              <a:rPr lang="zh-TW" altLang="zh-TW" sz="2400" b="1" dirty="0">
                <a:latin typeface="微軟正黑體" panose="020B0604030504040204" pitchFamily="34" charset="-120"/>
                <a:ea typeface="微軟正黑體" panose="020B0604030504040204" pitchFamily="34" charset="-120"/>
              </a:rPr>
              <a:t>款規定，申請進入我港口之非我國籍漁船若有「其經營者涉及強迫勞動或人口販運等情事，經國內司法機關起訴，或經國際漁業組織、外國政府通報」之情形，我國主管機關不予許可</a:t>
            </a:r>
            <a:endParaRPr lang="zh-TW" altLang="en-US" sz="24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9" y="3769442"/>
            <a:ext cx="10837371" cy="2794483"/>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zh-TW" dirty="0"/>
              <a:t>我國籍</a:t>
            </a:r>
            <a:r>
              <a:rPr lang="zh-TW" altLang="en-US" dirty="0"/>
              <a:t>船隻</a:t>
            </a:r>
            <a:r>
              <a:rPr lang="en-US" altLang="zh-TW" dirty="0"/>
              <a:t>(</a:t>
            </a:r>
            <a:r>
              <a:rPr lang="zh-TW" altLang="en-US" dirty="0"/>
              <a:t>外國船東</a:t>
            </a:r>
            <a:r>
              <a:rPr lang="en-US" altLang="zh-TW" dirty="0"/>
              <a:t>)</a:t>
            </a:r>
            <a:r>
              <a:rPr lang="zh-TW" altLang="en-US" dirty="0"/>
              <a:t>亦應有相關規範，避免我國成為外籍人士實施人口販運之漏洞</a:t>
            </a:r>
            <a:endParaRPr lang="en-US" altLang="zh-TW" dirty="0"/>
          </a:p>
          <a:p>
            <a:pPr marL="0" indent="0">
              <a:buNone/>
            </a:pPr>
            <a:endParaRPr lang="en-US" altLang="zh-TW" dirty="0"/>
          </a:p>
          <a:p>
            <a:r>
              <a:rPr lang="zh-TW" altLang="zh-TW" dirty="0"/>
              <a:t>嚴格審查</a:t>
            </a:r>
            <a:r>
              <a:rPr lang="zh-TW" altLang="en-US" dirty="0"/>
              <a:t>外</a:t>
            </a:r>
            <a:r>
              <a:rPr lang="zh-TW" altLang="zh-TW" dirty="0"/>
              <a:t>國籍船東申請我國船籍</a:t>
            </a:r>
            <a:r>
              <a:rPr lang="zh-TW" altLang="en-US" dirty="0"/>
              <a:t>情形</a:t>
            </a:r>
            <a:endParaRPr lang="en-US" altLang="zh-TW" dirty="0"/>
          </a:p>
          <a:p>
            <a:pPr marL="0" indent="0">
              <a:buNone/>
            </a:pPr>
            <a:endParaRPr lang="zh-TW" altLang="zh-TW" dirty="0"/>
          </a:p>
        </p:txBody>
      </p:sp>
    </p:spTree>
    <p:extLst>
      <p:ext uri="{BB962C8B-B14F-4D97-AF65-F5344CB8AC3E}">
        <p14:creationId xmlns:p14="http://schemas.microsoft.com/office/powerpoint/2010/main" val="258628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三、	擴大漁業署駐在外國港口之人力配置，並強化海事檢查機構之教育訓練，使其具備鑑別被害人身分之能力</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375433"/>
            <a:ext cx="10837371" cy="3891193"/>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sz="2800" dirty="0"/>
              <a:t>增加外國港口之人力配置</a:t>
            </a:r>
            <a:endParaRPr lang="en-US" altLang="zh-TW" sz="2800" dirty="0"/>
          </a:p>
          <a:p>
            <a:endParaRPr lang="en-US" altLang="zh-TW" sz="2800" dirty="0"/>
          </a:p>
          <a:p>
            <a:r>
              <a:rPr lang="zh-TW" altLang="en-US" sz="2800" dirty="0"/>
              <a:t>在我國漁船經常靠港之地點派駐我國勞動檢查員或聘僱當地觀察員</a:t>
            </a:r>
            <a:endParaRPr lang="en-US" altLang="zh-TW" sz="2800" dirty="0"/>
          </a:p>
          <a:p>
            <a:endParaRPr lang="en-US" altLang="zh-TW" sz="2800" dirty="0"/>
          </a:p>
          <a:p>
            <a:r>
              <a:rPr lang="zh-TW" altLang="en-US" sz="2800" dirty="0"/>
              <a:t>加強辨別人口販運案件能力及熟悉後續通報流程</a:t>
            </a:r>
            <a:endParaRPr lang="en-US" altLang="zh-TW" sz="2800" dirty="0"/>
          </a:p>
          <a:p>
            <a:endParaRPr lang="zh-TW" altLang="zh-TW" sz="2800" dirty="0"/>
          </a:p>
        </p:txBody>
      </p:sp>
    </p:spTree>
    <p:extLst>
      <p:ext uri="{BB962C8B-B14F-4D97-AF65-F5344CB8AC3E}">
        <p14:creationId xmlns:p14="http://schemas.microsoft.com/office/powerpoint/2010/main" val="335709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四、	建構以遠洋漁業被害人為中心的訪談機制，俾利強化有效地鑑別漁工被害人之勞力剝削指標與機制</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135947"/>
            <a:ext cx="10837371" cy="3891193"/>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sz="2800" dirty="0"/>
              <a:t>符合漁工工作性質、聘僱流程及作業時間之訪談機制</a:t>
            </a:r>
            <a:endParaRPr lang="en-US" altLang="zh-TW" sz="2800" dirty="0"/>
          </a:p>
          <a:p>
            <a:pPr marL="0" indent="0">
              <a:buNone/>
            </a:pPr>
            <a:r>
              <a:rPr lang="zh-TW" altLang="en-US" sz="2800" dirty="0"/>
              <a:t>  </a:t>
            </a:r>
            <a:r>
              <a:rPr lang="en-US" altLang="zh-TW" sz="2800" dirty="0"/>
              <a:t>(</a:t>
            </a:r>
            <a:r>
              <a:rPr lang="zh-TW" altLang="en-US" sz="2800" dirty="0"/>
              <a:t>因應</a:t>
            </a:r>
            <a:r>
              <a:rPr lang="zh-TW" altLang="zh-TW" sz="2800" dirty="0"/>
              <a:t>遠洋漁工之工作環境及聘僱機制之特殊性</a:t>
            </a:r>
            <a:r>
              <a:rPr lang="en-US" altLang="zh-TW" sz="2800" dirty="0"/>
              <a:t>)</a:t>
            </a:r>
          </a:p>
          <a:p>
            <a:pPr marL="0" indent="0">
              <a:buNone/>
            </a:pPr>
            <a:endParaRPr lang="en-US" altLang="zh-TW" sz="2800" dirty="0"/>
          </a:p>
          <a:p>
            <a:r>
              <a:rPr lang="zh-TW" altLang="en-US" sz="2800" dirty="0"/>
              <a:t>特別注意勞動契約及負債勞動之情形</a:t>
            </a:r>
            <a:endParaRPr lang="en-US" altLang="zh-TW" sz="2800" dirty="0"/>
          </a:p>
          <a:p>
            <a:endParaRPr lang="en-US" altLang="zh-TW" sz="2800" dirty="0"/>
          </a:p>
          <a:p>
            <a:endParaRPr lang="zh-TW" altLang="zh-TW" sz="2800" dirty="0"/>
          </a:p>
        </p:txBody>
      </p:sp>
    </p:spTree>
    <p:extLst>
      <p:ext uri="{BB962C8B-B14F-4D97-AF65-F5344CB8AC3E}">
        <p14:creationId xmlns:p14="http://schemas.microsoft.com/office/powerpoint/2010/main" val="114565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五、	建置妥善的遠洋漁工被害人取得司法資源及司法保護之機制、途徑，對遠洋漁工宣導求助之管道、熱線</a:t>
            </a:r>
          </a:p>
        </p:txBody>
      </p:sp>
      <p:sp>
        <p:nvSpPr>
          <p:cNvPr id="3" name="文字方塊 2">
            <a:extLst>
              <a:ext uri="{FF2B5EF4-FFF2-40B4-BE49-F238E27FC236}">
                <a16:creationId xmlns:a16="http://schemas.microsoft.com/office/drawing/2014/main" id="{36330789-9F71-457A-A232-DB73DDEB732D}"/>
              </a:ext>
            </a:extLst>
          </p:cNvPr>
          <p:cNvSpPr txBox="1"/>
          <p:nvPr/>
        </p:nvSpPr>
        <p:spPr>
          <a:xfrm>
            <a:off x="439838" y="2145354"/>
            <a:ext cx="11251419" cy="523220"/>
          </a:xfrm>
          <a:prstGeom prst="rect">
            <a:avLst/>
          </a:prstGeom>
          <a:solidFill>
            <a:schemeClr val="accent5"/>
          </a:solidFill>
        </p:spPr>
        <p:txBody>
          <a:bodyPr wrap="square" rtlCol="0">
            <a:spAutoFit/>
          </a:bodyPr>
          <a:lstStyle/>
          <a:p>
            <a:pPr algn="ct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改善</a:t>
            </a:r>
            <a:r>
              <a:rPr lang="zh-TW"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遠洋漁工不知</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不能</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求助之脆弱處境</a:t>
            </a:r>
            <a:endParaRPr lang="zh-TW" altLang="en-US" sz="36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668574"/>
            <a:ext cx="5090105" cy="3902479"/>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indent="0" algn="ctr">
              <a:buNone/>
            </a:pPr>
            <a:r>
              <a:rPr lang="zh-TW" altLang="en-US" b="1" dirty="0">
                <a:solidFill>
                  <a:schemeClr val="accent1">
                    <a:lumMod val="75000"/>
                  </a:schemeClr>
                </a:solidFill>
              </a:rPr>
              <a:t>不知</a:t>
            </a:r>
            <a:endParaRPr lang="en-US" altLang="zh-TW" b="1" dirty="0">
              <a:solidFill>
                <a:schemeClr val="accent1">
                  <a:lumMod val="75000"/>
                </a:schemeClr>
              </a:solidFill>
            </a:endParaRPr>
          </a:p>
          <a:p>
            <a:pPr marL="0" indent="0">
              <a:buNone/>
            </a:pPr>
            <a:r>
              <a:rPr lang="zh-TW" altLang="en-US" dirty="0"/>
              <a:t>要求仲介及船長將求助管道及熱線廣為宣傳，如：</a:t>
            </a:r>
            <a:endParaRPr lang="en-US" altLang="zh-TW" dirty="0"/>
          </a:p>
          <a:p>
            <a:r>
              <a:rPr lang="zh-TW" altLang="en-US" dirty="0"/>
              <a:t> 將相關資訊</a:t>
            </a:r>
            <a:r>
              <a:rPr lang="zh-TW" altLang="zh-TW" dirty="0"/>
              <a:t>印製於合約書之封底</a:t>
            </a:r>
            <a:endParaRPr lang="en-US" altLang="zh-TW" dirty="0"/>
          </a:p>
          <a:p>
            <a:r>
              <a:rPr lang="zh-TW" altLang="en-US" dirty="0"/>
              <a:t>相關宣導海報張貼於船上</a:t>
            </a:r>
            <a:endParaRPr lang="en-US" altLang="zh-TW" dirty="0"/>
          </a:p>
          <a:p>
            <a:r>
              <a:rPr lang="zh-TW" altLang="en-US" dirty="0"/>
              <a:t>將宣導資訊協調放置於外國與我國之相關網站上</a:t>
            </a:r>
            <a:endParaRPr lang="en-US" altLang="zh-TW" dirty="0"/>
          </a:p>
        </p:txBody>
      </p:sp>
      <p:sp>
        <p:nvSpPr>
          <p:cNvPr id="6" name="文字方塊 5">
            <a:extLst>
              <a:ext uri="{FF2B5EF4-FFF2-40B4-BE49-F238E27FC236}">
                <a16:creationId xmlns:a16="http://schemas.microsoft.com/office/drawing/2014/main" id="{A225FF96-16DE-4597-9BCD-4AE87BFD8D86}"/>
              </a:ext>
            </a:extLst>
          </p:cNvPr>
          <p:cNvSpPr txBox="1"/>
          <p:nvPr/>
        </p:nvSpPr>
        <p:spPr>
          <a:xfrm>
            <a:off x="6601152" y="2668574"/>
            <a:ext cx="5090105" cy="4002955"/>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indent="0" algn="ctr">
              <a:buNone/>
            </a:pPr>
            <a:r>
              <a:rPr lang="zh-TW" altLang="en-US" b="1" dirty="0">
                <a:solidFill>
                  <a:schemeClr val="accent1">
                    <a:lumMod val="75000"/>
                  </a:schemeClr>
                </a:solidFill>
              </a:rPr>
              <a:t>不能</a:t>
            </a:r>
            <a:endParaRPr lang="en-US" altLang="zh-TW" b="1" dirty="0">
              <a:solidFill>
                <a:schemeClr val="accent1">
                  <a:lumMod val="75000"/>
                </a:schemeClr>
              </a:solidFill>
            </a:endParaRPr>
          </a:p>
          <a:p>
            <a:pPr marL="0" indent="0" algn="ctr">
              <a:buNone/>
            </a:pPr>
            <a:r>
              <a:rPr lang="zh-TW" altLang="zh-TW" dirty="0">
                <a:effectLst/>
              </a:rPr>
              <a:t>仿照觀察員所配備之</a:t>
            </a:r>
            <a:r>
              <a:rPr lang="zh-TW" altLang="zh-TW" b="1" dirty="0">
                <a:solidFill>
                  <a:schemeClr val="accent2">
                    <a:lumMod val="75000"/>
                  </a:schemeClr>
                </a:solidFill>
                <a:effectLst>
                  <a:outerShdw blurRad="38100" dist="38100" dir="2700000" algn="tl">
                    <a:srgbClr val="000000">
                      <a:alpha val="43137"/>
                    </a:srgbClr>
                  </a:outerShdw>
                </a:effectLst>
              </a:rPr>
              <a:t>緊急求救按鈕</a:t>
            </a:r>
            <a:endParaRPr lang="en-US" altLang="zh-TW" b="1" dirty="0">
              <a:solidFill>
                <a:schemeClr val="accent2">
                  <a:lumMod val="75000"/>
                </a:schemeClr>
              </a:solidFill>
              <a:effectLst>
                <a:outerShdw blurRad="38100" dist="38100" dir="2700000" algn="tl">
                  <a:srgbClr val="000000">
                    <a:alpha val="43137"/>
                  </a:srgbClr>
                </a:outerShdw>
              </a:effectLst>
            </a:endParaRPr>
          </a:p>
          <a:p>
            <a:pPr marL="0" indent="0">
              <a:buNone/>
            </a:pPr>
            <a:r>
              <a:rPr lang="en-US" altLang="zh-TW" dirty="0"/>
              <a:t>(</a:t>
            </a:r>
            <a:r>
              <a:rPr lang="zh-TW" altLang="en-US" dirty="0"/>
              <a:t>陸地單位接獲訊息，即應透過衛星電話向船長求證及告誡或通報鄰近執法單位前往查看</a:t>
            </a:r>
            <a:r>
              <a:rPr lang="en-US" altLang="zh-TW" dirty="0"/>
              <a:t>)</a:t>
            </a:r>
            <a:endParaRPr lang="en-US" altLang="zh-TW" sz="3200" dirty="0"/>
          </a:p>
          <a:p>
            <a:pPr marL="0" indent="0" algn="ctr">
              <a:lnSpc>
                <a:spcPct val="100000"/>
              </a:lnSpc>
              <a:buNone/>
            </a:pPr>
            <a:endParaRPr lang="en-US" altLang="zh-TW" sz="3200" dirty="0"/>
          </a:p>
          <a:p>
            <a:pPr marL="0" indent="0" algn="ctr">
              <a:buNone/>
            </a:pPr>
            <a:endParaRPr lang="en-US" altLang="zh-TW" sz="3200" dirty="0"/>
          </a:p>
        </p:txBody>
      </p:sp>
    </p:spTree>
    <p:extLst>
      <p:ext uri="{BB962C8B-B14F-4D97-AF65-F5344CB8AC3E}">
        <p14:creationId xmlns:p14="http://schemas.microsoft.com/office/powerpoint/2010/main" val="37598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523220"/>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六、	精進化我國現行的遠洋漁工聘僱機制</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168604"/>
            <a:ext cx="10837371" cy="3244863"/>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sz="2800" dirty="0"/>
              <a:t>控管我國仲介品質，修訂法規確定法律效果</a:t>
            </a:r>
            <a:endParaRPr lang="en-US" altLang="zh-TW" sz="2800" dirty="0"/>
          </a:p>
          <a:p>
            <a:pPr marL="0" indent="0">
              <a:buNone/>
            </a:pPr>
            <a:endParaRPr lang="en-US" altLang="zh-TW" sz="2800" dirty="0"/>
          </a:p>
          <a:p>
            <a:r>
              <a:rPr lang="zh-TW" altLang="en-US" sz="2800" dirty="0"/>
              <a:t>與漁工來源國建立聘僱合作機制：使境外受聘成為合法、要求來源國評鑑當地仲介</a:t>
            </a:r>
            <a:endParaRPr lang="en-US" altLang="zh-TW" sz="2800" dirty="0"/>
          </a:p>
          <a:p>
            <a:endParaRPr lang="zh-TW" altLang="zh-TW" sz="2800" dirty="0"/>
          </a:p>
        </p:txBody>
      </p:sp>
    </p:spTree>
    <p:extLst>
      <p:ext uri="{BB962C8B-B14F-4D97-AF65-F5344CB8AC3E}">
        <p14:creationId xmlns:p14="http://schemas.microsoft.com/office/powerpoint/2010/main" val="224738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523220"/>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七、	明確化適合作為管理遠洋漁工之主要權責單位</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168604"/>
            <a:ext cx="10837371" cy="3891193"/>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sz="2800" dirty="0"/>
              <a:t>將有關勞動檢查及聘僱機制等同一般勞工面向之主要權責回歸勞動部專責管理</a:t>
            </a:r>
            <a:endParaRPr lang="en-US" altLang="zh-TW" sz="2800" dirty="0"/>
          </a:p>
          <a:p>
            <a:pPr marL="0" indent="0">
              <a:buNone/>
            </a:pPr>
            <a:endParaRPr lang="en-US" altLang="zh-TW" sz="2800" dirty="0"/>
          </a:p>
          <a:p>
            <a:r>
              <a:rPr lang="zh-TW" altLang="en-US" sz="2800" dirty="0"/>
              <a:t>漁業署應定期提供漁船作習性及當前國際漁業規定等專業資訊提供勞動部參考</a:t>
            </a:r>
            <a:endParaRPr lang="en-US" altLang="zh-TW" sz="2800" dirty="0"/>
          </a:p>
          <a:p>
            <a:pPr marL="0" indent="0">
              <a:buNone/>
            </a:pPr>
            <a:endParaRPr lang="zh-TW" altLang="zh-TW" sz="2800" dirty="0"/>
          </a:p>
        </p:txBody>
      </p:sp>
    </p:spTree>
    <p:extLst>
      <p:ext uri="{BB962C8B-B14F-4D97-AF65-F5344CB8AC3E}">
        <p14:creationId xmlns:p14="http://schemas.microsoft.com/office/powerpoint/2010/main" val="78872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A82EB0-968A-4909-8F8E-DE5FB0799B2D}"/>
              </a:ext>
            </a:extLst>
          </p:cNvPr>
          <p:cNvSpPr>
            <a:spLocks noGrp="1"/>
          </p:cNvSpPr>
          <p:nvPr>
            <p:ph type="title"/>
          </p:nvPr>
        </p:nvSpPr>
        <p:spPr>
          <a:xfrm>
            <a:off x="0" y="293278"/>
            <a:ext cx="10515600" cy="775518"/>
          </a:xfrm>
          <a:solidFill>
            <a:schemeClr val="accent1">
              <a:lumMod val="75000"/>
            </a:schemeClr>
          </a:solidFill>
        </p:spPr>
        <p:txBody>
          <a:bodyPr/>
          <a:lstStyle/>
          <a:p>
            <a:r>
              <a:rPr lang="zh-TW" altLang="en-US" dirty="0">
                <a:solidFill>
                  <a:schemeClr val="bg1"/>
                </a:solidFill>
                <a:latin typeface="微軟正黑體" panose="020B0604030504040204" pitchFamily="34" charset="-120"/>
                <a:ea typeface="微軟正黑體" panose="020B0604030504040204" pitchFamily="34" charset="-120"/>
              </a:rPr>
              <a:t>報告大綱</a:t>
            </a:r>
          </a:p>
        </p:txBody>
      </p:sp>
      <p:graphicFrame>
        <p:nvGraphicFramePr>
          <p:cNvPr id="4" name="內容版面配置區 3">
            <a:extLst>
              <a:ext uri="{FF2B5EF4-FFF2-40B4-BE49-F238E27FC236}">
                <a16:creationId xmlns:a16="http://schemas.microsoft.com/office/drawing/2014/main" id="{94E2068D-110E-4BEE-A0A2-056E09EF8728}"/>
              </a:ext>
            </a:extLst>
          </p:cNvPr>
          <p:cNvGraphicFramePr>
            <a:graphicFrameLocks noGrp="1"/>
          </p:cNvGraphicFramePr>
          <p:nvPr>
            <p:ph idx="1"/>
            <p:extLst>
              <p:ext uri="{D42A27DB-BD31-4B8C-83A1-F6EECF244321}">
                <p14:modId xmlns:p14="http://schemas.microsoft.com/office/powerpoint/2010/main" val="1467752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102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八、	提升漁船監測系統的透明度及監控能量，漁船工作環境應需具備得隨時受到有效稽查、監控之科技設備</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a:extLst>
              <a:ext uri="{FF2B5EF4-FFF2-40B4-BE49-F238E27FC236}">
                <a16:creationId xmlns:a16="http://schemas.microsoft.com/office/drawing/2014/main" id="{74B1DE57-0553-4902-86F9-CC7677FECA90}"/>
              </a:ext>
            </a:extLst>
          </p:cNvPr>
          <p:cNvSpPr txBox="1"/>
          <p:nvPr/>
        </p:nvSpPr>
        <p:spPr>
          <a:xfrm>
            <a:off x="439838" y="2168604"/>
            <a:ext cx="10837371" cy="4708981"/>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285750" indent="-285750">
              <a:lnSpc>
                <a:spcPct val="150000"/>
              </a:lnSpc>
              <a:buFont typeface="Arial" panose="020B0604020202020204" pitchFamily="34" charset="0"/>
              <a:buChar char="•"/>
              <a:defRPr sz="2400">
                <a:effectLst/>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sz="3600" dirty="0"/>
              <a:t>短程目標：要求遠洋漁船裝設監視器，並由權責單位不定期抽檢</a:t>
            </a:r>
            <a:endParaRPr lang="en-US" altLang="zh-TW" sz="3600" dirty="0"/>
          </a:p>
          <a:p>
            <a:pPr marL="0" indent="0">
              <a:buNone/>
            </a:pPr>
            <a:endParaRPr lang="en-US" altLang="zh-TW" sz="3600" dirty="0"/>
          </a:p>
          <a:p>
            <a:r>
              <a:rPr lang="zh-TW" altLang="en-US" sz="3600" dirty="0"/>
              <a:t>長程目標：強制加裝相關之海事寬頻衛星設備</a:t>
            </a:r>
            <a:endParaRPr lang="en-US" altLang="zh-TW" sz="3600" dirty="0"/>
          </a:p>
          <a:p>
            <a:endParaRPr lang="en-US" altLang="zh-TW" sz="2800" dirty="0"/>
          </a:p>
          <a:p>
            <a:pPr marL="0" indent="0">
              <a:buNone/>
            </a:pPr>
            <a:endParaRPr lang="zh-TW" altLang="zh-TW" sz="2800" dirty="0"/>
          </a:p>
        </p:txBody>
      </p:sp>
    </p:spTree>
    <p:extLst>
      <p:ext uri="{BB962C8B-B14F-4D97-AF65-F5344CB8AC3E}">
        <p14:creationId xmlns:p14="http://schemas.microsoft.com/office/powerpoint/2010/main" val="98462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62B6E6-D5FD-4283-AB43-7C7749C09F1F}"/>
              </a:ext>
            </a:extLst>
          </p:cNvPr>
          <p:cNvSpPr>
            <a:spLocks noGrp="1"/>
          </p:cNvSpPr>
          <p:nvPr>
            <p:ph type="ctrTitle"/>
          </p:nvPr>
        </p:nvSpPr>
        <p:spPr>
          <a:xfrm>
            <a:off x="43544" y="2134734"/>
            <a:ext cx="12126012" cy="2387600"/>
          </a:xfrm>
          <a:solidFill>
            <a:schemeClr val="accent1">
              <a:lumMod val="75000"/>
            </a:schemeClr>
          </a:solidFill>
        </p:spPr>
        <p:txBody>
          <a:bodyPr>
            <a:normAutofit/>
          </a:bodyPr>
          <a:lstStyle/>
          <a:p>
            <a:r>
              <a:rPr lang="zh-TW" altLang="en-US" sz="7300" b="1" dirty="0">
                <a:solidFill>
                  <a:schemeClr val="bg1"/>
                </a:solidFill>
                <a:latin typeface="微軟正黑體" panose="020B0604030504040204" pitchFamily="34" charset="-120"/>
                <a:ea typeface="微軟正黑體" panose="020B0604030504040204" pitchFamily="34" charset="-120"/>
              </a:rPr>
              <a:t>簡報結束</a:t>
            </a:r>
            <a:r>
              <a:rPr lang="en-US" altLang="zh-TW" sz="7300" b="1" dirty="0">
                <a:solidFill>
                  <a:schemeClr val="bg1"/>
                </a:solidFill>
                <a:latin typeface="微軟正黑體" panose="020B0604030504040204" pitchFamily="34" charset="-120"/>
                <a:ea typeface="微軟正黑體" panose="020B0604030504040204" pitchFamily="34" charset="-120"/>
              </a:rPr>
              <a:t/>
            </a:r>
            <a:br>
              <a:rPr lang="en-US" altLang="zh-TW" sz="7300" b="1" dirty="0">
                <a:solidFill>
                  <a:schemeClr val="bg1"/>
                </a:solidFill>
                <a:latin typeface="微軟正黑體" panose="020B0604030504040204" pitchFamily="34" charset="-120"/>
                <a:ea typeface="微軟正黑體" panose="020B0604030504040204" pitchFamily="34" charset="-120"/>
              </a:rPr>
            </a:br>
            <a:r>
              <a:rPr lang="zh-TW" altLang="en-US" sz="7300" b="1" dirty="0">
                <a:solidFill>
                  <a:schemeClr val="bg1"/>
                </a:solidFill>
                <a:latin typeface="微軟正黑體" panose="020B0604030504040204" pitchFamily="34" charset="-120"/>
                <a:ea typeface="微軟正黑體" panose="020B0604030504040204" pitchFamily="34" charset="-120"/>
              </a:rPr>
              <a:t>恭請指教</a:t>
            </a:r>
            <a:endParaRPr lang="zh-TW" altLang="en-US" b="1" dirty="0">
              <a:solidFill>
                <a:schemeClr val="bg1"/>
              </a:solidFill>
            </a:endParaRPr>
          </a:p>
        </p:txBody>
      </p:sp>
    </p:spTree>
    <p:extLst>
      <p:ext uri="{BB962C8B-B14F-4D97-AF65-F5344CB8AC3E}">
        <p14:creationId xmlns:p14="http://schemas.microsoft.com/office/powerpoint/2010/main" val="142058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486" y="79514"/>
            <a:ext cx="8845827" cy="6176963"/>
          </a:xfrm>
        </p:spPr>
      </p:pic>
    </p:spTree>
    <p:extLst>
      <p:ext uri="{BB962C8B-B14F-4D97-AF65-F5344CB8AC3E}">
        <p14:creationId xmlns:p14="http://schemas.microsoft.com/office/powerpoint/2010/main" val="261581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8861" y="365125"/>
            <a:ext cx="9067774" cy="6007998"/>
          </a:xfrm>
        </p:spPr>
      </p:pic>
    </p:spTree>
    <p:extLst>
      <p:ext uri="{BB962C8B-B14F-4D97-AF65-F5344CB8AC3E}">
        <p14:creationId xmlns:p14="http://schemas.microsoft.com/office/powerpoint/2010/main" val="128693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938130" y="365125"/>
            <a:ext cx="7742583" cy="5811838"/>
          </a:xfrm>
        </p:spPr>
      </p:pic>
    </p:spTree>
    <p:extLst>
      <p:ext uri="{BB962C8B-B14F-4D97-AF65-F5344CB8AC3E}">
        <p14:creationId xmlns:p14="http://schemas.microsoft.com/office/powerpoint/2010/main" val="294239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206487" y="504273"/>
            <a:ext cx="7231216" cy="5898667"/>
          </a:xfrm>
        </p:spPr>
      </p:pic>
    </p:spTree>
    <p:extLst>
      <p:ext uri="{BB962C8B-B14F-4D97-AF65-F5344CB8AC3E}">
        <p14:creationId xmlns:p14="http://schemas.microsoft.com/office/powerpoint/2010/main" val="174263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983" y="-139148"/>
            <a:ext cx="10296939" cy="7028001"/>
          </a:xfrm>
        </p:spPr>
      </p:pic>
    </p:spTree>
    <p:extLst>
      <p:ext uri="{BB962C8B-B14F-4D97-AF65-F5344CB8AC3E}">
        <p14:creationId xmlns:p14="http://schemas.microsoft.com/office/powerpoint/2010/main" val="409214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extLst>
              <p:ext uri="{D42A27DB-BD31-4B8C-83A1-F6EECF244321}">
                <p14:modId xmlns:p14="http://schemas.microsoft.com/office/powerpoint/2010/main" val="4030934827"/>
              </p:ext>
            </p:extLst>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內容版面配置區 2">
            <a:extLst>
              <a:ext uri="{FF2B5EF4-FFF2-40B4-BE49-F238E27FC236}">
                <a16:creationId xmlns:a16="http://schemas.microsoft.com/office/drawing/2014/main" id="{10274662-1DC5-436D-8600-AACAEDAD599E}"/>
              </a:ext>
            </a:extLst>
          </p:cNvPr>
          <p:cNvSpPr>
            <a:spLocks noGrp="1"/>
          </p:cNvSpPr>
          <p:nvPr>
            <p:ph idx="1"/>
          </p:nvPr>
        </p:nvSpPr>
        <p:spPr>
          <a:xfrm>
            <a:off x="620485" y="1273629"/>
            <a:ext cx="10951029" cy="5110163"/>
          </a:xfrm>
          <a:solidFill>
            <a:schemeClr val="bg1"/>
          </a:solidFill>
        </p:spPr>
        <p:txBody>
          <a:bodyPr>
            <a:normAutofit/>
          </a:bodyPr>
          <a:lstStyle/>
          <a:p>
            <a:endParaRPr lang="en-US" altLang="zh-TW" sz="2400" b="1" dirty="0">
              <a:solidFill>
                <a:srgbClr val="000000"/>
              </a:solidFill>
              <a:latin typeface="微軟正黑體" panose="020B0604030504040204" pitchFamily="34" charset="-120"/>
              <a:ea typeface="微軟正黑體" panose="020B0604030504040204" pitchFamily="34" charset="-120"/>
            </a:endParaRPr>
          </a:p>
          <a:p>
            <a:r>
              <a:rPr lang="en-US" altLang="zh-TW" sz="2400" b="1" dirty="0">
                <a:solidFill>
                  <a:srgbClr val="000000"/>
                </a:solidFill>
                <a:latin typeface="微軟正黑體" panose="020B0604030504040204" pitchFamily="34" charset="-120"/>
                <a:ea typeface="微軟正黑體" panose="020B0604030504040204" pitchFamily="34" charset="-120"/>
              </a:rPr>
              <a:t>2015</a:t>
            </a:r>
            <a:r>
              <a:rPr lang="zh-TW" altLang="en-US" sz="2400" b="1" dirty="0">
                <a:solidFill>
                  <a:srgbClr val="000000"/>
                </a:solidFill>
                <a:latin typeface="微軟正黑體" panose="020B0604030504040204" pitchFamily="34" charset="-120"/>
                <a:ea typeface="微軟正黑體" panose="020B0604030504040204" pitchFamily="34" charset="-120"/>
              </a:rPr>
              <a:t>年歐盟對台灣遠洋漁業祭出黃牌警告</a:t>
            </a:r>
            <a:endParaRPr lang="en-US" altLang="zh-TW" sz="2400" b="1" dirty="0">
              <a:solidFill>
                <a:srgbClr val="000000"/>
              </a:solidFill>
              <a:latin typeface="微軟正黑體" panose="020B0604030504040204" pitchFamily="34" charset="-120"/>
              <a:ea typeface="微軟正黑體" panose="020B0604030504040204" pitchFamily="34" charset="-120"/>
            </a:endParaRPr>
          </a:p>
          <a:p>
            <a:endParaRPr lang="en-US" altLang="zh-TW" sz="2400" b="1" dirty="0">
              <a:solidFill>
                <a:srgbClr val="000000"/>
              </a:solidFill>
              <a:latin typeface="微軟正黑體" panose="020B0604030504040204" pitchFamily="34" charset="-120"/>
              <a:ea typeface="微軟正黑體" panose="020B0604030504040204" pitchFamily="34" charset="-120"/>
            </a:endParaRPr>
          </a:p>
          <a:p>
            <a:r>
              <a:rPr lang="en-US" altLang="zh-TW" sz="2400" b="1" dirty="0">
                <a:solidFill>
                  <a:srgbClr val="000000"/>
                </a:solidFill>
                <a:latin typeface="微軟正黑體" panose="020B0604030504040204" pitchFamily="34" charset="-120"/>
                <a:ea typeface="微軟正黑體" panose="020B0604030504040204" pitchFamily="34" charset="-120"/>
              </a:rPr>
              <a:t>2020</a:t>
            </a:r>
            <a:r>
              <a:rPr lang="zh-TW" altLang="en-US" sz="2400" b="1" dirty="0">
                <a:solidFill>
                  <a:srgbClr val="000000"/>
                </a:solidFill>
                <a:latin typeface="微軟正黑體" panose="020B0604030504040204" pitchFamily="34" charset="-120"/>
                <a:ea typeface="微軟正黑體" panose="020B0604030504040204" pitchFamily="34" charset="-120"/>
              </a:rPr>
              <a:t>年美國將台灣遠洋漁船所捕撈的漁獲列入每</a:t>
            </a:r>
            <a:r>
              <a:rPr lang="en-US" altLang="zh-TW" sz="2400" b="1" dirty="0">
                <a:solidFill>
                  <a:srgbClr val="000000"/>
                </a:solidFill>
                <a:latin typeface="微軟正黑體" panose="020B0604030504040204" pitchFamily="34" charset="-120"/>
                <a:ea typeface="微軟正黑體" panose="020B0604030504040204" pitchFamily="34" charset="-120"/>
              </a:rPr>
              <a:t>2</a:t>
            </a:r>
            <a:r>
              <a:rPr lang="zh-TW" altLang="en-US" sz="2400" b="1" dirty="0">
                <a:solidFill>
                  <a:srgbClr val="000000"/>
                </a:solidFill>
                <a:latin typeface="微軟正黑體" panose="020B0604030504040204" pitchFamily="34" charset="-120"/>
                <a:ea typeface="微軟正黑體" panose="020B0604030504040204" pitchFamily="34" charset="-120"/>
              </a:rPr>
              <a:t>年公布一次的「童工及強迫勞動製品清單」</a:t>
            </a:r>
            <a:endParaRPr lang="en-US" altLang="zh-TW" sz="2400" b="1" dirty="0">
              <a:solidFill>
                <a:srgbClr val="000000"/>
              </a:solidFill>
              <a:latin typeface="微軟正黑體" panose="020B0604030504040204" pitchFamily="34" charset="-120"/>
              <a:ea typeface="微軟正黑體" panose="020B0604030504040204" pitchFamily="34" charset="-120"/>
            </a:endParaRPr>
          </a:p>
          <a:p>
            <a:endParaRPr lang="en-US" altLang="zh-TW" sz="2400" b="1" dirty="0">
              <a:solidFill>
                <a:srgbClr val="000000"/>
              </a:solidFill>
              <a:latin typeface="微軟正黑體" panose="020B0604030504040204" pitchFamily="34" charset="-120"/>
              <a:ea typeface="微軟正黑體" panose="020B0604030504040204" pitchFamily="34" charset="-120"/>
            </a:endParaRPr>
          </a:p>
          <a:p>
            <a:r>
              <a:rPr lang="zh-TW" altLang="en-US" sz="2400" b="1" dirty="0">
                <a:solidFill>
                  <a:srgbClr val="000000"/>
                </a:solidFill>
                <a:latin typeface="微軟正黑體" panose="020B0604030504040204" pitchFamily="34" charset="-120"/>
                <a:ea typeface="微軟正黑體" panose="020B0604030504040204" pitchFamily="34" charset="-120"/>
              </a:rPr>
              <a:t>四艘我國籍漁船或權宜船遭到美國海關與邊境保護局</a:t>
            </a:r>
            <a:r>
              <a:rPr lang="en-US" altLang="zh-TW" sz="2400" b="1" dirty="0">
                <a:solidFill>
                  <a:srgbClr val="000000"/>
                </a:solidFill>
                <a:latin typeface="微軟正黑體" panose="020B0604030504040204" pitchFamily="34" charset="-120"/>
                <a:ea typeface="微軟正黑體" panose="020B0604030504040204" pitchFamily="34" charset="-120"/>
              </a:rPr>
              <a:t>(CBP) </a:t>
            </a:r>
            <a:r>
              <a:rPr lang="zh-TW" altLang="en-US" sz="2400" b="1" dirty="0">
                <a:solidFill>
                  <a:srgbClr val="000000"/>
                </a:solidFill>
                <a:latin typeface="微軟正黑體" panose="020B0604030504040204" pitchFamily="34" charset="-120"/>
                <a:ea typeface="微軟正黑體" panose="020B0604030504040204" pitchFamily="34" charset="-120"/>
              </a:rPr>
              <a:t>發出扣押令</a:t>
            </a:r>
            <a:endParaRPr lang="en-US" altLang="zh-TW" sz="2400" b="1" dirty="0">
              <a:solidFill>
                <a:srgbClr val="000000"/>
              </a:solidFill>
              <a:latin typeface="微軟正黑體" panose="020B0604030504040204" pitchFamily="34" charset="-120"/>
              <a:ea typeface="微軟正黑體" panose="020B0604030504040204" pitchFamily="34" charset="-120"/>
            </a:endParaRPr>
          </a:p>
          <a:p>
            <a:pPr marL="0" indent="0">
              <a:buNone/>
            </a:pPr>
            <a:endParaRPr lang="en-US" altLang="zh-TW" sz="2400" b="1" dirty="0">
              <a:solidFill>
                <a:srgbClr val="000000"/>
              </a:solidFill>
              <a:latin typeface="微軟正黑體" panose="020B0604030504040204" pitchFamily="34" charset="-120"/>
              <a:ea typeface="微軟正黑體" panose="020B0604030504040204" pitchFamily="34" charset="-120"/>
            </a:endParaRPr>
          </a:p>
          <a:p>
            <a:r>
              <a:rPr lang="zh-TW" altLang="en-US" sz="2400" b="1" dirty="0">
                <a:solidFill>
                  <a:srgbClr val="000000"/>
                </a:solidFill>
                <a:latin typeface="微軟正黑體" panose="020B0604030504040204" pitchFamily="34" charset="-120"/>
                <a:ea typeface="微軟正黑體" panose="020B0604030504040204" pitchFamily="34" charset="-120"/>
              </a:rPr>
              <a:t>美國國務院連續</a:t>
            </a:r>
            <a:r>
              <a:rPr lang="en-US" altLang="zh-TW" sz="2400" b="1" dirty="0">
                <a:solidFill>
                  <a:srgbClr val="000000"/>
                </a:solidFill>
                <a:latin typeface="微軟正黑體" panose="020B0604030504040204" pitchFamily="34" charset="-120"/>
                <a:ea typeface="微軟正黑體" panose="020B0604030504040204" pitchFamily="34" charset="-120"/>
              </a:rPr>
              <a:t>6</a:t>
            </a:r>
            <a:r>
              <a:rPr lang="zh-TW" altLang="en-US" sz="2400" b="1" dirty="0">
                <a:solidFill>
                  <a:srgbClr val="000000"/>
                </a:solidFill>
                <a:latin typeface="微軟正黑體" panose="020B0604030504040204" pitchFamily="34" charset="-120"/>
                <a:ea typeface="微軟正黑體" panose="020B0604030504040204" pitchFamily="34" charset="-120"/>
              </a:rPr>
              <a:t>年在「年度各國人權報告」以及「人口販運問題報告」點出台灣遠洋漁船勞動剝削問題</a:t>
            </a:r>
            <a:endParaRPr lang="en-US" altLang="zh-TW" sz="2400" b="1" dirty="0">
              <a:solidFill>
                <a:srgbClr val="000000"/>
              </a:solidFill>
              <a:latin typeface="微軟正黑體" panose="020B0604030504040204" pitchFamily="34" charset="-120"/>
              <a:ea typeface="微軟正黑體" panose="020B0604030504040204" pitchFamily="34" charset="-120"/>
            </a:endParaRPr>
          </a:p>
          <a:p>
            <a:endParaRPr lang="zh-TW" altLang="en-US" sz="24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5847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extLst>
              <p:ext uri="{D42A27DB-BD31-4B8C-83A1-F6EECF244321}">
                <p14:modId xmlns:p14="http://schemas.microsoft.com/office/powerpoint/2010/main" val="1743995889"/>
              </p:ext>
            </p:extLst>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內容版面配置區 1">
            <a:extLst>
              <a:ext uri="{FF2B5EF4-FFF2-40B4-BE49-F238E27FC236}">
                <a16:creationId xmlns:a16="http://schemas.microsoft.com/office/drawing/2014/main" id="{AE5C2A57-C6E5-4A03-BD0F-9499AA6D2052}"/>
              </a:ext>
            </a:extLst>
          </p:cNvPr>
          <p:cNvGraphicFramePr>
            <a:graphicFrameLocks noGrp="1"/>
          </p:cNvGraphicFramePr>
          <p:nvPr>
            <p:ph idx="1"/>
            <p:extLst>
              <p:ext uri="{D42A27DB-BD31-4B8C-83A1-F6EECF244321}">
                <p14:modId xmlns:p14="http://schemas.microsoft.com/office/powerpoint/2010/main" val="721847205"/>
              </p:ext>
            </p:extLst>
          </p:nvPr>
        </p:nvGraphicFramePr>
        <p:xfrm>
          <a:off x="347240" y="1944546"/>
          <a:ext cx="10301469" cy="49134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文字方塊 3">
            <a:extLst>
              <a:ext uri="{FF2B5EF4-FFF2-40B4-BE49-F238E27FC236}">
                <a16:creationId xmlns:a16="http://schemas.microsoft.com/office/drawing/2014/main" id="{72CE7A57-FC17-4E6E-B4E0-91FCEB847918}"/>
              </a:ext>
            </a:extLst>
          </p:cNvPr>
          <p:cNvSpPr txBox="1"/>
          <p:nvPr/>
        </p:nvSpPr>
        <p:spPr>
          <a:xfrm>
            <a:off x="428263" y="1065696"/>
            <a:ext cx="4317357" cy="523220"/>
          </a:xfrm>
          <a:prstGeom prst="rect">
            <a:avLst/>
          </a:prstGeom>
          <a:noFill/>
        </p:spPr>
        <p:txBody>
          <a:bodyPr wrap="square" rtlCol="0">
            <a:spAutoFit/>
          </a:bodyPr>
          <a:lstStyle/>
          <a:p>
            <a:r>
              <a:rPr lang="zh-TW" altLang="en-US" sz="2800" b="1" dirty="0">
                <a:latin typeface="微軟正黑體" panose="020B0604030504040204" pitchFamily="34" charset="-120"/>
                <a:ea typeface="微軟正黑體" panose="020B0604030504040204" pitchFamily="34" charset="-120"/>
              </a:rPr>
              <a:t>現行聘僱類型</a:t>
            </a:r>
          </a:p>
        </p:txBody>
      </p:sp>
    </p:spTree>
    <p:extLst>
      <p:ext uri="{BB962C8B-B14F-4D97-AF65-F5344CB8AC3E}">
        <p14:creationId xmlns:p14="http://schemas.microsoft.com/office/powerpoint/2010/main" val="225387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方塊 3">
            <a:extLst>
              <a:ext uri="{FF2B5EF4-FFF2-40B4-BE49-F238E27FC236}">
                <a16:creationId xmlns:a16="http://schemas.microsoft.com/office/drawing/2014/main" id="{72CE7A57-FC17-4E6E-B4E0-91FCEB847918}"/>
              </a:ext>
            </a:extLst>
          </p:cNvPr>
          <p:cNvSpPr txBox="1"/>
          <p:nvPr/>
        </p:nvSpPr>
        <p:spPr>
          <a:xfrm>
            <a:off x="439838" y="1065696"/>
            <a:ext cx="5667737" cy="523220"/>
          </a:xfrm>
          <a:prstGeom prst="rect">
            <a:avLst/>
          </a:prstGeom>
          <a:noFill/>
        </p:spPr>
        <p:txBody>
          <a:bodyPr wrap="square" rtlCol="0">
            <a:spAutoFit/>
          </a:bodyPr>
          <a:lstStyle/>
          <a:p>
            <a:r>
              <a:rPr lang="zh-TW"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遠洋漁工人權侵害情形</a:t>
            </a:r>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苛扣工資</a:t>
            </a:r>
            <a:endParaRPr lang="zh-TW" altLang="en-US" sz="2800" b="1"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A3D2C3B2-CD21-48EC-833B-DB0C7273F57C}"/>
              </a:ext>
            </a:extLst>
          </p:cNvPr>
          <p:cNvSpPr txBox="1"/>
          <p:nvPr/>
        </p:nvSpPr>
        <p:spPr>
          <a:xfrm>
            <a:off x="124429" y="3428998"/>
            <a:ext cx="2349660" cy="769441"/>
          </a:xfrm>
          <a:prstGeom prst="rect">
            <a:avLst/>
          </a:prstGeom>
          <a:solidFill>
            <a:schemeClr val="accent4"/>
          </a:solidFill>
        </p:spPr>
        <p:txBody>
          <a:bodyPr wrap="square" rtlCol="0">
            <a:spAutoFit/>
          </a:bodyPr>
          <a:lstStyle/>
          <a:p>
            <a:r>
              <a:rPr lang="zh-TW" altLang="en-US" sz="4400" dirty="0">
                <a:latin typeface="微軟正黑體" panose="020B0604030504040204" pitchFamily="34" charset="-120"/>
                <a:ea typeface="微軟正黑體" panose="020B0604030504040204" pitchFamily="34" charset="-120"/>
              </a:rPr>
              <a:t>船東</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長</a:t>
            </a:r>
            <a:r>
              <a:rPr lang="en-US" altLang="zh-TW" sz="4400" dirty="0">
                <a:latin typeface="微軟正黑體" panose="020B0604030504040204" pitchFamily="34" charset="-120"/>
                <a:ea typeface="微軟正黑體" panose="020B0604030504040204" pitchFamily="34" charset="-120"/>
              </a:rPr>
              <a:t>)</a:t>
            </a:r>
            <a:endParaRPr lang="zh-TW" altLang="en-US" sz="4400" dirty="0">
              <a:latin typeface="微軟正黑體" panose="020B0604030504040204" pitchFamily="34" charset="-120"/>
              <a:ea typeface="微軟正黑體" panose="020B0604030504040204" pitchFamily="34" charset="-120"/>
            </a:endParaRPr>
          </a:p>
        </p:txBody>
      </p:sp>
      <p:sp>
        <p:nvSpPr>
          <p:cNvPr id="9" name="箭號: 向右 8">
            <a:extLst>
              <a:ext uri="{FF2B5EF4-FFF2-40B4-BE49-F238E27FC236}">
                <a16:creationId xmlns:a16="http://schemas.microsoft.com/office/drawing/2014/main" id="{A177C7EA-F1E3-4CC1-8A7E-C5FEA2C367DA}"/>
              </a:ext>
            </a:extLst>
          </p:cNvPr>
          <p:cNvSpPr/>
          <p:nvPr/>
        </p:nvSpPr>
        <p:spPr>
          <a:xfrm>
            <a:off x="2564757" y="3692047"/>
            <a:ext cx="428263" cy="358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0F7BC791-5A4D-4453-BCFB-12319DBD2757}"/>
              </a:ext>
            </a:extLst>
          </p:cNvPr>
          <p:cNvSpPr txBox="1"/>
          <p:nvPr/>
        </p:nvSpPr>
        <p:spPr>
          <a:xfrm>
            <a:off x="3102015" y="3090444"/>
            <a:ext cx="1566441" cy="1446550"/>
          </a:xfrm>
          <a:prstGeom prst="rect">
            <a:avLst/>
          </a:prstGeom>
          <a:solidFill>
            <a:schemeClr val="accent4"/>
          </a:solidFill>
        </p:spPr>
        <p:txBody>
          <a:bodyPr wrap="square" rtlCol="0">
            <a:spAutoFit/>
          </a:bodyPr>
          <a:lstStyle/>
          <a:p>
            <a:pPr algn="ctr"/>
            <a:r>
              <a:rPr lang="zh-TW" altLang="en-US" sz="4400" dirty="0">
                <a:latin typeface="微軟正黑體" panose="020B0604030504040204" pitchFamily="34" charset="-120"/>
                <a:ea typeface="微軟正黑體" panose="020B0604030504040204" pitchFamily="34" charset="-120"/>
              </a:rPr>
              <a:t>我國</a:t>
            </a:r>
            <a:endParaRPr lang="en-US" altLang="zh-TW" sz="4400" dirty="0">
              <a:latin typeface="微軟正黑體" panose="020B0604030504040204" pitchFamily="34" charset="-120"/>
              <a:ea typeface="微軟正黑體" panose="020B0604030504040204" pitchFamily="34" charset="-120"/>
            </a:endParaRPr>
          </a:p>
          <a:p>
            <a:pPr algn="ctr"/>
            <a:r>
              <a:rPr lang="zh-TW" altLang="en-US" sz="4400" dirty="0">
                <a:latin typeface="微軟正黑體" panose="020B0604030504040204" pitchFamily="34" charset="-120"/>
                <a:ea typeface="微軟正黑體" panose="020B0604030504040204" pitchFamily="34" charset="-120"/>
              </a:rPr>
              <a:t>仲介</a:t>
            </a:r>
          </a:p>
        </p:txBody>
      </p:sp>
      <p:sp>
        <p:nvSpPr>
          <p:cNvPr id="11" name="箭號: 向右 10">
            <a:extLst>
              <a:ext uri="{FF2B5EF4-FFF2-40B4-BE49-F238E27FC236}">
                <a16:creationId xmlns:a16="http://schemas.microsoft.com/office/drawing/2014/main" id="{94AAD031-E1F6-4651-86A8-F3AE4CE92931}"/>
              </a:ext>
            </a:extLst>
          </p:cNvPr>
          <p:cNvSpPr/>
          <p:nvPr/>
        </p:nvSpPr>
        <p:spPr>
          <a:xfrm>
            <a:off x="4736939" y="3692047"/>
            <a:ext cx="428263" cy="358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8397EC02-933D-4048-9DF5-3D5C6315BB9D}"/>
              </a:ext>
            </a:extLst>
          </p:cNvPr>
          <p:cNvSpPr txBox="1"/>
          <p:nvPr/>
        </p:nvSpPr>
        <p:spPr>
          <a:xfrm>
            <a:off x="5324354" y="3090443"/>
            <a:ext cx="1566441" cy="1446550"/>
          </a:xfrm>
          <a:prstGeom prst="rect">
            <a:avLst/>
          </a:prstGeom>
          <a:solidFill>
            <a:schemeClr val="accent4"/>
          </a:solidFill>
        </p:spPr>
        <p:txBody>
          <a:bodyPr wrap="square" rtlCol="0">
            <a:spAutoFit/>
          </a:bodyPr>
          <a:lstStyle/>
          <a:p>
            <a:pPr algn="ctr"/>
            <a:r>
              <a:rPr lang="zh-TW" altLang="en-US" sz="4400" dirty="0">
                <a:latin typeface="微軟正黑體" panose="020B0604030504040204" pitchFamily="34" charset="-120"/>
                <a:ea typeface="微軟正黑體" panose="020B0604030504040204" pitchFamily="34" charset="-120"/>
              </a:rPr>
              <a:t>外國仲介</a:t>
            </a:r>
          </a:p>
        </p:txBody>
      </p:sp>
      <p:sp>
        <p:nvSpPr>
          <p:cNvPr id="13" name="箭號: 向右 12">
            <a:extLst>
              <a:ext uri="{FF2B5EF4-FFF2-40B4-BE49-F238E27FC236}">
                <a16:creationId xmlns:a16="http://schemas.microsoft.com/office/drawing/2014/main" id="{6420C557-144F-4D73-9740-AB80440CD632}"/>
              </a:ext>
            </a:extLst>
          </p:cNvPr>
          <p:cNvSpPr/>
          <p:nvPr/>
        </p:nvSpPr>
        <p:spPr>
          <a:xfrm>
            <a:off x="7049947" y="3692047"/>
            <a:ext cx="428263" cy="358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F4EA819C-0AF6-46E1-A34B-7B703277648E}"/>
              </a:ext>
            </a:extLst>
          </p:cNvPr>
          <p:cNvSpPr txBox="1"/>
          <p:nvPr/>
        </p:nvSpPr>
        <p:spPr>
          <a:xfrm>
            <a:off x="7637362" y="3090443"/>
            <a:ext cx="1566441" cy="1446550"/>
          </a:xfrm>
          <a:prstGeom prst="rect">
            <a:avLst/>
          </a:prstGeom>
          <a:solidFill>
            <a:schemeClr val="accent4"/>
          </a:solidFill>
        </p:spPr>
        <p:txBody>
          <a:bodyPr wrap="square" rtlCol="0">
            <a:spAutoFit/>
          </a:bodyPr>
          <a:lstStyle/>
          <a:p>
            <a:pPr algn="ctr"/>
            <a:r>
              <a:rPr lang="zh-TW" altLang="en-US" sz="4400" dirty="0">
                <a:latin typeface="微軟正黑體" panose="020B0604030504040204" pitchFamily="34" charset="-120"/>
                <a:ea typeface="微軟正黑體" panose="020B0604030504040204" pitchFamily="34" charset="-120"/>
              </a:rPr>
              <a:t>當地牛頭</a:t>
            </a:r>
          </a:p>
        </p:txBody>
      </p:sp>
      <p:sp>
        <p:nvSpPr>
          <p:cNvPr id="15" name="箭號: 向右 14">
            <a:extLst>
              <a:ext uri="{FF2B5EF4-FFF2-40B4-BE49-F238E27FC236}">
                <a16:creationId xmlns:a16="http://schemas.microsoft.com/office/drawing/2014/main" id="{B039CCC4-6124-4D19-9E0B-1DE11E365ABE}"/>
              </a:ext>
            </a:extLst>
          </p:cNvPr>
          <p:cNvSpPr/>
          <p:nvPr/>
        </p:nvSpPr>
        <p:spPr>
          <a:xfrm>
            <a:off x="9413111" y="3658975"/>
            <a:ext cx="428263" cy="353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D9708B05-A6EE-48F9-A76B-C6034C05D479}"/>
              </a:ext>
            </a:extLst>
          </p:cNvPr>
          <p:cNvSpPr txBox="1"/>
          <p:nvPr/>
        </p:nvSpPr>
        <p:spPr>
          <a:xfrm>
            <a:off x="10050682" y="2751889"/>
            <a:ext cx="1566441" cy="2123658"/>
          </a:xfrm>
          <a:prstGeom prst="rect">
            <a:avLst/>
          </a:prstGeom>
          <a:solidFill>
            <a:schemeClr val="accent4"/>
          </a:solidFill>
        </p:spPr>
        <p:txBody>
          <a:bodyPr wrap="square" rtlCol="0">
            <a:spAutoFit/>
          </a:bodyPr>
          <a:lstStyle/>
          <a:p>
            <a:pPr algn="ctr"/>
            <a:r>
              <a:rPr lang="zh-TW" altLang="en-US" sz="4400" dirty="0">
                <a:latin typeface="微軟正黑體" panose="020B0604030504040204" pitchFamily="34" charset="-120"/>
                <a:ea typeface="微軟正黑體" panose="020B0604030504040204" pitchFamily="34" charset="-120"/>
              </a:rPr>
              <a:t>非我國籍漁工</a:t>
            </a:r>
          </a:p>
        </p:txBody>
      </p:sp>
      <p:sp>
        <p:nvSpPr>
          <p:cNvPr id="17" name="文字方塊 16">
            <a:extLst>
              <a:ext uri="{FF2B5EF4-FFF2-40B4-BE49-F238E27FC236}">
                <a16:creationId xmlns:a16="http://schemas.microsoft.com/office/drawing/2014/main" id="{04A49316-3994-4993-BE54-FA19EF3F64E5}"/>
              </a:ext>
            </a:extLst>
          </p:cNvPr>
          <p:cNvSpPr txBox="1"/>
          <p:nvPr/>
        </p:nvSpPr>
        <p:spPr>
          <a:xfrm>
            <a:off x="4143737" y="5253738"/>
            <a:ext cx="4537276" cy="830997"/>
          </a:xfrm>
          <a:prstGeom prst="rect">
            <a:avLst/>
          </a:prstGeom>
          <a:noFill/>
        </p:spPr>
        <p:txBody>
          <a:bodyPr wrap="square" rtlCol="0">
            <a:spAutoFit/>
          </a:bodyPr>
          <a:lstStyle/>
          <a:p>
            <a:r>
              <a:rPr lang="zh-TW" altLang="en-US" sz="4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層 層 剝 削</a:t>
            </a:r>
          </a:p>
        </p:txBody>
      </p:sp>
      <p:sp>
        <p:nvSpPr>
          <p:cNvPr id="22" name="文字方塊 21">
            <a:extLst>
              <a:ext uri="{FF2B5EF4-FFF2-40B4-BE49-F238E27FC236}">
                <a16:creationId xmlns:a16="http://schemas.microsoft.com/office/drawing/2014/main" id="{040CED93-369F-4237-AECB-A47833588CDA}"/>
              </a:ext>
            </a:extLst>
          </p:cNvPr>
          <p:cNvSpPr txBox="1"/>
          <p:nvPr/>
        </p:nvSpPr>
        <p:spPr>
          <a:xfrm>
            <a:off x="9841374" y="5130628"/>
            <a:ext cx="2204012" cy="954107"/>
          </a:xfrm>
          <a:prstGeom prst="rect">
            <a:avLst/>
          </a:prstGeom>
          <a:noFill/>
          <a:ln>
            <a:solidFill>
              <a:schemeClr val="bg1"/>
            </a:solidFill>
            <a:prstDash val="dash"/>
          </a:ln>
        </p:spPr>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實收不到</a:t>
            </a:r>
            <a:r>
              <a:rPr lang="en-US" altLang="zh-TW" sz="2800" b="1" dirty="0">
                <a:latin typeface="微軟正黑體" panose="020B0604030504040204" pitchFamily="34" charset="-120"/>
                <a:ea typeface="微軟正黑體" panose="020B0604030504040204" pitchFamily="34" charset="-120"/>
              </a:rPr>
              <a:t>300</a:t>
            </a:r>
            <a:r>
              <a:rPr lang="zh-TW" altLang="en-US" sz="2800" b="1" dirty="0">
                <a:latin typeface="微軟正黑體" panose="020B0604030504040204" pitchFamily="34" charset="-120"/>
                <a:ea typeface="微軟正黑體" panose="020B0604030504040204" pitchFamily="34" charset="-120"/>
              </a:rPr>
              <a:t>美金</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月</a:t>
            </a:r>
          </a:p>
        </p:txBody>
      </p:sp>
      <p:sp>
        <p:nvSpPr>
          <p:cNvPr id="23" name="文字方塊 22">
            <a:extLst>
              <a:ext uri="{FF2B5EF4-FFF2-40B4-BE49-F238E27FC236}">
                <a16:creationId xmlns:a16="http://schemas.microsoft.com/office/drawing/2014/main" id="{F1A6FE21-F9E7-45CA-8358-6C9C2404C9EF}"/>
              </a:ext>
            </a:extLst>
          </p:cNvPr>
          <p:cNvSpPr txBox="1"/>
          <p:nvPr/>
        </p:nvSpPr>
        <p:spPr>
          <a:xfrm>
            <a:off x="9800862" y="808467"/>
            <a:ext cx="2204012" cy="1815882"/>
          </a:xfrm>
          <a:prstGeom prst="rect">
            <a:avLst/>
          </a:prstGeom>
          <a:noFill/>
          <a:ln>
            <a:solidFill>
              <a:schemeClr val="bg1"/>
            </a:solidFill>
            <a:prstDash val="dash"/>
          </a:ln>
        </p:spPr>
        <p:txBody>
          <a:bodyPr wrap="square" rtlCol="0">
            <a:spAutoFit/>
          </a:bodyPr>
          <a:lstStyle/>
          <a:p>
            <a:pPr algn="ctr"/>
            <a:r>
              <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仲介費</a:t>
            </a:r>
            <a:endParaRPr lang="en-US" altLang="zh-TW"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安家費</a:t>
            </a:r>
            <a:endParaRPr lang="en-US" altLang="zh-TW"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機票</a:t>
            </a:r>
            <a:endParaRPr lang="en-US" altLang="zh-TW"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800" b="1" dirty="0">
                <a:solidFill>
                  <a:schemeClr val="accent1">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保證金</a:t>
            </a:r>
          </a:p>
        </p:txBody>
      </p:sp>
      <p:pic>
        <p:nvPicPr>
          <p:cNvPr id="3" name="圖片 2">
            <a:extLst>
              <a:ext uri="{FF2B5EF4-FFF2-40B4-BE49-F238E27FC236}">
                <a16:creationId xmlns:a16="http://schemas.microsoft.com/office/drawing/2014/main" id="{E11DF26C-E610-4B76-AEE9-5EF42B6EDF3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53000" y="2141350"/>
            <a:ext cx="685999" cy="610539"/>
          </a:xfrm>
          <a:prstGeom prst="rect">
            <a:avLst/>
          </a:prstGeom>
        </p:spPr>
      </p:pic>
      <p:pic>
        <p:nvPicPr>
          <p:cNvPr id="24" name="圖片 23">
            <a:extLst>
              <a:ext uri="{FF2B5EF4-FFF2-40B4-BE49-F238E27FC236}">
                <a16:creationId xmlns:a16="http://schemas.microsoft.com/office/drawing/2014/main" id="{4164BAFE-A720-436C-9BF9-22DE1C47B14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77582" y="2141350"/>
            <a:ext cx="685999" cy="610539"/>
          </a:xfrm>
          <a:prstGeom prst="rect">
            <a:avLst/>
          </a:prstGeom>
        </p:spPr>
      </p:pic>
      <p:pic>
        <p:nvPicPr>
          <p:cNvPr id="5" name="圖片 4">
            <a:extLst>
              <a:ext uri="{FF2B5EF4-FFF2-40B4-BE49-F238E27FC236}">
                <a16:creationId xmlns:a16="http://schemas.microsoft.com/office/drawing/2014/main" id="{64D94C66-E148-402A-A963-1177994D410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9767" y="4511567"/>
            <a:ext cx="3763323" cy="2192227"/>
          </a:xfrm>
          <a:prstGeom prst="rect">
            <a:avLst/>
          </a:prstGeom>
        </p:spPr>
      </p:pic>
    </p:spTree>
    <p:extLst>
      <p:ext uri="{BB962C8B-B14F-4D97-AF65-F5344CB8AC3E}">
        <p14:creationId xmlns:p14="http://schemas.microsoft.com/office/powerpoint/2010/main" val="331711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方塊 3">
            <a:extLst>
              <a:ext uri="{FF2B5EF4-FFF2-40B4-BE49-F238E27FC236}">
                <a16:creationId xmlns:a16="http://schemas.microsoft.com/office/drawing/2014/main" id="{72CE7A57-FC17-4E6E-B4E0-91FCEB847918}"/>
              </a:ext>
            </a:extLst>
          </p:cNvPr>
          <p:cNvSpPr txBox="1"/>
          <p:nvPr/>
        </p:nvSpPr>
        <p:spPr>
          <a:xfrm>
            <a:off x="439838" y="1065696"/>
            <a:ext cx="5667737" cy="523220"/>
          </a:xfrm>
          <a:prstGeom prst="rect">
            <a:avLst/>
          </a:prstGeom>
          <a:noFill/>
        </p:spPr>
        <p:txBody>
          <a:bodyPr wrap="square" rtlCol="0">
            <a:spAutoFit/>
          </a:bodyPr>
          <a:lstStyle/>
          <a:p>
            <a:r>
              <a:rPr lang="zh-TW"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遠洋漁工人權侵害情形</a:t>
            </a:r>
            <a:r>
              <a:rPr lang="en-US" altLang="zh-TW" sz="28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effectLst/>
                <a:latin typeface="微軟正黑體" panose="020B0604030504040204" pitchFamily="34" charset="-120"/>
                <a:ea typeface="微軟正黑體" panose="020B0604030504040204" pitchFamily="34" charset="-120"/>
                <a:cs typeface="Times New Roman" panose="02020603050405020304" pitchFamily="18" charset="0"/>
              </a:rPr>
              <a:t>毆打辱罵</a:t>
            </a:r>
            <a:endParaRPr lang="zh-TW" altLang="en-US" sz="2800" b="1" dirty="0">
              <a:latin typeface="微軟正黑體" panose="020B0604030504040204" pitchFamily="34" charset="-120"/>
              <a:ea typeface="微軟正黑體" panose="020B0604030504040204" pitchFamily="34" charset="-120"/>
            </a:endParaRPr>
          </a:p>
        </p:txBody>
      </p:sp>
      <p:sp>
        <p:nvSpPr>
          <p:cNvPr id="15" name="箭號: 向右 14">
            <a:extLst>
              <a:ext uri="{FF2B5EF4-FFF2-40B4-BE49-F238E27FC236}">
                <a16:creationId xmlns:a16="http://schemas.microsoft.com/office/drawing/2014/main" id="{B039CCC4-6124-4D19-9E0B-1DE11E365ABE}"/>
              </a:ext>
            </a:extLst>
          </p:cNvPr>
          <p:cNvSpPr/>
          <p:nvPr/>
        </p:nvSpPr>
        <p:spPr>
          <a:xfrm>
            <a:off x="7562065" y="2841476"/>
            <a:ext cx="1014163" cy="7164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accent4"/>
              </a:solidFill>
            </a:endParaRPr>
          </a:p>
        </p:txBody>
      </p:sp>
      <p:sp>
        <p:nvSpPr>
          <p:cNvPr id="17" name="文字方塊 16">
            <a:extLst>
              <a:ext uri="{FF2B5EF4-FFF2-40B4-BE49-F238E27FC236}">
                <a16:creationId xmlns:a16="http://schemas.microsoft.com/office/drawing/2014/main" id="{04A49316-3994-4993-BE54-FA19EF3F64E5}"/>
              </a:ext>
            </a:extLst>
          </p:cNvPr>
          <p:cNvSpPr txBox="1"/>
          <p:nvPr/>
        </p:nvSpPr>
        <p:spPr>
          <a:xfrm>
            <a:off x="187126" y="2022453"/>
            <a:ext cx="306770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生活空間狹小</a:t>
            </a:r>
          </a:p>
        </p:txBody>
      </p:sp>
      <p:sp>
        <p:nvSpPr>
          <p:cNvPr id="23" name="文字方塊 22">
            <a:extLst>
              <a:ext uri="{FF2B5EF4-FFF2-40B4-BE49-F238E27FC236}">
                <a16:creationId xmlns:a16="http://schemas.microsoft.com/office/drawing/2014/main" id="{F1A6FE21-F9E7-45CA-8358-6C9C2404C9EF}"/>
              </a:ext>
            </a:extLst>
          </p:cNvPr>
          <p:cNvSpPr txBox="1"/>
          <p:nvPr/>
        </p:nvSpPr>
        <p:spPr>
          <a:xfrm>
            <a:off x="5007857" y="3858079"/>
            <a:ext cx="2204012" cy="2062103"/>
          </a:xfrm>
          <a:prstGeom prst="rect">
            <a:avLst/>
          </a:prstGeom>
          <a:noFill/>
          <a:ln>
            <a:solidFill>
              <a:schemeClr val="bg1"/>
            </a:solidFill>
            <a:prstDash val="dash"/>
          </a:ln>
        </p:spPr>
        <p:txBody>
          <a:bodyPr wrap="square" rtlCol="0">
            <a:spAutoFit/>
          </a:bodyPr>
          <a:lstStyle/>
          <a:p>
            <a:pPr algn="ctr"/>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文化習慣</a:t>
            </a:r>
            <a:endParaRPr lang="en-US" altLang="zh-TW" sz="32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國籍</a:t>
            </a:r>
            <a:endParaRPr lang="en-US" altLang="zh-TW" sz="32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語言</a:t>
            </a:r>
            <a:endParaRPr lang="en-US" altLang="zh-TW" sz="32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a:p>
            <a:pPr algn="ctr"/>
            <a:r>
              <a:rPr lang="zh-TW" altLang="en-US" sz="3200" b="1" dirty="0">
                <a:solidFill>
                  <a:schemeClr val="accent6">
                    <a:lumMod val="60000"/>
                    <a:lumOff val="40000"/>
                  </a:schemeClr>
                </a:solidFill>
                <a:latin typeface="微軟正黑體" panose="020B0604030504040204" pitchFamily="34" charset="-120"/>
                <a:ea typeface="微軟正黑體" panose="020B0604030504040204" pitchFamily="34" charset="-120"/>
              </a:rPr>
              <a:t>職權</a:t>
            </a:r>
            <a:endParaRPr lang="zh-TW" altLang="en-US" sz="2800" b="1" dirty="0">
              <a:solidFill>
                <a:schemeClr val="accent6">
                  <a:lumMod val="60000"/>
                  <a:lumOff val="40000"/>
                </a:schemeClr>
              </a:solidFill>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DFEEF6A4-265E-478C-8240-3F964F4507DE}"/>
              </a:ext>
            </a:extLst>
          </p:cNvPr>
          <p:cNvSpPr txBox="1"/>
          <p:nvPr/>
        </p:nvSpPr>
        <p:spPr>
          <a:xfrm>
            <a:off x="463264" y="3198384"/>
            <a:ext cx="251542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工作時間長</a:t>
            </a:r>
          </a:p>
        </p:txBody>
      </p:sp>
      <p:sp>
        <p:nvSpPr>
          <p:cNvPr id="19" name="文字方塊 18">
            <a:extLst>
              <a:ext uri="{FF2B5EF4-FFF2-40B4-BE49-F238E27FC236}">
                <a16:creationId xmlns:a16="http://schemas.microsoft.com/office/drawing/2014/main" id="{C14A8545-CC98-4185-8553-38B2D889D8DF}"/>
              </a:ext>
            </a:extLst>
          </p:cNvPr>
          <p:cNvSpPr txBox="1"/>
          <p:nvPr/>
        </p:nvSpPr>
        <p:spPr>
          <a:xfrm>
            <a:off x="439838" y="4371566"/>
            <a:ext cx="251542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與家人分離</a:t>
            </a:r>
          </a:p>
        </p:txBody>
      </p:sp>
      <p:sp>
        <p:nvSpPr>
          <p:cNvPr id="24" name="文字方塊 23">
            <a:extLst>
              <a:ext uri="{FF2B5EF4-FFF2-40B4-BE49-F238E27FC236}">
                <a16:creationId xmlns:a16="http://schemas.microsoft.com/office/drawing/2014/main" id="{685013D9-4CF2-492B-B38A-4904270B126B}"/>
              </a:ext>
            </a:extLst>
          </p:cNvPr>
          <p:cNvSpPr txBox="1"/>
          <p:nvPr/>
        </p:nvSpPr>
        <p:spPr>
          <a:xfrm>
            <a:off x="146614" y="5573582"/>
            <a:ext cx="33592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生活資源匱乏</a:t>
            </a:r>
          </a:p>
        </p:txBody>
      </p:sp>
      <p:sp>
        <p:nvSpPr>
          <p:cNvPr id="2" name="十字形 1">
            <a:extLst>
              <a:ext uri="{FF2B5EF4-FFF2-40B4-BE49-F238E27FC236}">
                <a16:creationId xmlns:a16="http://schemas.microsoft.com/office/drawing/2014/main" id="{532C9E41-474C-4C67-98B7-342AE33408AD}"/>
              </a:ext>
            </a:extLst>
          </p:cNvPr>
          <p:cNvSpPr/>
          <p:nvPr/>
        </p:nvSpPr>
        <p:spPr>
          <a:xfrm>
            <a:off x="1423481" y="2708527"/>
            <a:ext cx="402771" cy="385552"/>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5" name="十字形 24">
            <a:extLst>
              <a:ext uri="{FF2B5EF4-FFF2-40B4-BE49-F238E27FC236}">
                <a16:creationId xmlns:a16="http://schemas.microsoft.com/office/drawing/2014/main" id="{807B7865-CE11-4B9A-BF4B-171097450CA7}"/>
              </a:ext>
            </a:extLst>
          </p:cNvPr>
          <p:cNvSpPr/>
          <p:nvPr/>
        </p:nvSpPr>
        <p:spPr>
          <a:xfrm>
            <a:off x="1423481" y="5130520"/>
            <a:ext cx="402771" cy="385552"/>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6" name="十字形 25">
            <a:extLst>
              <a:ext uri="{FF2B5EF4-FFF2-40B4-BE49-F238E27FC236}">
                <a16:creationId xmlns:a16="http://schemas.microsoft.com/office/drawing/2014/main" id="{8A17B57B-23AE-4F9E-92AF-E4AD2C09010D}"/>
              </a:ext>
            </a:extLst>
          </p:cNvPr>
          <p:cNvSpPr/>
          <p:nvPr/>
        </p:nvSpPr>
        <p:spPr>
          <a:xfrm>
            <a:off x="1423481" y="3844715"/>
            <a:ext cx="402771" cy="385552"/>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7" name="十字形 26">
            <a:extLst>
              <a:ext uri="{FF2B5EF4-FFF2-40B4-BE49-F238E27FC236}">
                <a16:creationId xmlns:a16="http://schemas.microsoft.com/office/drawing/2014/main" id="{9A8E2C52-21E3-48ED-B9A5-F1D9D78477F9}"/>
              </a:ext>
            </a:extLst>
          </p:cNvPr>
          <p:cNvSpPr/>
          <p:nvPr/>
        </p:nvSpPr>
        <p:spPr>
          <a:xfrm>
            <a:off x="3745227" y="2862959"/>
            <a:ext cx="717767" cy="670849"/>
          </a:xfrm>
          <a:prstGeom prst="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8" name="文字方塊 27">
            <a:extLst>
              <a:ext uri="{FF2B5EF4-FFF2-40B4-BE49-F238E27FC236}">
                <a16:creationId xmlns:a16="http://schemas.microsoft.com/office/drawing/2014/main" id="{72EA9EA7-7594-4890-BB4E-C88DE8B770BC}"/>
              </a:ext>
            </a:extLst>
          </p:cNvPr>
          <p:cNvSpPr txBox="1"/>
          <p:nvPr/>
        </p:nvSpPr>
        <p:spPr>
          <a:xfrm>
            <a:off x="5451330" y="2915858"/>
            <a:ext cx="112239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差異</a:t>
            </a:r>
          </a:p>
        </p:txBody>
      </p:sp>
      <p:sp>
        <p:nvSpPr>
          <p:cNvPr id="29" name="文字方塊 28">
            <a:extLst>
              <a:ext uri="{FF2B5EF4-FFF2-40B4-BE49-F238E27FC236}">
                <a16:creationId xmlns:a16="http://schemas.microsoft.com/office/drawing/2014/main" id="{5C2DB69A-550C-434E-98C0-665CD1D49A78}"/>
              </a:ext>
            </a:extLst>
          </p:cNvPr>
          <p:cNvSpPr txBox="1"/>
          <p:nvPr/>
        </p:nvSpPr>
        <p:spPr>
          <a:xfrm>
            <a:off x="9241036" y="2044221"/>
            <a:ext cx="1122399"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accent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毆打辱罵情形常見</a:t>
            </a:r>
          </a:p>
        </p:txBody>
      </p:sp>
    </p:spTree>
    <p:extLst>
      <p:ext uri="{BB962C8B-B14F-4D97-AF65-F5344CB8AC3E}">
        <p14:creationId xmlns:p14="http://schemas.microsoft.com/office/powerpoint/2010/main" val="379913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extLst>
              <p:ext uri="{D42A27DB-BD31-4B8C-83A1-F6EECF244321}">
                <p14:modId xmlns:p14="http://schemas.microsoft.com/office/powerpoint/2010/main" val="1658107757"/>
              </p:ext>
            </p:extLst>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一、</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遠洋漁工被害人的身分鑑別程序，缺乏標準化之鑑別作業程序</a:t>
            </a:r>
            <a:r>
              <a:rPr lang="en-US"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(SOP)</a:t>
            </a:r>
            <a:r>
              <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，且被害鑑別成效不彰</a:t>
            </a:r>
          </a:p>
        </p:txBody>
      </p:sp>
      <p:sp>
        <p:nvSpPr>
          <p:cNvPr id="2" name="文字方塊 1">
            <a:extLst>
              <a:ext uri="{FF2B5EF4-FFF2-40B4-BE49-F238E27FC236}">
                <a16:creationId xmlns:a16="http://schemas.microsoft.com/office/drawing/2014/main" id="{77FC080B-7C3A-4B44-B6C9-4A47CD015A89}"/>
              </a:ext>
            </a:extLst>
          </p:cNvPr>
          <p:cNvSpPr txBox="1"/>
          <p:nvPr/>
        </p:nvSpPr>
        <p:spPr>
          <a:xfrm>
            <a:off x="462643" y="2268065"/>
            <a:ext cx="11266713" cy="3891193"/>
          </a:xfrm>
          <a:prstGeom prst="rect">
            <a:avLst/>
          </a:prstGeom>
          <a:solidFill>
            <a:schemeClr val="accent1">
              <a:lumMod val="75000"/>
            </a:schemeClr>
          </a:solidFill>
        </p:spPr>
        <p:txBody>
          <a:bodyPr wrap="square" rtlCol="0">
            <a:spAutoFit/>
          </a:bodyPr>
          <a:lstStyle/>
          <a:p>
            <a:pPr marL="285750" indent="-285750">
              <a:lnSpc>
                <a:spcPct val="150000"/>
              </a:lnSpc>
              <a:buFont typeface="Arial" panose="020B0604020202020204" pitchFamily="34" charset="0"/>
              <a:buChar char="•"/>
            </a:pPr>
            <a:r>
              <a:rPr lang="zh-TW"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與一般疑似人口販運被害人之處置模式相同</a:t>
            </a:r>
            <a:endPar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遠洋漁工在空間上、時間上、訊息管道上皆</a:t>
            </a:r>
            <a:r>
              <a:rPr lang="zh-TW" altLang="en-US"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相當</a:t>
            </a:r>
            <a:r>
              <a:rPr lang="zh-TW"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封閉</a:t>
            </a:r>
            <a:endPar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靠港時得短暫與外界聯繫</a:t>
            </a:r>
            <a:r>
              <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285750" indent="-285750">
              <a:lnSpc>
                <a:spcPct val="150000"/>
              </a:lnSpc>
              <a:buFont typeface="Arial" panose="020B0604020202020204" pitchFamily="34" charset="0"/>
              <a:buChar char="•"/>
            </a:pP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主管機關僅以</a:t>
            </a:r>
            <a:r>
              <a:rPr lang="zh-TW" altLang="en-US" sz="28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通報</a:t>
            </a: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方式因應疑似人口販運案件</a:t>
            </a:r>
            <a:endPar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執法機關多不熟悉遠洋漁業之作息及運作模式，亦難掌握境外聘僱之船員清冊</a:t>
            </a:r>
            <a:endParaRPr lang="zh-TW" altLang="en-US" sz="28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962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523220"/>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二、遠洋漁工被害人很難取得司法資源及司法保護</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439837" y="1865293"/>
            <a:ext cx="3086099" cy="659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缺乏求助管道</a:t>
            </a:r>
          </a:p>
        </p:txBody>
      </p:sp>
      <p:sp>
        <p:nvSpPr>
          <p:cNvPr id="6" name="文字方塊 5">
            <a:extLst>
              <a:ext uri="{FF2B5EF4-FFF2-40B4-BE49-F238E27FC236}">
                <a16:creationId xmlns:a16="http://schemas.microsoft.com/office/drawing/2014/main" id="{780DD2D8-BE6A-41E5-9E84-A0CC8B62CDDB}"/>
              </a:ext>
            </a:extLst>
          </p:cNvPr>
          <p:cNvSpPr txBox="1"/>
          <p:nvPr/>
        </p:nvSpPr>
        <p:spPr>
          <a:xfrm>
            <a:off x="4346577" y="1865293"/>
            <a:ext cx="3086100" cy="659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資源提供不及時</a:t>
            </a:r>
          </a:p>
        </p:txBody>
      </p:sp>
      <p:sp>
        <p:nvSpPr>
          <p:cNvPr id="8" name="文字方塊 7">
            <a:extLst>
              <a:ext uri="{FF2B5EF4-FFF2-40B4-BE49-F238E27FC236}">
                <a16:creationId xmlns:a16="http://schemas.microsoft.com/office/drawing/2014/main" id="{73874F58-11BA-43CF-902F-C7F5CD9D2366}"/>
              </a:ext>
            </a:extLst>
          </p:cNvPr>
          <p:cNvSpPr txBox="1"/>
          <p:nvPr/>
        </p:nvSpPr>
        <p:spPr>
          <a:xfrm>
            <a:off x="8253319" y="1865293"/>
            <a:ext cx="3086100" cy="659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不諳我國法令規定</a:t>
            </a:r>
          </a:p>
        </p:txBody>
      </p:sp>
      <p:sp>
        <p:nvSpPr>
          <p:cNvPr id="3" name="文字方塊 2">
            <a:extLst>
              <a:ext uri="{FF2B5EF4-FFF2-40B4-BE49-F238E27FC236}">
                <a16:creationId xmlns:a16="http://schemas.microsoft.com/office/drawing/2014/main" id="{4D71C81B-0E5D-4DB8-932C-48B37D6AB2F3}"/>
              </a:ext>
            </a:extLst>
          </p:cNvPr>
          <p:cNvSpPr txBox="1"/>
          <p:nvPr/>
        </p:nvSpPr>
        <p:spPr>
          <a:xfrm>
            <a:off x="439837" y="2524833"/>
            <a:ext cx="3086099" cy="3785652"/>
          </a:xfrm>
          <a:prstGeom prst="rect">
            <a:avLst/>
          </a:prstGeom>
          <a:solidFill>
            <a:schemeClr val="accent1">
              <a:lumMod val="75000"/>
            </a:schemeClr>
          </a:solidFill>
        </p:spPr>
        <p:txBody>
          <a:bodyPr wrap="square" rtlCol="0">
            <a:spAutoFit/>
          </a:bodyPr>
          <a:lstStyle/>
          <a:p>
            <a:pPr marL="285750" indent="-285750">
              <a:buFont typeface="Arial" panose="020B0604020202020204" pitchFamily="34" charset="0"/>
              <a:buChar char="•"/>
            </a:pPr>
            <a:r>
              <a:rPr lang="zh-TW" altLang="en-US" sz="2400" dirty="0">
                <a:solidFill>
                  <a:schemeClr val="bg1"/>
                </a:solidFill>
                <a:latin typeface="微軟正黑體" panose="020B0604030504040204" pitchFamily="34" charset="-120"/>
                <a:ea typeface="微軟正黑體" panose="020B0604030504040204" pitchFamily="34" charset="-120"/>
              </a:rPr>
              <a:t>漁工可能自始至終皆未曾進入我國國</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2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僅得依靠</a:t>
            </a:r>
            <a:r>
              <a:rPr lang="zh-TW" altLang="zh-TW" sz="2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仲介機構</a:t>
            </a:r>
            <a:endParaRPr lang="en-US" altLang="zh-TW" sz="24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0670294A-FBDB-42C3-BD09-6464B88F1DEB}"/>
              </a:ext>
            </a:extLst>
          </p:cNvPr>
          <p:cNvSpPr txBox="1"/>
          <p:nvPr/>
        </p:nvSpPr>
        <p:spPr>
          <a:xfrm>
            <a:off x="4346577" y="2542468"/>
            <a:ext cx="3086099" cy="3785652"/>
          </a:xfrm>
          <a:prstGeom prst="rect">
            <a:avLst/>
          </a:prstGeom>
          <a:solidFill>
            <a:schemeClr val="accent1">
              <a:lumMod val="75000"/>
            </a:schemeClr>
          </a:solidFill>
        </p:spPr>
        <p:txBody>
          <a:bodyPr wrap="square" rtlCol="0">
            <a:spAutoFit/>
          </a:bodyPr>
          <a:lstStyle/>
          <a:p>
            <a:pPr marL="285750" indent="-285750">
              <a:buFont typeface="Arial" panose="020B0604020202020204" pitchFamily="34" charset="0"/>
              <a:buChar char="•"/>
            </a:pPr>
            <a:r>
              <a:rPr lang="zh-TW" altLang="en-US" sz="2400" dirty="0">
                <a:solidFill>
                  <a:schemeClr val="bg1"/>
                </a:solidFill>
                <a:latin typeface="微軟正黑體" panose="020B0604030504040204" pitchFamily="34" charset="-120"/>
                <a:ea typeface="微軟正黑體" panose="020B0604030504040204" pitchFamily="34" charset="-120"/>
              </a:rPr>
              <a:t>出海至靠港動輒數月</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400" dirty="0">
                <a:solidFill>
                  <a:schemeClr val="bg1"/>
                </a:solidFill>
                <a:latin typeface="微軟正黑體" panose="020B0604030504040204" pitchFamily="34" charset="-120"/>
                <a:ea typeface="微軟正黑體" panose="020B0604030504040204" pitchFamily="34" charset="-120"/>
              </a:rPr>
              <a:t>取得司法資源時可能距人權侵害事件發生時點相隔甚久</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400" dirty="0">
                <a:solidFill>
                  <a:schemeClr val="bg1"/>
                </a:solidFill>
                <a:latin typeface="微軟正黑體" panose="020B0604030504040204" pitchFamily="34" charset="-120"/>
                <a:ea typeface="微軟正黑體" panose="020B0604030504040204" pitchFamily="34" charset="-120"/>
              </a:rPr>
              <a:t>證據</a:t>
            </a:r>
            <a:r>
              <a:rPr lang="zh-TW" altLang="en-US" sz="2400" dirty="0">
                <a:solidFill>
                  <a:schemeClr val="bg1"/>
                </a:solidFill>
                <a:latin typeface="微軟正黑體" panose="020B0604030504040204" pitchFamily="34" charset="-120"/>
                <a:ea typeface="微軟正黑體" panose="020B0604030504040204" pitchFamily="34" charset="-120"/>
              </a:rPr>
              <a:t>難以取得及保存</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E33CD8F3-954A-4876-B29F-BFC22FBAEC73}"/>
              </a:ext>
            </a:extLst>
          </p:cNvPr>
          <p:cNvSpPr txBox="1"/>
          <p:nvPr/>
        </p:nvSpPr>
        <p:spPr>
          <a:xfrm>
            <a:off x="8253317" y="2524833"/>
            <a:ext cx="3086099" cy="3785652"/>
          </a:xfrm>
          <a:prstGeom prst="rect">
            <a:avLst/>
          </a:prstGeom>
          <a:solidFill>
            <a:schemeClr val="accent1">
              <a:lumMod val="75000"/>
            </a:schemeClr>
          </a:solidFill>
        </p:spPr>
        <p:txBody>
          <a:bodyPr wrap="square" rtlCol="0">
            <a:spAutoFit/>
          </a:bodyPr>
          <a:lstStyle/>
          <a:p>
            <a:pPr marL="285750" indent="-285750">
              <a:buFont typeface="Arial" panose="020B0604020202020204" pitchFamily="34" charset="0"/>
              <a:buChar char="•"/>
            </a:pPr>
            <a:r>
              <a:rPr lang="zh-TW" altLang="en-US" sz="2400" dirty="0">
                <a:solidFill>
                  <a:schemeClr val="bg1"/>
                </a:solidFill>
                <a:latin typeface="微軟正黑體" panose="020B0604030504040204" pitchFamily="34" charset="-120"/>
                <a:ea typeface="微軟正黑體" panose="020B0604030504040204" pitchFamily="34" charset="-120"/>
              </a:rPr>
              <a:t>缺乏被害意識</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400" dirty="0">
                <a:solidFill>
                  <a:schemeClr val="bg1"/>
                </a:solidFill>
                <a:latin typeface="微軟正黑體" panose="020B0604030504040204" pitchFamily="34" charset="-120"/>
                <a:ea typeface="微軟正黑體" panose="020B0604030504040204" pitchFamily="34" charset="-120"/>
              </a:rPr>
              <a:t>傷害案件之被害人並未提供特別之安置或司法協助</a:t>
            </a: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400" dirty="0">
                <a:solidFill>
                  <a:schemeClr val="bg1"/>
                </a:solidFill>
                <a:latin typeface="微軟正黑體" panose="020B0604030504040204" pitchFamily="34" charset="-120"/>
                <a:ea typeface="微軟正黑體" panose="020B0604030504040204" pitchFamily="34" charset="-120"/>
              </a:rPr>
              <a:t>最終判決結果亦具不確定性</a:t>
            </a: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387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7" name="資料庫圖表 6">
            <a:extLst>
              <a:ext uri="{FF2B5EF4-FFF2-40B4-BE49-F238E27FC236}">
                <a16:creationId xmlns:a16="http://schemas.microsoft.com/office/drawing/2014/main" id="{69866CAD-EBEB-41B5-AD36-60A78840F92D}"/>
              </a:ext>
            </a:extLst>
          </p:cNvPr>
          <p:cNvGraphicFramePr/>
          <p:nvPr/>
        </p:nvGraphicFramePr>
        <p:xfrm>
          <a:off x="0" y="-6371"/>
          <a:ext cx="12192000" cy="7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064067DA-81CF-4E9F-93A0-BD0DF91E15F0}"/>
              </a:ext>
            </a:extLst>
          </p:cNvPr>
          <p:cNvSpPr txBox="1"/>
          <p:nvPr/>
        </p:nvSpPr>
        <p:spPr>
          <a:xfrm>
            <a:off x="439838" y="1065696"/>
            <a:ext cx="10609162" cy="954107"/>
          </a:xfrm>
          <a:prstGeom prst="rect">
            <a:avLst/>
          </a:prstGeom>
          <a:noFill/>
        </p:spPr>
        <p:txBody>
          <a:bodyPr wrap="square" rtlCol="0">
            <a:spAutoFit/>
          </a:bodyPr>
          <a:lstStyle/>
          <a:p>
            <a:pPr lvl="0" algn="just"/>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三、	對於臺灣籍遠洋船隊</a:t>
            </a:r>
            <a:r>
              <a:rPr lang="en-US"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(DWF)</a:t>
            </a:r>
            <a:r>
              <a:rPr lang="zh-TW" altLang="en-US" sz="2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勞力剝削之違法行為的鑑別、調查及起訴能量仍非常不足</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文字方塊 1">
            <a:extLst>
              <a:ext uri="{FF2B5EF4-FFF2-40B4-BE49-F238E27FC236}">
                <a16:creationId xmlns:a16="http://schemas.microsoft.com/office/drawing/2014/main" id="{77FC080B-7C3A-4B44-B6C9-4A47CD015A89}"/>
              </a:ext>
            </a:extLst>
          </p:cNvPr>
          <p:cNvSpPr txBox="1"/>
          <p:nvPr/>
        </p:nvSpPr>
        <p:spPr>
          <a:xfrm>
            <a:off x="353786" y="2274838"/>
            <a:ext cx="11266713" cy="3891193"/>
          </a:xfrm>
          <a:prstGeom prst="rect">
            <a:avLst/>
          </a:prstGeom>
          <a:solidFill>
            <a:schemeClr val="accent1">
              <a:lumMod val="75000"/>
            </a:schemeClr>
          </a:solidFill>
        </p:spPr>
        <p:txBody>
          <a:bodyPr wrap="square" rtlCol="0">
            <a:spAutoFit/>
          </a:bodyPr>
          <a:lstStyle/>
          <a:p>
            <a:pPr marL="285750" indent="-285750">
              <a:lnSpc>
                <a:spcPct val="150000"/>
              </a:lnSpc>
              <a:buFont typeface="Arial" panose="020B0604020202020204" pitchFamily="34" charset="0"/>
              <a:buChar char="•"/>
            </a:pPr>
            <a:r>
              <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中華民國刑法</a:t>
            </a:r>
            <a:r>
              <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8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rPr>
              <a:t>條規定：「在中華民國領域外之中華民國船艦或航空器內犯罪者，以在中華民國領域內犯罪論」</a:t>
            </a:r>
            <a:endPar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雇用地、被害人所處地、工作地點皆在境外，我國司法機關偵查不易</a:t>
            </a:r>
            <a:endPar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無邦交，亦少有簽訂司法互助協議，於此情形下，我國政府很難取得證據資料</a:t>
            </a:r>
            <a:endParaRPr lang="en-US"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權宜船</a:t>
            </a:r>
            <a:r>
              <a:rPr lang="zh-TW" altLang="en-US"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案件多</a:t>
            </a:r>
            <a:r>
              <a:rPr lang="zh-TW" altLang="zh-TW" sz="2800" dirty="0">
                <a:solidFill>
                  <a:schemeClr val="bg2"/>
                </a:solidFill>
                <a:latin typeface="微軟正黑體" panose="020B0604030504040204" pitchFamily="34" charset="-120"/>
                <a:ea typeface="微軟正黑體" panose="020B0604030504040204" pitchFamily="34" charset="-120"/>
                <a:cs typeface="Times New Roman" panose="02020603050405020304" pitchFamily="18" charset="0"/>
              </a:rPr>
              <a:t>不具有司法管轄權</a:t>
            </a:r>
          </a:p>
        </p:txBody>
      </p:sp>
    </p:spTree>
    <p:extLst>
      <p:ext uri="{BB962C8B-B14F-4D97-AF65-F5344CB8AC3E}">
        <p14:creationId xmlns:p14="http://schemas.microsoft.com/office/powerpoint/2010/main" val="1711154081"/>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TotalTime>
  <Words>1849</Words>
  <Application>Microsoft Office PowerPoint</Application>
  <PresentationFormat>寬螢幕</PresentationFormat>
  <Paragraphs>256</Paragraphs>
  <Slides>26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26</vt:i4>
      </vt:variant>
    </vt:vector>
  </HeadingPairs>
  <TitlesOfParts>
    <vt:vector size="33" baseType="lpstr">
      <vt:lpstr>微軟正黑體</vt:lpstr>
      <vt:lpstr>新細明體</vt:lpstr>
      <vt:lpstr>Arial</vt:lpstr>
      <vt:lpstr>Calibri</vt:lpstr>
      <vt:lpstr>Calibri Light</vt:lpstr>
      <vt:lpstr>Times New Roman</vt:lpstr>
      <vt:lpstr>Office Theme</vt:lpstr>
      <vt:lpstr>我國遠洋漁工人權保障機制的困境與對策 </vt:lpstr>
      <vt:lpstr>報告大綱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簡報結束 恭請指教</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我國遠洋漁工人權保障機制的困境與對策</dc:title>
  <dc:creator>賴思宇</dc:creator>
  <cp:lastModifiedBy>user</cp:lastModifiedBy>
  <cp:revision>38</cp:revision>
  <dcterms:created xsi:type="dcterms:W3CDTF">2021-11-05T03:12:50Z</dcterms:created>
  <dcterms:modified xsi:type="dcterms:W3CDTF">2021-11-17T13:26:09Z</dcterms:modified>
</cp:coreProperties>
</file>