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537" r:id="rId2"/>
    <p:sldId id="588" r:id="rId3"/>
    <p:sldId id="540" r:id="rId4"/>
    <p:sldId id="566" r:id="rId5"/>
    <p:sldId id="263" r:id="rId6"/>
    <p:sldId id="565" r:id="rId7"/>
    <p:sldId id="559" r:id="rId8"/>
    <p:sldId id="291" r:id="rId9"/>
    <p:sldId id="585" r:id="rId10"/>
    <p:sldId id="560" r:id="rId11"/>
    <p:sldId id="524" r:id="rId12"/>
    <p:sldId id="567" r:id="rId13"/>
    <p:sldId id="543" r:id="rId14"/>
    <p:sldId id="568" r:id="rId15"/>
    <p:sldId id="544" r:id="rId16"/>
    <p:sldId id="569" r:id="rId17"/>
    <p:sldId id="545" r:id="rId18"/>
    <p:sldId id="570" r:id="rId19"/>
    <p:sldId id="546" r:id="rId20"/>
    <p:sldId id="571" r:id="rId21"/>
    <p:sldId id="547" r:id="rId22"/>
    <p:sldId id="548" r:id="rId23"/>
    <p:sldId id="549" r:id="rId24"/>
    <p:sldId id="550" r:id="rId25"/>
    <p:sldId id="572" r:id="rId26"/>
    <p:sldId id="551" r:id="rId27"/>
    <p:sldId id="573" r:id="rId28"/>
    <p:sldId id="561" r:id="rId29"/>
    <p:sldId id="552" r:id="rId30"/>
    <p:sldId id="574" r:id="rId31"/>
    <p:sldId id="553" r:id="rId32"/>
    <p:sldId id="575" r:id="rId33"/>
    <p:sldId id="554" r:id="rId34"/>
    <p:sldId id="576" r:id="rId35"/>
    <p:sldId id="555" r:id="rId36"/>
    <p:sldId id="577" r:id="rId37"/>
    <p:sldId id="578" r:id="rId38"/>
    <p:sldId id="556" r:id="rId39"/>
    <p:sldId id="579" r:id="rId40"/>
    <p:sldId id="557" r:id="rId41"/>
    <p:sldId id="580" r:id="rId42"/>
    <p:sldId id="558" r:id="rId43"/>
    <p:sldId id="581" r:id="rId44"/>
    <p:sldId id="582" r:id="rId45"/>
    <p:sldId id="563" r:id="rId46"/>
    <p:sldId id="562" r:id="rId47"/>
    <p:sldId id="564" r:id="rId48"/>
    <p:sldId id="583" r:id="rId49"/>
  </p:sldIdLst>
  <p:sldSz cx="12192000" cy="6858000"/>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17" autoAdjust="0"/>
  </p:normalViewPr>
  <p:slideViewPr>
    <p:cSldViewPr snapToGrid="0">
      <p:cViewPr varScale="1">
        <p:scale>
          <a:sx n="64" d="100"/>
          <a:sy n="64" d="100"/>
        </p:scale>
        <p:origin x="748" y="56"/>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12CBB9-BED4-474F-99DD-68E44313EDCF}"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zh-TW" altLang="en-US"/>
        </a:p>
      </dgm:t>
    </dgm:pt>
    <dgm:pt modelId="{F7C6844D-4C34-4389-8207-9FDDFE57EE3A}">
      <dgm:prSet phldrT="[文字]" custT="1"/>
      <dgm:spPr/>
      <dgm:t>
        <a:bodyPr/>
        <a:lstStyle/>
        <a:p>
          <a:r>
            <a:rPr lang="zh-TW" altLang="en-US" sz="4000" dirty="0" smtClean="0">
              <a:solidFill>
                <a:schemeClr val="tx1"/>
              </a:solidFill>
            </a:rPr>
            <a:t>前言</a:t>
          </a:r>
          <a:endParaRPr lang="zh-TW" altLang="en-US" sz="4000" dirty="0">
            <a:solidFill>
              <a:schemeClr val="tx1"/>
            </a:solidFill>
          </a:endParaRPr>
        </a:p>
      </dgm:t>
    </dgm:pt>
    <dgm:pt modelId="{1FD79D55-6093-421E-9CBA-184D3D37DF41}" type="parTrans" cxnId="{B6E5ECE5-D6D3-4F5D-A048-8FD0F0527A72}">
      <dgm:prSet/>
      <dgm:spPr/>
      <dgm:t>
        <a:bodyPr/>
        <a:lstStyle/>
        <a:p>
          <a:endParaRPr lang="zh-TW" altLang="en-US"/>
        </a:p>
      </dgm:t>
    </dgm:pt>
    <dgm:pt modelId="{053A4B52-621E-4948-9A03-DD073F73AFCC}" type="sibTrans" cxnId="{B6E5ECE5-D6D3-4F5D-A048-8FD0F0527A72}">
      <dgm:prSet/>
      <dgm:spPr/>
      <dgm:t>
        <a:bodyPr/>
        <a:lstStyle/>
        <a:p>
          <a:endParaRPr lang="zh-TW" altLang="en-US"/>
        </a:p>
      </dgm:t>
    </dgm:pt>
    <dgm:pt modelId="{46538AB8-FECC-464F-95E8-DE654CD48BEC}">
      <dgm:prSet phldrT="[文字]" custT="1"/>
      <dgm:spPr/>
      <dgm:t>
        <a:bodyPr/>
        <a:lstStyle/>
        <a:p>
          <a:pPr algn="ctr"/>
          <a:r>
            <a:rPr lang="zh-TW" altLang="en-US" sz="4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國際社會對於豬隻使用萊克多巴胺的相關規範機制</a:t>
          </a:r>
          <a:endParaRPr lang="zh-TW" altLang="en-US" sz="4000" dirty="0"/>
        </a:p>
      </dgm:t>
    </dgm:pt>
    <dgm:pt modelId="{17939C1B-BD88-467A-B873-F795200AAC29}" type="parTrans" cxnId="{FFDCA560-D92D-411A-988A-0492BBD4D6D0}">
      <dgm:prSet/>
      <dgm:spPr/>
      <dgm:t>
        <a:bodyPr/>
        <a:lstStyle/>
        <a:p>
          <a:endParaRPr lang="zh-TW" altLang="en-US"/>
        </a:p>
      </dgm:t>
    </dgm:pt>
    <dgm:pt modelId="{77D61490-C5F7-460D-8269-80F394702D6C}" type="sibTrans" cxnId="{FFDCA560-D92D-411A-988A-0492BBD4D6D0}">
      <dgm:prSet/>
      <dgm:spPr/>
      <dgm:t>
        <a:bodyPr/>
        <a:lstStyle/>
        <a:p>
          <a:endParaRPr lang="zh-TW" altLang="en-US"/>
        </a:p>
      </dgm:t>
    </dgm:pt>
    <dgm:pt modelId="{29B993DB-79A3-4CE8-9951-306244CF86D9}">
      <dgm:prSet phldrT="[文字]" custT="1"/>
      <dgm:spPr/>
      <dgm:t>
        <a:bodyPr/>
        <a:lstStyle/>
        <a:p>
          <a:pPr algn="ctr"/>
          <a:r>
            <a:rPr lang="zh-TW" altLang="en-US" sz="4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我國開放萊克多巴胺美豬進口之決策過程所面臨的問題</a:t>
          </a:r>
          <a:endParaRPr lang="zh-TW" altLang="en-US" sz="4000" dirty="0"/>
        </a:p>
      </dgm:t>
    </dgm:pt>
    <dgm:pt modelId="{860A4B43-C488-4971-B939-EBCCDB7AE851}" type="parTrans" cxnId="{6457CCC2-A601-4EFF-B0BF-9323D2D1C31F}">
      <dgm:prSet/>
      <dgm:spPr/>
      <dgm:t>
        <a:bodyPr/>
        <a:lstStyle/>
        <a:p>
          <a:endParaRPr lang="zh-TW" altLang="en-US"/>
        </a:p>
      </dgm:t>
    </dgm:pt>
    <dgm:pt modelId="{9F15FCC2-C706-4E11-AF7C-A58449F680FF}" type="sibTrans" cxnId="{6457CCC2-A601-4EFF-B0BF-9323D2D1C31F}">
      <dgm:prSet/>
      <dgm:spPr/>
      <dgm:t>
        <a:bodyPr/>
        <a:lstStyle/>
        <a:p>
          <a:endParaRPr lang="zh-TW" altLang="en-US"/>
        </a:p>
      </dgm:t>
    </dgm:pt>
    <dgm:pt modelId="{4C5CD303-6639-478E-9ABB-C88FBF3D8E31}">
      <dgm:prSet custT="1"/>
      <dgm:spPr/>
      <dgm:t>
        <a:bodyPr/>
        <a:lstStyle/>
        <a:p>
          <a:r>
            <a:rPr lang="zh-TW" altLang="en-US" sz="4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對於我國開放萊克多巴胺美豬進口之決策爭議可行之回應對策</a:t>
          </a:r>
          <a:endParaRPr lang="zh-TW" altLang="en-US" sz="4000" dirty="0"/>
        </a:p>
      </dgm:t>
    </dgm:pt>
    <dgm:pt modelId="{3663436D-F086-43EB-B1F4-557731786C39}" type="parTrans" cxnId="{CB508DAF-4767-4D39-8905-2FB36F11B3D3}">
      <dgm:prSet/>
      <dgm:spPr/>
      <dgm:t>
        <a:bodyPr/>
        <a:lstStyle/>
        <a:p>
          <a:endParaRPr lang="zh-TW" altLang="en-US"/>
        </a:p>
      </dgm:t>
    </dgm:pt>
    <dgm:pt modelId="{7F7BE632-3CBA-43DC-932D-FD5DC81D8075}" type="sibTrans" cxnId="{CB508DAF-4767-4D39-8905-2FB36F11B3D3}">
      <dgm:prSet/>
      <dgm:spPr/>
      <dgm:t>
        <a:bodyPr/>
        <a:lstStyle/>
        <a:p>
          <a:endParaRPr lang="zh-TW" altLang="en-US"/>
        </a:p>
      </dgm:t>
    </dgm:pt>
    <dgm:pt modelId="{A3CB672D-62B1-4799-B1DA-DA1EA462BE16}">
      <dgm:prSet custT="1"/>
      <dgm:spPr/>
      <dgm:t>
        <a:bodyPr/>
        <a:lstStyle/>
        <a:p>
          <a:r>
            <a:rPr lang="zh-TW" altLang="en-US" sz="4000" dirty="0" smtClean="0">
              <a:solidFill>
                <a:schemeClr val="tx1"/>
              </a:solidFill>
            </a:rPr>
            <a:t>結語</a:t>
          </a:r>
          <a:endParaRPr lang="zh-TW" altLang="en-US" sz="4000" dirty="0">
            <a:solidFill>
              <a:schemeClr val="tx1"/>
            </a:solidFill>
          </a:endParaRPr>
        </a:p>
      </dgm:t>
    </dgm:pt>
    <dgm:pt modelId="{27366786-382F-4648-AB48-270E46E1597F}" type="parTrans" cxnId="{12EA1C19-28E2-4551-9379-EC80C0A611BB}">
      <dgm:prSet/>
      <dgm:spPr/>
      <dgm:t>
        <a:bodyPr/>
        <a:lstStyle/>
        <a:p>
          <a:endParaRPr lang="zh-TW" altLang="en-US"/>
        </a:p>
      </dgm:t>
    </dgm:pt>
    <dgm:pt modelId="{30D6EA7C-4350-4C30-A1A0-E4B7A11DE105}" type="sibTrans" cxnId="{12EA1C19-28E2-4551-9379-EC80C0A611BB}">
      <dgm:prSet/>
      <dgm:spPr/>
      <dgm:t>
        <a:bodyPr/>
        <a:lstStyle/>
        <a:p>
          <a:endParaRPr lang="zh-TW" altLang="en-US"/>
        </a:p>
      </dgm:t>
    </dgm:pt>
    <dgm:pt modelId="{8ADA3DF2-D547-4F55-B8E9-661A9E9D5E92}" type="pres">
      <dgm:prSet presAssocID="{F312CBB9-BED4-474F-99DD-68E44313EDCF}" presName="linearFlow" presStyleCnt="0">
        <dgm:presLayoutVars>
          <dgm:dir/>
          <dgm:resizeHandles val="exact"/>
        </dgm:presLayoutVars>
      </dgm:prSet>
      <dgm:spPr/>
      <dgm:t>
        <a:bodyPr/>
        <a:lstStyle/>
        <a:p>
          <a:endParaRPr lang="zh-TW" altLang="en-US"/>
        </a:p>
      </dgm:t>
    </dgm:pt>
    <dgm:pt modelId="{0F20DE13-1E01-4F04-834F-49F7E5273A95}" type="pres">
      <dgm:prSet presAssocID="{F7C6844D-4C34-4389-8207-9FDDFE57EE3A}" presName="composite" presStyleCnt="0"/>
      <dgm:spPr/>
    </dgm:pt>
    <dgm:pt modelId="{477F9910-1ECF-4357-B033-3B75FF2FF7E6}" type="pres">
      <dgm:prSet presAssocID="{F7C6844D-4C34-4389-8207-9FDDFE57EE3A}" presName="imgShp" presStyleLbl="fgImgPlace1" presStyleIdx="0" presStyleCnt="5" custLinFactX="-100000" custLinFactNeighborX="-198828"/>
      <dgm:spPr/>
    </dgm:pt>
    <dgm:pt modelId="{A129ADD2-1A5D-48CD-BE61-77EC9D37F062}" type="pres">
      <dgm:prSet presAssocID="{F7C6844D-4C34-4389-8207-9FDDFE57EE3A}" presName="txShp" presStyleLbl="node1" presStyleIdx="0" presStyleCnt="5" custScaleX="130055">
        <dgm:presLayoutVars>
          <dgm:bulletEnabled val="1"/>
        </dgm:presLayoutVars>
      </dgm:prSet>
      <dgm:spPr/>
      <dgm:t>
        <a:bodyPr/>
        <a:lstStyle/>
        <a:p>
          <a:endParaRPr lang="zh-TW" altLang="en-US"/>
        </a:p>
      </dgm:t>
    </dgm:pt>
    <dgm:pt modelId="{6EC20E7C-23F2-4296-92B7-22BB3C7B9B28}" type="pres">
      <dgm:prSet presAssocID="{053A4B52-621E-4948-9A03-DD073F73AFCC}" presName="spacing" presStyleCnt="0"/>
      <dgm:spPr/>
    </dgm:pt>
    <dgm:pt modelId="{E476248B-57DA-4378-A46C-D54582C1C451}" type="pres">
      <dgm:prSet presAssocID="{46538AB8-FECC-464F-95E8-DE654CD48BEC}" presName="composite" presStyleCnt="0"/>
      <dgm:spPr/>
    </dgm:pt>
    <dgm:pt modelId="{764DF93F-5ED8-4E9E-AF39-CD11BA747ACF}" type="pres">
      <dgm:prSet presAssocID="{46538AB8-FECC-464F-95E8-DE654CD48BEC}" presName="imgShp" presStyleLbl="fgImgPlace1" presStyleIdx="1" presStyleCnt="5" custLinFactX="-100000" custLinFactNeighborX="-192661" custLinFactNeighborY="-2091"/>
      <dgm:spPr/>
    </dgm:pt>
    <dgm:pt modelId="{DED1E238-82EB-420C-9073-3E4151E894FC}" type="pres">
      <dgm:prSet presAssocID="{46538AB8-FECC-464F-95E8-DE654CD48BEC}" presName="txShp" presStyleLbl="node1" presStyleIdx="1" presStyleCnt="5" custScaleX="136467" custScaleY="258685">
        <dgm:presLayoutVars>
          <dgm:bulletEnabled val="1"/>
        </dgm:presLayoutVars>
      </dgm:prSet>
      <dgm:spPr/>
      <dgm:t>
        <a:bodyPr/>
        <a:lstStyle/>
        <a:p>
          <a:endParaRPr lang="zh-TW" altLang="en-US"/>
        </a:p>
      </dgm:t>
    </dgm:pt>
    <dgm:pt modelId="{D088A648-22C1-4AF2-9996-A5D6DF1BEE06}" type="pres">
      <dgm:prSet presAssocID="{77D61490-C5F7-460D-8269-80F394702D6C}" presName="spacing" presStyleCnt="0"/>
      <dgm:spPr/>
    </dgm:pt>
    <dgm:pt modelId="{74D0E769-B6DD-46C9-8EAA-664442A73F9F}" type="pres">
      <dgm:prSet presAssocID="{29B993DB-79A3-4CE8-9951-306244CF86D9}" presName="composite" presStyleCnt="0"/>
      <dgm:spPr/>
    </dgm:pt>
    <dgm:pt modelId="{1A9E71E7-97DA-4030-AB8C-73759465FC81}" type="pres">
      <dgm:prSet presAssocID="{29B993DB-79A3-4CE8-9951-306244CF86D9}" presName="imgShp" presStyleLbl="fgImgPlace1" presStyleIdx="2" presStyleCnt="5" custLinFactX="-100000" custLinFactNeighborX="-192661" custLinFactNeighborY="2090"/>
      <dgm:spPr/>
    </dgm:pt>
    <dgm:pt modelId="{B91E3441-70E0-4A1D-BDDD-E87F628D1037}" type="pres">
      <dgm:prSet presAssocID="{29B993DB-79A3-4CE8-9951-306244CF86D9}" presName="txShp" presStyleLbl="node1" presStyleIdx="2" presStyleCnt="5" custScaleX="134465" custScaleY="256185">
        <dgm:presLayoutVars>
          <dgm:bulletEnabled val="1"/>
        </dgm:presLayoutVars>
      </dgm:prSet>
      <dgm:spPr/>
      <dgm:t>
        <a:bodyPr/>
        <a:lstStyle/>
        <a:p>
          <a:endParaRPr lang="zh-TW" altLang="en-US"/>
        </a:p>
      </dgm:t>
    </dgm:pt>
    <dgm:pt modelId="{AAB2360F-930E-4A2E-B0E4-A439730F71E4}" type="pres">
      <dgm:prSet presAssocID="{9F15FCC2-C706-4E11-AF7C-A58449F680FF}" presName="spacing" presStyleCnt="0"/>
      <dgm:spPr/>
    </dgm:pt>
    <dgm:pt modelId="{530A490B-B446-4D66-A374-2FDF299C638C}" type="pres">
      <dgm:prSet presAssocID="{4C5CD303-6639-478E-9ABB-C88FBF3D8E31}" presName="composite" presStyleCnt="0"/>
      <dgm:spPr/>
    </dgm:pt>
    <dgm:pt modelId="{7D1A5791-EE96-4CE5-9AE2-BB1E8BFCB8C9}" type="pres">
      <dgm:prSet presAssocID="{4C5CD303-6639-478E-9ABB-C88FBF3D8E31}" presName="imgShp" presStyleLbl="fgImgPlace1" presStyleIdx="3" presStyleCnt="5" custLinFactX="-100000" custLinFactNeighborX="-194751" custLinFactNeighborY="-6271"/>
      <dgm:spPr/>
    </dgm:pt>
    <dgm:pt modelId="{30FD09C9-3E19-4544-B360-B7D9F3DCE4FE}" type="pres">
      <dgm:prSet presAssocID="{4C5CD303-6639-478E-9ABB-C88FBF3D8E31}" presName="txShp" presStyleLbl="node1" presStyleIdx="3" presStyleCnt="5" custScaleX="132371" custScaleY="318886">
        <dgm:presLayoutVars>
          <dgm:bulletEnabled val="1"/>
        </dgm:presLayoutVars>
      </dgm:prSet>
      <dgm:spPr/>
      <dgm:t>
        <a:bodyPr/>
        <a:lstStyle/>
        <a:p>
          <a:endParaRPr lang="zh-TW" altLang="en-US"/>
        </a:p>
      </dgm:t>
    </dgm:pt>
    <dgm:pt modelId="{E7BCFBAA-280E-4193-866C-9F70DFF7DDB9}" type="pres">
      <dgm:prSet presAssocID="{7F7BE632-3CBA-43DC-932D-FD5DC81D8075}" presName="spacing" presStyleCnt="0"/>
      <dgm:spPr/>
    </dgm:pt>
    <dgm:pt modelId="{081C96CB-5699-4EC8-8B85-4F5F576483AB}" type="pres">
      <dgm:prSet presAssocID="{A3CB672D-62B1-4799-B1DA-DA1EA462BE16}" presName="composite" presStyleCnt="0"/>
      <dgm:spPr/>
    </dgm:pt>
    <dgm:pt modelId="{071A2D4B-D13A-490F-B9A5-9BB057E90DF9}" type="pres">
      <dgm:prSet presAssocID="{A3CB672D-62B1-4799-B1DA-DA1EA462BE16}" presName="imgShp" presStyleLbl="fgImgPlace1" presStyleIdx="4" presStyleCnt="5" custLinFactX="-100000" custLinFactNeighborX="-180118" custLinFactNeighborY="-8362"/>
      <dgm:spPr/>
    </dgm:pt>
    <dgm:pt modelId="{E806BC12-7CA9-455B-A69D-CDF9FA302AFE}" type="pres">
      <dgm:prSet presAssocID="{A3CB672D-62B1-4799-B1DA-DA1EA462BE16}" presName="txShp" presStyleLbl="node1" presStyleIdx="4" presStyleCnt="5" custScaleX="130625">
        <dgm:presLayoutVars>
          <dgm:bulletEnabled val="1"/>
        </dgm:presLayoutVars>
      </dgm:prSet>
      <dgm:spPr/>
      <dgm:t>
        <a:bodyPr/>
        <a:lstStyle/>
        <a:p>
          <a:endParaRPr lang="zh-TW" altLang="en-US"/>
        </a:p>
      </dgm:t>
    </dgm:pt>
  </dgm:ptLst>
  <dgm:cxnLst>
    <dgm:cxn modelId="{70A9E099-6FAB-4281-89BD-2363BAF522CB}" type="presOf" srcId="{F312CBB9-BED4-474F-99DD-68E44313EDCF}" destId="{8ADA3DF2-D547-4F55-B8E9-661A9E9D5E92}" srcOrd="0" destOrd="0" presId="urn:microsoft.com/office/officeart/2005/8/layout/vList3#1"/>
    <dgm:cxn modelId="{B133433D-8A1B-4AC9-AC8F-3D39A0B81E13}" type="presOf" srcId="{46538AB8-FECC-464F-95E8-DE654CD48BEC}" destId="{DED1E238-82EB-420C-9073-3E4151E894FC}" srcOrd="0" destOrd="0" presId="urn:microsoft.com/office/officeart/2005/8/layout/vList3#1"/>
    <dgm:cxn modelId="{CB508DAF-4767-4D39-8905-2FB36F11B3D3}" srcId="{F312CBB9-BED4-474F-99DD-68E44313EDCF}" destId="{4C5CD303-6639-478E-9ABB-C88FBF3D8E31}" srcOrd="3" destOrd="0" parTransId="{3663436D-F086-43EB-B1F4-557731786C39}" sibTransId="{7F7BE632-3CBA-43DC-932D-FD5DC81D8075}"/>
    <dgm:cxn modelId="{6457CCC2-A601-4EFF-B0BF-9323D2D1C31F}" srcId="{F312CBB9-BED4-474F-99DD-68E44313EDCF}" destId="{29B993DB-79A3-4CE8-9951-306244CF86D9}" srcOrd="2" destOrd="0" parTransId="{860A4B43-C488-4971-B939-EBCCDB7AE851}" sibTransId="{9F15FCC2-C706-4E11-AF7C-A58449F680FF}"/>
    <dgm:cxn modelId="{43624229-E14A-402F-9A60-F95013D98391}" type="presOf" srcId="{A3CB672D-62B1-4799-B1DA-DA1EA462BE16}" destId="{E806BC12-7CA9-455B-A69D-CDF9FA302AFE}" srcOrd="0" destOrd="0" presId="urn:microsoft.com/office/officeart/2005/8/layout/vList3#1"/>
    <dgm:cxn modelId="{FFDCA560-D92D-411A-988A-0492BBD4D6D0}" srcId="{F312CBB9-BED4-474F-99DD-68E44313EDCF}" destId="{46538AB8-FECC-464F-95E8-DE654CD48BEC}" srcOrd="1" destOrd="0" parTransId="{17939C1B-BD88-467A-B873-F795200AAC29}" sibTransId="{77D61490-C5F7-460D-8269-80F394702D6C}"/>
    <dgm:cxn modelId="{59D66B09-FA5F-4A13-AB53-6E505E0B7069}" type="presOf" srcId="{29B993DB-79A3-4CE8-9951-306244CF86D9}" destId="{B91E3441-70E0-4A1D-BDDD-E87F628D1037}" srcOrd="0" destOrd="0" presId="urn:microsoft.com/office/officeart/2005/8/layout/vList3#1"/>
    <dgm:cxn modelId="{B18234A7-C326-4D24-8CC3-47BC3CBEDA50}" type="presOf" srcId="{F7C6844D-4C34-4389-8207-9FDDFE57EE3A}" destId="{A129ADD2-1A5D-48CD-BE61-77EC9D37F062}" srcOrd="0" destOrd="0" presId="urn:microsoft.com/office/officeart/2005/8/layout/vList3#1"/>
    <dgm:cxn modelId="{12EA1C19-28E2-4551-9379-EC80C0A611BB}" srcId="{F312CBB9-BED4-474F-99DD-68E44313EDCF}" destId="{A3CB672D-62B1-4799-B1DA-DA1EA462BE16}" srcOrd="4" destOrd="0" parTransId="{27366786-382F-4648-AB48-270E46E1597F}" sibTransId="{30D6EA7C-4350-4C30-A1A0-E4B7A11DE105}"/>
    <dgm:cxn modelId="{B6E5ECE5-D6D3-4F5D-A048-8FD0F0527A72}" srcId="{F312CBB9-BED4-474F-99DD-68E44313EDCF}" destId="{F7C6844D-4C34-4389-8207-9FDDFE57EE3A}" srcOrd="0" destOrd="0" parTransId="{1FD79D55-6093-421E-9CBA-184D3D37DF41}" sibTransId="{053A4B52-621E-4948-9A03-DD073F73AFCC}"/>
    <dgm:cxn modelId="{3B66A75C-5C9E-4DF2-96EB-FBFA32018A87}" type="presOf" srcId="{4C5CD303-6639-478E-9ABB-C88FBF3D8E31}" destId="{30FD09C9-3E19-4544-B360-B7D9F3DCE4FE}" srcOrd="0" destOrd="0" presId="urn:microsoft.com/office/officeart/2005/8/layout/vList3#1"/>
    <dgm:cxn modelId="{6C7D7FA7-8EA6-4D75-9D04-07C1C88AA111}" type="presParOf" srcId="{8ADA3DF2-D547-4F55-B8E9-661A9E9D5E92}" destId="{0F20DE13-1E01-4F04-834F-49F7E5273A95}" srcOrd="0" destOrd="0" presId="urn:microsoft.com/office/officeart/2005/8/layout/vList3#1"/>
    <dgm:cxn modelId="{39151BAC-041A-4A63-82D9-9AE5806089D1}" type="presParOf" srcId="{0F20DE13-1E01-4F04-834F-49F7E5273A95}" destId="{477F9910-1ECF-4357-B033-3B75FF2FF7E6}" srcOrd="0" destOrd="0" presId="urn:microsoft.com/office/officeart/2005/8/layout/vList3#1"/>
    <dgm:cxn modelId="{A1BB5B3B-87EE-4ACB-90C4-67A4D8810A92}" type="presParOf" srcId="{0F20DE13-1E01-4F04-834F-49F7E5273A95}" destId="{A129ADD2-1A5D-48CD-BE61-77EC9D37F062}" srcOrd="1" destOrd="0" presId="urn:microsoft.com/office/officeart/2005/8/layout/vList3#1"/>
    <dgm:cxn modelId="{E9AEABB5-693D-4B6A-ADE4-9E465B69E63F}" type="presParOf" srcId="{8ADA3DF2-D547-4F55-B8E9-661A9E9D5E92}" destId="{6EC20E7C-23F2-4296-92B7-22BB3C7B9B28}" srcOrd="1" destOrd="0" presId="urn:microsoft.com/office/officeart/2005/8/layout/vList3#1"/>
    <dgm:cxn modelId="{65264E9D-CE47-461B-BBD3-C4AC81B1B330}" type="presParOf" srcId="{8ADA3DF2-D547-4F55-B8E9-661A9E9D5E92}" destId="{E476248B-57DA-4378-A46C-D54582C1C451}" srcOrd="2" destOrd="0" presId="urn:microsoft.com/office/officeart/2005/8/layout/vList3#1"/>
    <dgm:cxn modelId="{E1D824EC-273F-4EC3-A138-731B6004C1E7}" type="presParOf" srcId="{E476248B-57DA-4378-A46C-D54582C1C451}" destId="{764DF93F-5ED8-4E9E-AF39-CD11BA747ACF}" srcOrd="0" destOrd="0" presId="urn:microsoft.com/office/officeart/2005/8/layout/vList3#1"/>
    <dgm:cxn modelId="{91A55A2B-D861-40B5-8598-A1D7A239C720}" type="presParOf" srcId="{E476248B-57DA-4378-A46C-D54582C1C451}" destId="{DED1E238-82EB-420C-9073-3E4151E894FC}" srcOrd="1" destOrd="0" presId="urn:microsoft.com/office/officeart/2005/8/layout/vList3#1"/>
    <dgm:cxn modelId="{A8FD5446-FDCB-4E55-B472-7A8AE8ECAF83}" type="presParOf" srcId="{8ADA3DF2-D547-4F55-B8E9-661A9E9D5E92}" destId="{D088A648-22C1-4AF2-9996-A5D6DF1BEE06}" srcOrd="3" destOrd="0" presId="urn:microsoft.com/office/officeart/2005/8/layout/vList3#1"/>
    <dgm:cxn modelId="{98A88CB6-9B5F-4483-B3EC-174ACFEFC802}" type="presParOf" srcId="{8ADA3DF2-D547-4F55-B8E9-661A9E9D5E92}" destId="{74D0E769-B6DD-46C9-8EAA-664442A73F9F}" srcOrd="4" destOrd="0" presId="urn:microsoft.com/office/officeart/2005/8/layout/vList3#1"/>
    <dgm:cxn modelId="{F7D1A7D6-9188-4164-85A7-1D410B595FA9}" type="presParOf" srcId="{74D0E769-B6DD-46C9-8EAA-664442A73F9F}" destId="{1A9E71E7-97DA-4030-AB8C-73759465FC81}" srcOrd="0" destOrd="0" presId="urn:microsoft.com/office/officeart/2005/8/layout/vList3#1"/>
    <dgm:cxn modelId="{3931DC43-7108-4E81-8B72-4788FBFAB24C}" type="presParOf" srcId="{74D0E769-B6DD-46C9-8EAA-664442A73F9F}" destId="{B91E3441-70E0-4A1D-BDDD-E87F628D1037}" srcOrd="1" destOrd="0" presId="urn:microsoft.com/office/officeart/2005/8/layout/vList3#1"/>
    <dgm:cxn modelId="{8BA7669D-E085-417C-A083-DD2D9178EA63}" type="presParOf" srcId="{8ADA3DF2-D547-4F55-B8E9-661A9E9D5E92}" destId="{AAB2360F-930E-4A2E-B0E4-A439730F71E4}" srcOrd="5" destOrd="0" presId="urn:microsoft.com/office/officeart/2005/8/layout/vList3#1"/>
    <dgm:cxn modelId="{ABFB0966-E4BD-4800-AEC5-EF4177B42CA7}" type="presParOf" srcId="{8ADA3DF2-D547-4F55-B8E9-661A9E9D5E92}" destId="{530A490B-B446-4D66-A374-2FDF299C638C}" srcOrd="6" destOrd="0" presId="urn:microsoft.com/office/officeart/2005/8/layout/vList3#1"/>
    <dgm:cxn modelId="{30D99C5E-6973-4F1A-9F12-7BF4F09F6D2B}" type="presParOf" srcId="{530A490B-B446-4D66-A374-2FDF299C638C}" destId="{7D1A5791-EE96-4CE5-9AE2-BB1E8BFCB8C9}" srcOrd="0" destOrd="0" presId="urn:microsoft.com/office/officeart/2005/8/layout/vList3#1"/>
    <dgm:cxn modelId="{BD533521-4057-40A0-AF27-4001863D7576}" type="presParOf" srcId="{530A490B-B446-4D66-A374-2FDF299C638C}" destId="{30FD09C9-3E19-4544-B360-B7D9F3DCE4FE}" srcOrd="1" destOrd="0" presId="urn:microsoft.com/office/officeart/2005/8/layout/vList3#1"/>
    <dgm:cxn modelId="{25E299A4-24D7-47A3-AD4B-4A08B5F27A48}" type="presParOf" srcId="{8ADA3DF2-D547-4F55-B8E9-661A9E9D5E92}" destId="{E7BCFBAA-280E-4193-866C-9F70DFF7DDB9}" srcOrd="7" destOrd="0" presId="urn:microsoft.com/office/officeart/2005/8/layout/vList3#1"/>
    <dgm:cxn modelId="{116D0567-403B-42E9-B403-8F99D1C11C5B}" type="presParOf" srcId="{8ADA3DF2-D547-4F55-B8E9-661A9E9D5E92}" destId="{081C96CB-5699-4EC8-8B85-4F5F576483AB}" srcOrd="8" destOrd="0" presId="urn:microsoft.com/office/officeart/2005/8/layout/vList3#1"/>
    <dgm:cxn modelId="{E8AD3472-4450-4E15-BE88-B35A4C852E2B}" type="presParOf" srcId="{081C96CB-5699-4EC8-8B85-4F5F576483AB}" destId="{071A2D4B-D13A-490F-B9A5-9BB057E90DF9}" srcOrd="0" destOrd="0" presId="urn:microsoft.com/office/officeart/2005/8/layout/vList3#1"/>
    <dgm:cxn modelId="{64AA7E84-3282-4F63-849E-28FC5CD6F451}" type="presParOf" srcId="{081C96CB-5699-4EC8-8B85-4F5F576483AB}" destId="{E806BC12-7CA9-455B-A69D-CDF9FA302AFE}"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9ADD2-1A5D-48CD-BE61-77EC9D37F062}">
      <dsp:nvSpPr>
        <dsp:cNvPr id="0" name=""/>
        <dsp:cNvSpPr/>
      </dsp:nvSpPr>
      <dsp:spPr>
        <a:xfrm rot="10800000">
          <a:off x="724824" y="2347"/>
          <a:ext cx="9277823" cy="5334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232" tIns="152400" rIns="284480" bIns="152400" numCol="1" spcCol="1270" anchor="ctr" anchorCtr="0">
          <a:noAutofit/>
        </a:bodyPr>
        <a:lstStyle/>
        <a:p>
          <a:pPr lvl="0" algn="ctr" defTabSz="1778000">
            <a:lnSpc>
              <a:spcPct val="90000"/>
            </a:lnSpc>
            <a:spcBef>
              <a:spcPct val="0"/>
            </a:spcBef>
            <a:spcAft>
              <a:spcPct val="35000"/>
            </a:spcAft>
          </a:pPr>
          <a:r>
            <a:rPr lang="zh-TW" altLang="en-US" sz="4000" kern="1200" dirty="0" smtClean="0">
              <a:solidFill>
                <a:schemeClr val="tx1"/>
              </a:solidFill>
            </a:rPr>
            <a:t>前言</a:t>
          </a:r>
          <a:endParaRPr lang="zh-TW" altLang="en-US" sz="4000" kern="1200" dirty="0">
            <a:solidFill>
              <a:schemeClr val="tx1"/>
            </a:solidFill>
          </a:endParaRPr>
        </a:p>
      </dsp:txBody>
      <dsp:txXfrm rot="10800000">
        <a:off x="858184" y="2347"/>
        <a:ext cx="9144463" cy="533440"/>
      </dsp:txXfrm>
    </dsp:sp>
    <dsp:sp modelId="{477F9910-1ECF-4357-B033-3B75FF2FF7E6}">
      <dsp:nvSpPr>
        <dsp:cNvPr id="0" name=""/>
        <dsp:cNvSpPr/>
      </dsp:nvSpPr>
      <dsp:spPr>
        <a:xfrm>
          <a:off x="0" y="2347"/>
          <a:ext cx="533440" cy="5334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D1E238-82EB-420C-9073-3E4151E894FC}">
      <dsp:nvSpPr>
        <dsp:cNvPr id="0" name=""/>
        <dsp:cNvSpPr/>
      </dsp:nvSpPr>
      <dsp:spPr>
        <a:xfrm rot="10800000">
          <a:off x="496115" y="695023"/>
          <a:ext cx="9735241" cy="137993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232" tIns="152400" rIns="284480" bIns="152400" numCol="1" spcCol="1270" anchor="ctr" anchorCtr="0">
          <a:noAutofit/>
        </a:bodyPr>
        <a:lstStyle/>
        <a:p>
          <a:pPr lvl="0" algn="ctr" defTabSz="1778000">
            <a:lnSpc>
              <a:spcPct val="90000"/>
            </a:lnSpc>
            <a:spcBef>
              <a:spcPct val="0"/>
            </a:spcBef>
            <a:spcAft>
              <a:spcPct val="35000"/>
            </a:spcAft>
          </a:pPr>
          <a:r>
            <a:rPr lang="zh-TW" altLang="en-US" sz="4000" kern="12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國際社會對於豬隻使用萊克多巴胺的相關規範機制</a:t>
          </a:r>
          <a:endParaRPr lang="zh-TW" altLang="en-US" sz="4000" kern="1200" dirty="0"/>
        </a:p>
      </dsp:txBody>
      <dsp:txXfrm rot="10800000">
        <a:off x="841097" y="695023"/>
        <a:ext cx="9390259" cy="1379930"/>
      </dsp:txXfrm>
    </dsp:sp>
    <dsp:sp modelId="{764DF93F-5ED8-4E9E-AF39-CD11BA747ACF}">
      <dsp:nvSpPr>
        <dsp:cNvPr id="0" name=""/>
        <dsp:cNvSpPr/>
      </dsp:nvSpPr>
      <dsp:spPr>
        <a:xfrm>
          <a:off x="0" y="1107114"/>
          <a:ext cx="533440" cy="5334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1E3441-70E0-4A1D-BDDD-E87F628D1037}">
      <dsp:nvSpPr>
        <dsp:cNvPr id="0" name=""/>
        <dsp:cNvSpPr/>
      </dsp:nvSpPr>
      <dsp:spPr>
        <a:xfrm rot="10800000">
          <a:off x="567524" y="2234189"/>
          <a:ext cx="9592423" cy="136659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232" tIns="152400" rIns="284480" bIns="152400" numCol="1" spcCol="1270" anchor="ctr" anchorCtr="0">
          <a:noAutofit/>
        </a:bodyPr>
        <a:lstStyle/>
        <a:p>
          <a:pPr lvl="0" algn="ctr" defTabSz="1778000">
            <a:lnSpc>
              <a:spcPct val="90000"/>
            </a:lnSpc>
            <a:spcBef>
              <a:spcPct val="0"/>
            </a:spcBef>
            <a:spcAft>
              <a:spcPct val="35000"/>
            </a:spcAft>
          </a:pPr>
          <a:r>
            <a:rPr lang="zh-TW" altLang="en-US" sz="4000" kern="12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我國開放萊克多巴胺美豬進口之決策過程所面臨的問題</a:t>
          </a:r>
          <a:endParaRPr lang="zh-TW" altLang="en-US" sz="4000" kern="1200" dirty="0"/>
        </a:p>
      </dsp:txBody>
      <dsp:txXfrm rot="10800000">
        <a:off x="909172" y="2234189"/>
        <a:ext cx="9250775" cy="1366594"/>
      </dsp:txXfrm>
    </dsp:sp>
    <dsp:sp modelId="{1A9E71E7-97DA-4030-AB8C-73759465FC81}">
      <dsp:nvSpPr>
        <dsp:cNvPr id="0" name=""/>
        <dsp:cNvSpPr/>
      </dsp:nvSpPr>
      <dsp:spPr>
        <a:xfrm>
          <a:off x="0" y="2661915"/>
          <a:ext cx="533440" cy="5334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FD09C9-3E19-4544-B360-B7D9F3DCE4FE}">
      <dsp:nvSpPr>
        <dsp:cNvPr id="0" name=""/>
        <dsp:cNvSpPr/>
      </dsp:nvSpPr>
      <dsp:spPr>
        <a:xfrm rot="10800000">
          <a:off x="642215" y="3760019"/>
          <a:ext cx="9443042" cy="170106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232" tIns="152400" rIns="284480" bIns="152400" numCol="1" spcCol="1270" anchor="ctr" anchorCtr="0">
          <a:noAutofit/>
        </a:bodyPr>
        <a:lstStyle/>
        <a:p>
          <a:pPr lvl="0" algn="ctr" defTabSz="1778000">
            <a:lnSpc>
              <a:spcPct val="90000"/>
            </a:lnSpc>
            <a:spcBef>
              <a:spcPct val="0"/>
            </a:spcBef>
            <a:spcAft>
              <a:spcPct val="35000"/>
            </a:spcAft>
          </a:pPr>
          <a:r>
            <a:rPr lang="zh-TW" altLang="en-US" sz="4000" kern="12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對於我國開放萊克多巴胺美豬進口之決策爭議可行之回應對策</a:t>
          </a:r>
          <a:endParaRPr lang="zh-TW" altLang="en-US" sz="4000" kern="1200" dirty="0"/>
        </a:p>
      </dsp:txBody>
      <dsp:txXfrm rot="10800000">
        <a:off x="1067481" y="3760019"/>
        <a:ext cx="9017776" cy="1701066"/>
      </dsp:txXfrm>
    </dsp:sp>
    <dsp:sp modelId="{7D1A5791-EE96-4CE5-9AE2-BB1E8BFCB8C9}">
      <dsp:nvSpPr>
        <dsp:cNvPr id="0" name=""/>
        <dsp:cNvSpPr/>
      </dsp:nvSpPr>
      <dsp:spPr>
        <a:xfrm>
          <a:off x="0" y="4310380"/>
          <a:ext cx="533440" cy="5334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06BC12-7CA9-455B-A69D-CDF9FA302AFE}">
      <dsp:nvSpPr>
        <dsp:cNvPr id="0" name=""/>
        <dsp:cNvSpPr/>
      </dsp:nvSpPr>
      <dsp:spPr>
        <a:xfrm rot="10800000">
          <a:off x="704493" y="5620322"/>
          <a:ext cx="9318486" cy="5334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232" tIns="152400" rIns="284480" bIns="152400" numCol="1" spcCol="1270" anchor="ctr" anchorCtr="0">
          <a:noAutofit/>
        </a:bodyPr>
        <a:lstStyle/>
        <a:p>
          <a:pPr lvl="0" algn="ctr" defTabSz="1778000">
            <a:lnSpc>
              <a:spcPct val="90000"/>
            </a:lnSpc>
            <a:spcBef>
              <a:spcPct val="0"/>
            </a:spcBef>
            <a:spcAft>
              <a:spcPct val="35000"/>
            </a:spcAft>
          </a:pPr>
          <a:r>
            <a:rPr lang="zh-TW" altLang="en-US" sz="4000" kern="1200" dirty="0" smtClean="0">
              <a:solidFill>
                <a:schemeClr val="tx1"/>
              </a:solidFill>
            </a:rPr>
            <a:t>結語</a:t>
          </a:r>
          <a:endParaRPr lang="zh-TW" altLang="en-US" sz="4000" kern="1200" dirty="0">
            <a:solidFill>
              <a:schemeClr val="tx1"/>
            </a:solidFill>
          </a:endParaRPr>
        </a:p>
      </dsp:txBody>
      <dsp:txXfrm rot="10800000">
        <a:off x="837853" y="5620322"/>
        <a:ext cx="9185126" cy="533440"/>
      </dsp:txXfrm>
    </dsp:sp>
    <dsp:sp modelId="{071A2D4B-D13A-490F-B9A5-9BB057E90DF9}">
      <dsp:nvSpPr>
        <dsp:cNvPr id="0" name=""/>
        <dsp:cNvSpPr/>
      </dsp:nvSpPr>
      <dsp:spPr>
        <a:xfrm>
          <a:off x="35869" y="5575716"/>
          <a:ext cx="533440" cy="53344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CC1AF7F-8A48-4600-82F0-675EC71CA1F0}" type="datetimeFigureOut">
              <a:rPr lang="zh-CN" altLang="en-US" smtClean="0"/>
              <a:pPr/>
              <a:t>2021/5/20</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4B76D76A-F1D4-40CB-A045-BAD35431CD5E}" type="slidenum">
              <a:rPr lang="zh-CN" altLang="en-US" smtClean="0"/>
              <a:pPr/>
              <a:t>‹#›</a:t>
            </a:fld>
            <a:endParaRPr lang="zh-CN" altLang="en-US"/>
          </a:p>
        </p:txBody>
      </p:sp>
    </p:spTree>
    <p:extLst>
      <p:ext uri="{BB962C8B-B14F-4D97-AF65-F5344CB8AC3E}">
        <p14:creationId xmlns:p14="http://schemas.microsoft.com/office/powerpoint/2010/main" val="4057557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a:t>
            </a:fld>
            <a:endParaRPr lang="zh-CN" altLang="en-US"/>
          </a:p>
        </p:txBody>
      </p:sp>
    </p:spTree>
    <p:extLst>
      <p:ext uri="{BB962C8B-B14F-4D97-AF65-F5344CB8AC3E}">
        <p14:creationId xmlns:p14="http://schemas.microsoft.com/office/powerpoint/2010/main" val="1559883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10</a:t>
            </a:fld>
            <a:endParaRPr lang="zh-CN" altLang="en-US"/>
          </a:p>
        </p:txBody>
      </p:sp>
    </p:spTree>
    <p:extLst>
      <p:ext uri="{BB962C8B-B14F-4D97-AF65-F5344CB8AC3E}">
        <p14:creationId xmlns:p14="http://schemas.microsoft.com/office/powerpoint/2010/main" val="2769654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11</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12</a:t>
            </a:fld>
            <a:endParaRPr lang="zh-CN" altLang="en-US"/>
          </a:p>
        </p:txBody>
      </p:sp>
    </p:spTree>
    <p:extLst>
      <p:ext uri="{BB962C8B-B14F-4D97-AF65-F5344CB8AC3E}">
        <p14:creationId xmlns:p14="http://schemas.microsoft.com/office/powerpoint/2010/main" val="3102539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13</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14</a:t>
            </a:fld>
            <a:endParaRPr lang="zh-CN" altLang="en-US"/>
          </a:p>
        </p:txBody>
      </p:sp>
    </p:spTree>
    <p:extLst>
      <p:ext uri="{BB962C8B-B14F-4D97-AF65-F5344CB8AC3E}">
        <p14:creationId xmlns:p14="http://schemas.microsoft.com/office/powerpoint/2010/main" val="3250518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15</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16</a:t>
            </a:fld>
            <a:endParaRPr lang="zh-CN" altLang="en-US"/>
          </a:p>
        </p:txBody>
      </p:sp>
    </p:spTree>
    <p:extLst>
      <p:ext uri="{BB962C8B-B14F-4D97-AF65-F5344CB8AC3E}">
        <p14:creationId xmlns:p14="http://schemas.microsoft.com/office/powerpoint/2010/main" val="171625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17</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18</a:t>
            </a:fld>
            <a:endParaRPr lang="zh-CN" altLang="en-US"/>
          </a:p>
        </p:txBody>
      </p:sp>
    </p:spTree>
    <p:extLst>
      <p:ext uri="{BB962C8B-B14F-4D97-AF65-F5344CB8AC3E}">
        <p14:creationId xmlns:p14="http://schemas.microsoft.com/office/powerpoint/2010/main" val="1825478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19</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a:t>
            </a:fld>
            <a:endParaRPr lang="zh-CN" altLang="en-US"/>
          </a:p>
        </p:txBody>
      </p:sp>
    </p:spTree>
    <p:extLst>
      <p:ext uri="{BB962C8B-B14F-4D97-AF65-F5344CB8AC3E}">
        <p14:creationId xmlns:p14="http://schemas.microsoft.com/office/powerpoint/2010/main" val="2951193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20</a:t>
            </a:fld>
            <a:endParaRPr lang="zh-CN" altLang="en-US"/>
          </a:p>
        </p:txBody>
      </p:sp>
    </p:spTree>
    <p:extLst>
      <p:ext uri="{BB962C8B-B14F-4D97-AF65-F5344CB8AC3E}">
        <p14:creationId xmlns:p14="http://schemas.microsoft.com/office/powerpoint/2010/main" val="2244464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21</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22</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23</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24</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25</a:t>
            </a:fld>
            <a:endParaRPr lang="zh-CN" altLang="en-US"/>
          </a:p>
        </p:txBody>
      </p:sp>
    </p:spTree>
    <p:extLst>
      <p:ext uri="{BB962C8B-B14F-4D97-AF65-F5344CB8AC3E}">
        <p14:creationId xmlns:p14="http://schemas.microsoft.com/office/powerpoint/2010/main" val="41117998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26</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27</a:t>
            </a:fld>
            <a:endParaRPr lang="zh-CN" altLang="en-US"/>
          </a:p>
        </p:txBody>
      </p:sp>
    </p:spTree>
    <p:extLst>
      <p:ext uri="{BB962C8B-B14F-4D97-AF65-F5344CB8AC3E}">
        <p14:creationId xmlns:p14="http://schemas.microsoft.com/office/powerpoint/2010/main" val="3396138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28</a:t>
            </a:fld>
            <a:endParaRPr lang="zh-CN" altLang="en-US"/>
          </a:p>
        </p:txBody>
      </p:sp>
    </p:spTree>
    <p:extLst>
      <p:ext uri="{BB962C8B-B14F-4D97-AF65-F5344CB8AC3E}">
        <p14:creationId xmlns:p14="http://schemas.microsoft.com/office/powerpoint/2010/main" val="27696545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29</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3</a:t>
            </a:fld>
            <a:endParaRPr lang="zh-CN" altLang="en-US"/>
          </a:p>
        </p:txBody>
      </p:sp>
    </p:spTree>
    <p:extLst>
      <p:ext uri="{BB962C8B-B14F-4D97-AF65-F5344CB8AC3E}">
        <p14:creationId xmlns:p14="http://schemas.microsoft.com/office/powerpoint/2010/main" val="2769654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30</a:t>
            </a:fld>
            <a:endParaRPr lang="zh-CN" altLang="en-US"/>
          </a:p>
        </p:txBody>
      </p:sp>
    </p:spTree>
    <p:extLst>
      <p:ext uri="{BB962C8B-B14F-4D97-AF65-F5344CB8AC3E}">
        <p14:creationId xmlns:p14="http://schemas.microsoft.com/office/powerpoint/2010/main" val="30107468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31</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32</a:t>
            </a:fld>
            <a:endParaRPr lang="zh-CN" altLang="en-US"/>
          </a:p>
        </p:txBody>
      </p:sp>
    </p:spTree>
    <p:extLst>
      <p:ext uri="{BB962C8B-B14F-4D97-AF65-F5344CB8AC3E}">
        <p14:creationId xmlns:p14="http://schemas.microsoft.com/office/powerpoint/2010/main" val="451151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33</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34</a:t>
            </a:fld>
            <a:endParaRPr lang="zh-CN" altLang="en-US"/>
          </a:p>
        </p:txBody>
      </p:sp>
    </p:spTree>
    <p:extLst>
      <p:ext uri="{BB962C8B-B14F-4D97-AF65-F5344CB8AC3E}">
        <p14:creationId xmlns:p14="http://schemas.microsoft.com/office/powerpoint/2010/main" val="2152474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35</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36</a:t>
            </a:fld>
            <a:endParaRPr lang="zh-CN" altLang="en-US"/>
          </a:p>
        </p:txBody>
      </p:sp>
    </p:spTree>
    <p:extLst>
      <p:ext uri="{BB962C8B-B14F-4D97-AF65-F5344CB8AC3E}">
        <p14:creationId xmlns:p14="http://schemas.microsoft.com/office/powerpoint/2010/main" val="22955528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37</a:t>
            </a:fld>
            <a:endParaRPr lang="zh-CN" altLang="en-US"/>
          </a:p>
        </p:txBody>
      </p:sp>
    </p:spTree>
    <p:extLst>
      <p:ext uri="{BB962C8B-B14F-4D97-AF65-F5344CB8AC3E}">
        <p14:creationId xmlns:p14="http://schemas.microsoft.com/office/powerpoint/2010/main" val="29160272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38</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39</a:t>
            </a:fld>
            <a:endParaRPr lang="zh-CN" altLang="en-US"/>
          </a:p>
        </p:txBody>
      </p:sp>
    </p:spTree>
    <p:extLst>
      <p:ext uri="{BB962C8B-B14F-4D97-AF65-F5344CB8AC3E}">
        <p14:creationId xmlns:p14="http://schemas.microsoft.com/office/powerpoint/2010/main" val="2375865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4</a:t>
            </a:fld>
            <a:endParaRPr lang="zh-CN" altLang="en-US"/>
          </a:p>
        </p:txBody>
      </p:sp>
    </p:spTree>
    <p:extLst>
      <p:ext uri="{BB962C8B-B14F-4D97-AF65-F5344CB8AC3E}">
        <p14:creationId xmlns:p14="http://schemas.microsoft.com/office/powerpoint/2010/main" val="22599841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40</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41</a:t>
            </a:fld>
            <a:endParaRPr lang="zh-CN" altLang="en-US"/>
          </a:p>
        </p:txBody>
      </p:sp>
    </p:spTree>
    <p:extLst>
      <p:ext uri="{BB962C8B-B14F-4D97-AF65-F5344CB8AC3E}">
        <p14:creationId xmlns:p14="http://schemas.microsoft.com/office/powerpoint/2010/main" val="11181375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42</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43</a:t>
            </a:fld>
            <a:endParaRPr lang="zh-CN" altLang="en-US"/>
          </a:p>
        </p:txBody>
      </p:sp>
    </p:spTree>
    <p:extLst>
      <p:ext uri="{BB962C8B-B14F-4D97-AF65-F5344CB8AC3E}">
        <p14:creationId xmlns:p14="http://schemas.microsoft.com/office/powerpoint/2010/main" val="42094196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44</a:t>
            </a:fld>
            <a:endParaRPr lang="zh-CN" altLang="en-US"/>
          </a:p>
        </p:txBody>
      </p:sp>
    </p:spTree>
    <p:extLst>
      <p:ext uri="{BB962C8B-B14F-4D97-AF65-F5344CB8AC3E}">
        <p14:creationId xmlns:p14="http://schemas.microsoft.com/office/powerpoint/2010/main" val="9562432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45</a:t>
            </a:fld>
            <a:endParaRPr lang="zh-CN" altLang="en-US"/>
          </a:p>
        </p:txBody>
      </p:sp>
    </p:spTree>
    <p:extLst>
      <p:ext uri="{BB962C8B-B14F-4D97-AF65-F5344CB8AC3E}">
        <p14:creationId xmlns:p14="http://schemas.microsoft.com/office/powerpoint/2010/main" val="27696545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46</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47</a:t>
            </a:fld>
            <a:endParaRPr lang="zh-CN" altLang="en-US"/>
          </a:p>
        </p:txBody>
      </p:sp>
    </p:spTree>
    <p:extLst>
      <p:ext uri="{BB962C8B-B14F-4D97-AF65-F5344CB8AC3E}">
        <p14:creationId xmlns:p14="http://schemas.microsoft.com/office/powerpoint/2010/main" val="6333980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48</a:t>
            </a:fld>
            <a:endParaRPr lang="zh-CN" altLang="en-US"/>
          </a:p>
        </p:txBody>
      </p:sp>
    </p:spTree>
    <p:extLst>
      <p:ext uri="{BB962C8B-B14F-4D97-AF65-F5344CB8AC3E}">
        <p14:creationId xmlns:p14="http://schemas.microsoft.com/office/powerpoint/2010/main" val="159943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5</a:t>
            </a:fld>
            <a:endParaRPr lang="zh-CN" altLang="en-US"/>
          </a:p>
        </p:txBody>
      </p:sp>
    </p:spTree>
    <p:extLst>
      <p:ext uri="{BB962C8B-B14F-4D97-AF65-F5344CB8AC3E}">
        <p14:creationId xmlns:p14="http://schemas.microsoft.com/office/powerpoint/2010/main" val="591299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6</a:t>
            </a:fld>
            <a:endParaRPr lang="zh-CN" altLang="en-US"/>
          </a:p>
        </p:txBody>
      </p:sp>
    </p:spTree>
    <p:extLst>
      <p:ext uri="{BB962C8B-B14F-4D97-AF65-F5344CB8AC3E}">
        <p14:creationId xmlns:p14="http://schemas.microsoft.com/office/powerpoint/2010/main" val="4234981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7</a:t>
            </a:fld>
            <a:endParaRPr lang="zh-CN" altLang="en-US"/>
          </a:p>
        </p:txBody>
      </p:sp>
    </p:spTree>
    <p:extLst>
      <p:ext uri="{BB962C8B-B14F-4D97-AF65-F5344CB8AC3E}">
        <p14:creationId xmlns:p14="http://schemas.microsoft.com/office/powerpoint/2010/main" val="2769654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8</a:t>
            </a:fld>
            <a:endParaRPr lang="zh-CN" altLang="en-US"/>
          </a:p>
        </p:txBody>
      </p:sp>
    </p:spTree>
    <p:extLst>
      <p:ext uri="{BB962C8B-B14F-4D97-AF65-F5344CB8AC3E}">
        <p14:creationId xmlns:p14="http://schemas.microsoft.com/office/powerpoint/2010/main" val="2333405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979C96-F519-4B7C-A90E-9C0DC9BE00D9}" type="slidenum">
              <a:rPr lang="zh-CN" altLang="en-US" smtClean="0"/>
              <a:pPr/>
              <a:t>9</a:t>
            </a:fld>
            <a:endParaRPr lang="zh-CN" altLang="en-US"/>
          </a:p>
        </p:txBody>
      </p:sp>
    </p:spTree>
    <p:extLst>
      <p:ext uri="{BB962C8B-B14F-4D97-AF65-F5344CB8AC3E}">
        <p14:creationId xmlns:p14="http://schemas.microsoft.com/office/powerpoint/2010/main" val="305324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B302A3-65A5-47CF-B493-BF972C30DAB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67E0685A-4EE8-42B5-9FBF-4B77549C22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2AEF6A68-D672-4B69-9392-D3C331D3A6A6}"/>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5" name="页脚占位符 4">
            <a:extLst>
              <a:ext uri="{FF2B5EF4-FFF2-40B4-BE49-F238E27FC236}">
                <a16:creationId xmlns:a16="http://schemas.microsoft.com/office/drawing/2014/main" id="{667D68D9-3A45-4FDB-91D2-6FA1D58A4A8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D28D504-563B-4FD5-944E-F8B616B43B94}"/>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910889412"/>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F00A47-86BE-4729-8A19-7FB164C9474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E1B80C9-236A-4DC1-AAE8-52F5E9A4193D}"/>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7F02EAD-8018-4B4B-8344-D7DF0FC0D158}"/>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5" name="页脚占位符 4">
            <a:extLst>
              <a:ext uri="{FF2B5EF4-FFF2-40B4-BE49-F238E27FC236}">
                <a16:creationId xmlns:a16="http://schemas.microsoft.com/office/drawing/2014/main" id="{3A19BE53-FFE8-4BC2-BF6B-41E3DFAD172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B747D26-58CA-4BAE-A518-3151F0E82F8C}"/>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4087991846"/>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04395A4-94A1-42E4-A519-E0AF8E284E3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4DF7DFE-F8D8-433D-B95E-FC1A302DD363}"/>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0585474-165E-4FA8-A657-B4550B96B0B6}"/>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5" name="页脚占位符 4">
            <a:extLst>
              <a:ext uri="{FF2B5EF4-FFF2-40B4-BE49-F238E27FC236}">
                <a16:creationId xmlns:a16="http://schemas.microsoft.com/office/drawing/2014/main" id="{29B858FD-BEF4-4ABC-9259-9E159FAAE03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9F10735-34B5-4FD4-8C17-75264F8E07FD}"/>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1353355404"/>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仅标题">
    <p:bg>
      <p:bgPr>
        <a:solidFill>
          <a:schemeClr val="bg2">
            <a:lumMod val="9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81959"/>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678EF5-E0E2-446A-B345-BEB6E669FA1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69BD65C-D33C-4AD8-BA54-8F2D95344DF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B3C43A2-187F-43B3-8AD8-AB21EB3EC5A9}"/>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5" name="页脚占位符 4">
            <a:extLst>
              <a:ext uri="{FF2B5EF4-FFF2-40B4-BE49-F238E27FC236}">
                <a16:creationId xmlns:a16="http://schemas.microsoft.com/office/drawing/2014/main" id="{BF4E8002-318D-4A11-92ED-4882C5A4031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79648E2-5FE9-4439-897E-AADBB00302E5}"/>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1057947525"/>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9F2E8E-FFBF-449B-A3BE-9F0C224AD72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A5874D5-B42D-4ECC-8CA2-0725238DB1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571D95F-654F-404B-BEFB-6FA5EC737A91}"/>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5" name="页脚占位符 4">
            <a:extLst>
              <a:ext uri="{FF2B5EF4-FFF2-40B4-BE49-F238E27FC236}">
                <a16:creationId xmlns:a16="http://schemas.microsoft.com/office/drawing/2014/main" id="{25E8EB64-FA55-44D8-9264-81253D5D347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7FE0807-3326-40E7-ABD6-AB88A0E541ED}"/>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2085531491"/>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2C446B-F3E7-44E2-AFA8-7DDF999DD4A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CE153B3-8955-491C-A8EF-6F1F2A653E21}"/>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ECB9E0C9-9388-42FD-ABBD-620136001F42}"/>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04B055E-B247-4B9F-8960-FB403E399107}"/>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6" name="页脚占位符 5">
            <a:extLst>
              <a:ext uri="{FF2B5EF4-FFF2-40B4-BE49-F238E27FC236}">
                <a16:creationId xmlns:a16="http://schemas.microsoft.com/office/drawing/2014/main" id="{B34E9F9E-60AA-464B-8F87-B349BA1AD1C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C5D0813-55CA-4196-806A-669D0E7CF1DD}"/>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
        <p:nvSpPr>
          <p:cNvPr id="9" name="矩形 8"/>
          <p:cNvSpPr/>
          <p:nvPr userDrawn="1"/>
        </p:nvSpPr>
        <p:spPr>
          <a:xfrm>
            <a:off x="8864085" y="6414793"/>
            <a:ext cx="775136" cy="246221"/>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r>
              <a:rPr lang="en-US" altLang="zh-CN" sz="100" dirty="0" smtClean="0">
                <a:solidFill>
                  <a:prstClr val="white"/>
                </a:solidFill>
                <a:latin typeface="Calibri"/>
                <a:ea typeface="宋体"/>
              </a:rPr>
              <a:t>      </a:t>
            </a:r>
            <a:endParaRPr lang="en-US" altLang="zh-CN" sz="100" dirty="0">
              <a:solidFill>
                <a:prstClr val="white"/>
              </a:solidFill>
              <a:latin typeface="Calibri"/>
              <a:ea typeface="宋体"/>
            </a:endParaRPr>
          </a:p>
          <a:p>
            <a:r>
              <a:rPr lang="zh-CN" altLang="en-US" sz="100" dirty="0" smtClean="0">
                <a:solidFill>
                  <a:prstClr val="white"/>
                </a:solidFill>
                <a:latin typeface="Calibri"/>
                <a:ea typeface="宋体"/>
              </a:rPr>
              <a:t>字体下载：</a:t>
            </a:r>
            <a:r>
              <a:rPr lang="en-US" altLang="zh-CN" sz="100" dirty="0" smtClean="0">
                <a:solidFill>
                  <a:prstClr val="white"/>
                </a:solidFill>
                <a:latin typeface="Calibri"/>
                <a:ea typeface="宋体"/>
              </a:rPr>
              <a:t>www.1ppt.com/ziti/</a:t>
            </a:r>
            <a:endParaRPr lang="en-US" altLang="zh-CN" sz="100" dirty="0">
              <a:solidFill>
                <a:prstClr val="white"/>
              </a:solidFill>
              <a:latin typeface="Calibri"/>
              <a:ea typeface="宋体"/>
            </a:endParaRPr>
          </a:p>
          <a:p>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Tree>
    <p:extLst>
      <p:ext uri="{BB962C8B-B14F-4D97-AF65-F5344CB8AC3E}">
        <p14:creationId xmlns:p14="http://schemas.microsoft.com/office/powerpoint/2010/main" val="3918858721"/>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A87FEF-05B1-4DD7-87CC-2BA13313715E}"/>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3B08235-28B9-4C1C-BEBF-2BA219B47D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FECEBDDE-5E0E-47A0-B263-2DEDC56951A8}"/>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DA508A0F-7CB9-4F96-97EB-D715DD6EAD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B1D1533F-2556-4D13-9134-AE503A1FE51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D299963-106C-43F0-917C-D65794BEEFA6}"/>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8" name="页脚占位符 7">
            <a:extLst>
              <a:ext uri="{FF2B5EF4-FFF2-40B4-BE49-F238E27FC236}">
                <a16:creationId xmlns:a16="http://schemas.microsoft.com/office/drawing/2014/main" id="{899147F7-A6D9-4A98-8EB2-C9A8A36915D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CF555BD-C448-4FAF-B781-34E7468D6C15}"/>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3556080612"/>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53263A-419E-4748-B193-C223409E313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E25927E-E635-4E8A-894C-BF7E3C42DF99}"/>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4" name="页脚占位符 3">
            <a:extLst>
              <a:ext uri="{FF2B5EF4-FFF2-40B4-BE49-F238E27FC236}">
                <a16:creationId xmlns:a16="http://schemas.microsoft.com/office/drawing/2014/main" id="{E0D831AA-4057-4CC3-87F8-33461523C10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7627F80-5A0E-414C-8298-362B17CFCA8B}"/>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1359793457"/>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DDF7797-EA6D-496D-A9EB-5732D59F98F0}"/>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3" name="页脚占位符 2">
            <a:extLst>
              <a:ext uri="{FF2B5EF4-FFF2-40B4-BE49-F238E27FC236}">
                <a16:creationId xmlns:a16="http://schemas.microsoft.com/office/drawing/2014/main" id="{0A3CC459-8BA5-49D5-BA23-69444783CD0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DDD60B4-3FF0-4DEE-A2C9-73964BCD3E9E}"/>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1098636576"/>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31B8DD-4225-4589-BDB9-BF168E68901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F937446-584B-4C27-A3B1-6F6DAA0B92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5A2519EC-5B44-4985-AAE5-177533C91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BAAC74F-1EE0-4BA9-BD8D-0217175D2531}"/>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6" name="页脚占位符 5">
            <a:extLst>
              <a:ext uri="{FF2B5EF4-FFF2-40B4-BE49-F238E27FC236}">
                <a16:creationId xmlns:a16="http://schemas.microsoft.com/office/drawing/2014/main" id="{92021092-0E89-4DCC-94F3-2CAF7FF9B8B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38C868E-BC94-4AB9-9223-F212B1331264}"/>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234526943"/>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FC519E-6F77-408E-8DE7-6121E3DF14A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32D9684-83A6-4523-B184-1084306FA9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F6C554C-1BFD-47F8-8AAC-1A990F3AC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58090FD-9576-4635-8DD6-B68438A49C9F}"/>
              </a:ext>
            </a:extLst>
          </p:cNvPr>
          <p:cNvSpPr>
            <a:spLocks noGrp="1"/>
          </p:cNvSpPr>
          <p:nvPr>
            <p:ph type="dt" sz="half" idx="10"/>
          </p:nvPr>
        </p:nvSpPr>
        <p:spPr/>
        <p:txBody>
          <a:bodyPr/>
          <a:lstStyle/>
          <a:p>
            <a:fld id="{271E8479-7830-4FCE-AB50-078D924159B1}" type="datetimeFigureOut">
              <a:rPr lang="zh-CN" altLang="en-US" smtClean="0"/>
              <a:pPr/>
              <a:t>2021/5/20</a:t>
            </a:fld>
            <a:endParaRPr lang="zh-CN" altLang="en-US"/>
          </a:p>
        </p:txBody>
      </p:sp>
      <p:sp>
        <p:nvSpPr>
          <p:cNvPr id="6" name="页脚占位符 5">
            <a:extLst>
              <a:ext uri="{FF2B5EF4-FFF2-40B4-BE49-F238E27FC236}">
                <a16:creationId xmlns:a16="http://schemas.microsoft.com/office/drawing/2014/main" id="{D4A50A17-5296-49DD-8B13-6F8AAB9A7BA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4A09D1C-359C-4A74-92EB-8CBBE0EAAFDC}"/>
              </a:ext>
            </a:extLst>
          </p:cNvPr>
          <p:cNvSpPr>
            <a:spLocks noGrp="1"/>
          </p:cNvSpPr>
          <p:nvPr>
            <p:ph type="sldNum" sz="quarter" idx="12"/>
          </p:nvPr>
        </p:nvSpPr>
        <p:spPr/>
        <p:txBody>
          <a:body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439877213"/>
      </p:ext>
    </p:extLst>
  </p:cSld>
  <p:clrMapOvr>
    <a:masterClrMapping/>
  </p:clrMapOvr>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BCE9C7A-FDDF-488D-BC0F-87F226D79D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9B4C7529-A17B-4AC2-B169-0FB9D1F91A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E816494-D551-4C41-A4FD-AEFAA62759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E8479-7830-4FCE-AB50-078D924159B1}" type="datetimeFigureOut">
              <a:rPr lang="zh-CN" altLang="en-US" smtClean="0"/>
              <a:pPr/>
              <a:t>2021/5/20</a:t>
            </a:fld>
            <a:endParaRPr lang="zh-CN" altLang="en-US"/>
          </a:p>
        </p:txBody>
      </p:sp>
      <p:sp>
        <p:nvSpPr>
          <p:cNvPr id="5" name="页脚占位符 4">
            <a:extLst>
              <a:ext uri="{FF2B5EF4-FFF2-40B4-BE49-F238E27FC236}">
                <a16:creationId xmlns:a16="http://schemas.microsoft.com/office/drawing/2014/main" id="{81D8CA25-4FDC-424B-8EA7-8208D81DC7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24616D3-2B95-4369-8B62-2CBD7C2ED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A9278-1DD7-4F52-9517-7E568CBD57A6}" type="slidenum">
              <a:rPr lang="zh-CN" altLang="en-US" smtClean="0"/>
              <a:pPr/>
              <a:t>‹#›</a:t>
            </a:fld>
            <a:endParaRPr lang="zh-CN" altLang="en-US"/>
          </a:p>
        </p:txBody>
      </p:sp>
    </p:spTree>
    <p:extLst>
      <p:ext uri="{BB962C8B-B14F-4D97-AF65-F5344CB8AC3E}">
        <p14:creationId xmlns:p14="http://schemas.microsoft.com/office/powerpoint/2010/main" val="1882460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250" advClick="0" advTm="0">
        <p:cut/>
      </p:transition>
    </mc:Choice>
    <mc:Fallback xmlns="">
      <p:transition spd="slow" advClick="0" advTm="0">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2178D7EA-4A99-4295-88ED-970CC296DBFA}"/>
              </a:ext>
            </a:extLst>
          </p:cNvPr>
          <p:cNvSpPr txBox="1"/>
          <p:nvPr/>
        </p:nvSpPr>
        <p:spPr>
          <a:xfrm>
            <a:off x="278781" y="981307"/>
            <a:ext cx="11385396" cy="4154984"/>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just">
              <a:lnSpc>
                <a:spcPct val="100000"/>
              </a:lnSpc>
            </a:pPr>
            <a:r>
              <a:rPr lang="zh-TW" altLang="en-US" sz="6600" b="1" dirty="0">
                <a:solidFill>
                  <a:schemeClr val="accent2"/>
                </a:solidFill>
                <a:latin typeface="標楷體" panose="03000509000000000000" pitchFamily="65" charset="-120"/>
                <a:ea typeface="標楷體" panose="03000509000000000000" pitchFamily="65" charset="-120"/>
                <a:sym typeface="HappyZcool-2016" panose="02010600030101010101" pitchFamily="2" charset="-122"/>
              </a:rPr>
              <a:t>我國開放萊克多巴胺（</a:t>
            </a:r>
            <a:r>
              <a:rPr lang="en-US" altLang="zh-TW" sz="6600" b="1" dirty="0" err="1">
                <a:solidFill>
                  <a:schemeClr val="accent2"/>
                </a:solidFill>
                <a:latin typeface="標楷體" panose="03000509000000000000" pitchFamily="65" charset="-120"/>
                <a:ea typeface="標楷體" panose="03000509000000000000" pitchFamily="65" charset="-120"/>
                <a:sym typeface="HappyZcool-2016" panose="02010600030101010101" pitchFamily="2" charset="-122"/>
              </a:rPr>
              <a:t>Ractopamine</a:t>
            </a:r>
            <a:r>
              <a:rPr lang="zh-TW" altLang="en-US" sz="6600" b="1" dirty="0">
                <a:solidFill>
                  <a:schemeClr val="accent2"/>
                </a:solidFill>
                <a:latin typeface="標楷體" panose="03000509000000000000" pitchFamily="65" charset="-120"/>
                <a:ea typeface="標楷體" panose="03000509000000000000" pitchFamily="65" charset="-120"/>
                <a:sym typeface="HappyZcool-2016" panose="02010600030101010101" pitchFamily="2" charset="-122"/>
              </a:rPr>
              <a:t>）美豬進口決策過程所面臨之問題與可行對策之研析</a:t>
            </a:r>
            <a:endParaRPr lang="zh-CN" altLang="en-US" sz="6600" b="1" dirty="0">
              <a:solidFill>
                <a:schemeClr val="accent2"/>
              </a:solidFill>
              <a:latin typeface="標楷體" panose="03000509000000000000" pitchFamily="65" charset="-120"/>
              <a:ea typeface="標楷體" panose="03000509000000000000" pitchFamily="65" charset="-120"/>
              <a:sym typeface="HappyZcool-2016" panose="02010600030101010101" pitchFamily="2" charset="-122"/>
            </a:endParaRPr>
          </a:p>
        </p:txBody>
      </p:sp>
      <p:sp>
        <p:nvSpPr>
          <p:cNvPr id="8" name="文字方塊 7"/>
          <p:cNvSpPr txBox="1"/>
          <p:nvPr/>
        </p:nvSpPr>
        <p:spPr>
          <a:xfrm>
            <a:off x="3144644" y="5029199"/>
            <a:ext cx="8642195" cy="769441"/>
          </a:xfrm>
          <a:prstGeom prst="rect">
            <a:avLst/>
          </a:prstGeom>
          <a:noFill/>
        </p:spPr>
        <p:txBody>
          <a:bodyPr wrap="square" rtlCol="0">
            <a:spAutoFit/>
          </a:bodyPr>
          <a:lstStyle/>
          <a:p>
            <a:r>
              <a:rPr lang="zh-TW" altLang="zh-TW" sz="4400" b="1" dirty="0">
                <a:solidFill>
                  <a:srgbClr val="7030A0"/>
                </a:solidFill>
                <a:latin typeface="標楷體" panose="03000509000000000000" pitchFamily="65" charset="-120"/>
                <a:ea typeface="標楷體" panose="03000509000000000000" pitchFamily="65" charset="-120"/>
              </a:rPr>
              <a:t>柯雨</a:t>
            </a:r>
            <a:r>
              <a:rPr lang="zh-TW" altLang="zh-TW" sz="4400" b="1" dirty="0" smtClean="0">
                <a:solidFill>
                  <a:srgbClr val="7030A0"/>
                </a:solidFill>
                <a:latin typeface="標楷體" panose="03000509000000000000" pitchFamily="65" charset="-120"/>
                <a:ea typeface="標楷體" panose="03000509000000000000" pitchFamily="65" charset="-120"/>
              </a:rPr>
              <a:t>瑞</a:t>
            </a:r>
            <a:r>
              <a:rPr lang="zh-TW" altLang="en-US" sz="4400" b="1" dirty="0" smtClean="0">
                <a:solidFill>
                  <a:srgbClr val="7030A0"/>
                </a:solidFill>
                <a:latin typeface="標楷體" panose="03000509000000000000" pitchFamily="65" charset="-120"/>
                <a:ea typeface="標楷體" panose="03000509000000000000" pitchFamily="65" charset="-120"/>
              </a:rPr>
              <a:t>、</a:t>
            </a:r>
            <a:r>
              <a:rPr lang="zh-TW" altLang="zh-TW" sz="4400" b="1" dirty="0" smtClean="0">
                <a:solidFill>
                  <a:srgbClr val="7030A0"/>
                </a:solidFill>
                <a:latin typeface="標楷體" panose="03000509000000000000" pitchFamily="65" charset="-120"/>
                <a:ea typeface="標楷體" panose="03000509000000000000" pitchFamily="65" charset="-120"/>
              </a:rPr>
              <a:t>呂</a:t>
            </a:r>
            <a:r>
              <a:rPr lang="zh-TW" altLang="zh-TW" sz="4400" b="1" dirty="0">
                <a:solidFill>
                  <a:srgbClr val="7030A0"/>
                </a:solidFill>
                <a:latin typeface="標楷體" panose="03000509000000000000" pitchFamily="65" charset="-120"/>
                <a:ea typeface="標楷體" panose="03000509000000000000" pitchFamily="65" charset="-120"/>
              </a:rPr>
              <a:t>美</a:t>
            </a:r>
            <a:r>
              <a:rPr lang="zh-TW" altLang="zh-TW" sz="4400" b="1" dirty="0" smtClean="0">
                <a:solidFill>
                  <a:srgbClr val="7030A0"/>
                </a:solidFill>
                <a:latin typeface="標楷體" panose="03000509000000000000" pitchFamily="65" charset="-120"/>
                <a:ea typeface="標楷體" panose="03000509000000000000" pitchFamily="65" charset="-120"/>
              </a:rPr>
              <a:t>嫺</a:t>
            </a:r>
            <a:r>
              <a:rPr lang="zh-TW" altLang="en-US" sz="4400" b="1" dirty="0" smtClean="0">
                <a:solidFill>
                  <a:srgbClr val="7030A0"/>
                </a:solidFill>
                <a:latin typeface="標楷體" panose="03000509000000000000" pitchFamily="65" charset="-120"/>
                <a:ea typeface="標楷體" panose="03000509000000000000" pitchFamily="65" charset="-120"/>
              </a:rPr>
              <a:t>、</a:t>
            </a:r>
            <a:r>
              <a:rPr lang="zh-TW" altLang="zh-TW" sz="4400" b="1" dirty="0" smtClean="0">
                <a:solidFill>
                  <a:srgbClr val="7030A0"/>
                </a:solidFill>
                <a:latin typeface="標楷體" panose="03000509000000000000" pitchFamily="65" charset="-120"/>
                <a:ea typeface="標楷體" panose="03000509000000000000" pitchFamily="65" charset="-120"/>
              </a:rPr>
              <a:t>黃翠紋</a:t>
            </a:r>
            <a:r>
              <a:rPr lang="zh-TW" altLang="en-US" sz="4400" b="1" dirty="0" smtClean="0">
                <a:solidFill>
                  <a:srgbClr val="7030A0"/>
                </a:solidFill>
                <a:latin typeface="標楷體" panose="03000509000000000000" pitchFamily="65" charset="-120"/>
                <a:ea typeface="標楷體" panose="03000509000000000000" pitchFamily="65" charset="-120"/>
              </a:rPr>
              <a:t>、</a:t>
            </a:r>
            <a:r>
              <a:rPr lang="zh-TW" altLang="zh-TW" sz="4400" b="1" dirty="0">
                <a:solidFill>
                  <a:srgbClr val="7030A0"/>
                </a:solidFill>
                <a:latin typeface="標楷體" panose="03000509000000000000" pitchFamily="65" charset="-120"/>
                <a:ea typeface="標楷體" panose="03000509000000000000" pitchFamily="65" charset="-120"/>
              </a:rPr>
              <a:t>洪嘉真</a:t>
            </a:r>
            <a:endParaRPr lang="zh-TW" altLang="en-US" sz="4400" dirty="0">
              <a:solidFill>
                <a:srgbClr val="7030A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599316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DBB694B-7D59-4F1D-8681-19B83882F8B8}"/>
              </a:ext>
            </a:extLst>
          </p:cNvPr>
          <p:cNvGrpSpPr>
            <a:grpSpLocks noChangeAspect="1"/>
          </p:cNvGrpSpPr>
          <p:nvPr/>
        </p:nvGrpSpPr>
        <p:grpSpPr bwMode="auto">
          <a:xfrm>
            <a:off x="1279375" y="1257158"/>
            <a:ext cx="8631574" cy="5439733"/>
            <a:chOff x="1192" y="654"/>
            <a:chExt cx="5011" cy="3158"/>
          </a:xfrm>
        </p:grpSpPr>
        <p:sp>
          <p:nvSpPr>
            <p:cNvPr id="5" name="Freeform 5">
              <a:extLst>
                <a:ext uri="{FF2B5EF4-FFF2-40B4-BE49-F238E27FC236}">
                  <a16:creationId xmlns:a16="http://schemas.microsoft.com/office/drawing/2014/main" id="{C7C3A334-1BDB-4197-B725-9CD481AF0493}"/>
                </a:ext>
              </a:extLst>
            </p:cNvPr>
            <p:cNvSpPr>
              <a:spLocks/>
            </p:cNvSpPr>
            <p:nvPr/>
          </p:nvSpPr>
          <p:spPr bwMode="auto">
            <a:xfrm>
              <a:off x="1192" y="654"/>
              <a:ext cx="5011" cy="3134"/>
            </a:xfrm>
            <a:custGeom>
              <a:avLst/>
              <a:gdLst>
                <a:gd name="T0" fmla="*/ 73 w 1877"/>
                <a:gd name="T1" fmla="*/ 64 h 1172"/>
                <a:gd name="T2" fmla="*/ 1175 w 1877"/>
                <a:gd name="T3" fmla="*/ 77 h 1172"/>
                <a:gd name="T4" fmla="*/ 1762 w 1877"/>
                <a:gd name="T5" fmla="*/ 215 h 1172"/>
                <a:gd name="T6" fmla="*/ 1819 w 1877"/>
                <a:gd name="T7" fmla="*/ 844 h 1172"/>
                <a:gd name="T8" fmla="*/ 1299 w 1877"/>
                <a:gd name="T9" fmla="*/ 909 h 1172"/>
                <a:gd name="T10" fmla="*/ 1429 w 1877"/>
                <a:gd name="T11" fmla="*/ 1172 h 1172"/>
                <a:gd name="T12" fmla="*/ 912 w 1877"/>
                <a:gd name="T13" fmla="*/ 934 h 1172"/>
                <a:gd name="T14" fmla="*/ 281 w 1877"/>
                <a:gd name="T15" fmla="*/ 918 h 1172"/>
                <a:gd name="T16" fmla="*/ 16 w 1877"/>
                <a:gd name="T17" fmla="*/ 599 h 1172"/>
                <a:gd name="T18" fmla="*/ 60 w 1877"/>
                <a:gd name="T19" fmla="*/ 89 h 1172"/>
                <a:gd name="T20" fmla="*/ 73 w 1877"/>
                <a:gd name="T21" fmla="*/ 64 h 1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7" h="1172">
                  <a:moveTo>
                    <a:pt x="73" y="64"/>
                  </a:moveTo>
                  <a:cubicBezTo>
                    <a:pt x="375" y="54"/>
                    <a:pt x="836" y="76"/>
                    <a:pt x="1175" y="77"/>
                  </a:cubicBezTo>
                  <a:cubicBezTo>
                    <a:pt x="1406" y="81"/>
                    <a:pt x="1670" y="0"/>
                    <a:pt x="1762" y="215"/>
                  </a:cubicBezTo>
                  <a:cubicBezTo>
                    <a:pt x="1801" y="299"/>
                    <a:pt x="1877" y="769"/>
                    <a:pt x="1819" y="844"/>
                  </a:cubicBezTo>
                  <a:cubicBezTo>
                    <a:pt x="1749" y="955"/>
                    <a:pt x="1408" y="906"/>
                    <a:pt x="1299" y="909"/>
                  </a:cubicBezTo>
                  <a:cubicBezTo>
                    <a:pt x="1338" y="993"/>
                    <a:pt x="1390" y="1076"/>
                    <a:pt x="1429" y="1172"/>
                  </a:cubicBezTo>
                  <a:cubicBezTo>
                    <a:pt x="1221" y="1118"/>
                    <a:pt x="1119" y="963"/>
                    <a:pt x="912" y="934"/>
                  </a:cubicBezTo>
                  <a:cubicBezTo>
                    <a:pt x="718" y="916"/>
                    <a:pt x="488" y="923"/>
                    <a:pt x="281" y="918"/>
                  </a:cubicBezTo>
                  <a:cubicBezTo>
                    <a:pt x="51" y="913"/>
                    <a:pt x="0" y="854"/>
                    <a:pt x="16" y="599"/>
                  </a:cubicBezTo>
                  <a:cubicBezTo>
                    <a:pt x="35" y="429"/>
                    <a:pt x="37" y="264"/>
                    <a:pt x="60" y="89"/>
                  </a:cubicBezTo>
                  <a:lnTo>
                    <a:pt x="73" y="64"/>
                  </a:lnTo>
                  <a:close/>
                </a:path>
              </a:pathLst>
            </a:custGeom>
            <a:solidFill>
              <a:schemeClr val="bg1"/>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Freeform 6">
              <a:extLst>
                <a:ext uri="{FF2B5EF4-FFF2-40B4-BE49-F238E27FC236}">
                  <a16:creationId xmlns:a16="http://schemas.microsoft.com/office/drawing/2014/main" id="{1529332F-B845-43FE-85A3-67E6893F732E}"/>
                </a:ext>
              </a:extLst>
            </p:cNvPr>
            <p:cNvSpPr>
              <a:spLocks/>
            </p:cNvSpPr>
            <p:nvPr/>
          </p:nvSpPr>
          <p:spPr bwMode="auto">
            <a:xfrm>
              <a:off x="1202" y="791"/>
              <a:ext cx="4926" cy="3021"/>
            </a:xfrm>
            <a:custGeom>
              <a:avLst/>
              <a:gdLst>
                <a:gd name="T0" fmla="*/ 698 w 1845"/>
                <a:gd name="T1" fmla="*/ 25 h 1130"/>
                <a:gd name="T2" fmla="*/ 1320 w 1845"/>
                <a:gd name="T3" fmla="*/ 29 h 1130"/>
                <a:gd name="T4" fmla="*/ 1682 w 1845"/>
                <a:gd name="T5" fmla="*/ 76 h 1130"/>
                <a:gd name="T6" fmla="*/ 1769 w 1845"/>
                <a:gd name="T7" fmla="*/ 226 h 1130"/>
                <a:gd name="T8" fmla="*/ 1821 w 1845"/>
                <a:gd name="T9" fmla="*/ 539 h 1130"/>
                <a:gd name="T10" fmla="*/ 1808 w 1845"/>
                <a:gd name="T11" fmla="*/ 787 h 1130"/>
                <a:gd name="T12" fmla="*/ 1529 w 1845"/>
                <a:gd name="T13" fmla="*/ 858 h 1130"/>
                <a:gd name="T14" fmla="*/ 1295 w 1845"/>
                <a:gd name="T15" fmla="*/ 850 h 1130"/>
                <a:gd name="T16" fmla="*/ 1417 w 1845"/>
                <a:gd name="T17" fmla="*/ 1123 h 1130"/>
                <a:gd name="T18" fmla="*/ 1162 w 1845"/>
                <a:gd name="T19" fmla="*/ 980 h 1130"/>
                <a:gd name="T20" fmla="*/ 534 w 1845"/>
                <a:gd name="T21" fmla="*/ 862 h 1130"/>
                <a:gd name="T22" fmla="*/ 204 w 1845"/>
                <a:gd name="T23" fmla="*/ 855 h 1130"/>
                <a:gd name="T24" fmla="*/ 18 w 1845"/>
                <a:gd name="T25" fmla="*/ 609 h 1130"/>
                <a:gd name="T26" fmla="*/ 40 w 1845"/>
                <a:gd name="T27" fmla="*/ 299 h 1130"/>
                <a:gd name="T28" fmla="*/ 63 w 1845"/>
                <a:gd name="T29" fmla="*/ 46 h 1130"/>
                <a:gd name="T30" fmla="*/ 62 w 1845"/>
                <a:gd name="T31" fmla="*/ 9 h 1130"/>
                <a:gd name="T32" fmla="*/ 36 w 1845"/>
                <a:gd name="T33" fmla="*/ 143 h 1130"/>
                <a:gd name="T34" fmla="*/ 7 w 1845"/>
                <a:gd name="T35" fmla="*/ 522 h 1130"/>
                <a:gd name="T36" fmla="*/ 57 w 1845"/>
                <a:gd name="T37" fmla="*/ 819 h 1130"/>
                <a:gd name="T38" fmla="*/ 382 w 1845"/>
                <a:gd name="T39" fmla="*/ 877 h 1130"/>
                <a:gd name="T40" fmla="*/ 751 w 1845"/>
                <a:gd name="T41" fmla="*/ 881 h 1130"/>
                <a:gd name="T42" fmla="*/ 925 w 1845"/>
                <a:gd name="T43" fmla="*/ 894 h 1130"/>
                <a:gd name="T44" fmla="*/ 1423 w 1845"/>
                <a:gd name="T45" fmla="*/ 1128 h 1130"/>
                <a:gd name="T46" fmla="*/ 1302 w 1845"/>
                <a:gd name="T47" fmla="*/ 854 h 1130"/>
                <a:gd name="T48" fmla="*/ 1486 w 1845"/>
                <a:gd name="T49" fmla="*/ 873 h 1130"/>
                <a:gd name="T50" fmla="*/ 1833 w 1845"/>
                <a:gd name="T51" fmla="*/ 774 h 1130"/>
                <a:gd name="T52" fmla="*/ 1842 w 1845"/>
                <a:gd name="T53" fmla="*/ 605 h 1130"/>
                <a:gd name="T54" fmla="*/ 1778 w 1845"/>
                <a:gd name="T55" fmla="*/ 197 h 1130"/>
                <a:gd name="T56" fmla="*/ 1434 w 1845"/>
                <a:gd name="T57" fmla="*/ 7 h 1130"/>
                <a:gd name="T58" fmla="*/ 1159 w 1845"/>
                <a:gd name="T59" fmla="*/ 18 h 1130"/>
                <a:gd name="T60" fmla="*/ 185 w 1845"/>
                <a:gd name="T61" fmla="*/ 3 h 1130"/>
                <a:gd name="T62" fmla="*/ 69 w 1845"/>
                <a:gd name="T63" fmla="*/ 21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5" h="1130">
                  <a:moveTo>
                    <a:pt x="69" y="21"/>
                  </a:moveTo>
                  <a:cubicBezTo>
                    <a:pt x="278" y="14"/>
                    <a:pt x="488" y="21"/>
                    <a:pt x="698" y="25"/>
                  </a:cubicBezTo>
                  <a:cubicBezTo>
                    <a:pt x="809" y="28"/>
                    <a:pt x="919" y="31"/>
                    <a:pt x="1030" y="32"/>
                  </a:cubicBezTo>
                  <a:cubicBezTo>
                    <a:pt x="1127" y="34"/>
                    <a:pt x="1223" y="35"/>
                    <a:pt x="1320" y="29"/>
                  </a:cubicBezTo>
                  <a:cubicBezTo>
                    <a:pt x="1405" y="23"/>
                    <a:pt x="1494" y="15"/>
                    <a:pt x="1579" y="32"/>
                  </a:cubicBezTo>
                  <a:cubicBezTo>
                    <a:pt x="1616" y="40"/>
                    <a:pt x="1651" y="54"/>
                    <a:pt x="1682" y="76"/>
                  </a:cubicBezTo>
                  <a:cubicBezTo>
                    <a:pt x="1714" y="100"/>
                    <a:pt x="1735" y="134"/>
                    <a:pt x="1751" y="170"/>
                  </a:cubicBezTo>
                  <a:cubicBezTo>
                    <a:pt x="1759" y="186"/>
                    <a:pt x="1764" y="208"/>
                    <a:pt x="1769" y="226"/>
                  </a:cubicBezTo>
                  <a:cubicBezTo>
                    <a:pt x="1777" y="256"/>
                    <a:pt x="1783" y="286"/>
                    <a:pt x="1789" y="316"/>
                  </a:cubicBezTo>
                  <a:cubicBezTo>
                    <a:pt x="1803" y="390"/>
                    <a:pt x="1814" y="464"/>
                    <a:pt x="1821" y="539"/>
                  </a:cubicBezTo>
                  <a:cubicBezTo>
                    <a:pt x="1827" y="604"/>
                    <a:pt x="1832" y="670"/>
                    <a:pt x="1824" y="735"/>
                  </a:cubicBezTo>
                  <a:cubicBezTo>
                    <a:pt x="1822" y="752"/>
                    <a:pt x="1819" y="773"/>
                    <a:pt x="1808" y="787"/>
                  </a:cubicBezTo>
                  <a:cubicBezTo>
                    <a:pt x="1793" y="809"/>
                    <a:pt x="1772" y="823"/>
                    <a:pt x="1747" y="832"/>
                  </a:cubicBezTo>
                  <a:cubicBezTo>
                    <a:pt x="1679" y="858"/>
                    <a:pt x="1601" y="859"/>
                    <a:pt x="1529" y="858"/>
                  </a:cubicBezTo>
                  <a:cubicBezTo>
                    <a:pt x="1459" y="857"/>
                    <a:pt x="1390" y="851"/>
                    <a:pt x="1320" y="850"/>
                  </a:cubicBezTo>
                  <a:cubicBezTo>
                    <a:pt x="1312" y="850"/>
                    <a:pt x="1304" y="850"/>
                    <a:pt x="1295" y="850"/>
                  </a:cubicBezTo>
                  <a:cubicBezTo>
                    <a:pt x="1289" y="850"/>
                    <a:pt x="1286" y="857"/>
                    <a:pt x="1288" y="862"/>
                  </a:cubicBezTo>
                  <a:cubicBezTo>
                    <a:pt x="1330" y="950"/>
                    <a:pt x="1380" y="1033"/>
                    <a:pt x="1417" y="1123"/>
                  </a:cubicBezTo>
                  <a:cubicBezTo>
                    <a:pt x="1421" y="1119"/>
                    <a:pt x="1424" y="1116"/>
                    <a:pt x="1427" y="1113"/>
                  </a:cubicBezTo>
                  <a:cubicBezTo>
                    <a:pt x="1330" y="1087"/>
                    <a:pt x="1246" y="1034"/>
                    <a:pt x="1162" y="980"/>
                  </a:cubicBezTo>
                  <a:cubicBezTo>
                    <a:pt x="1080" y="929"/>
                    <a:pt x="993" y="882"/>
                    <a:pt x="895" y="874"/>
                  </a:cubicBezTo>
                  <a:cubicBezTo>
                    <a:pt x="775" y="863"/>
                    <a:pt x="654" y="862"/>
                    <a:pt x="534" y="862"/>
                  </a:cubicBezTo>
                  <a:cubicBezTo>
                    <a:pt x="472" y="861"/>
                    <a:pt x="411" y="861"/>
                    <a:pt x="349" y="860"/>
                  </a:cubicBezTo>
                  <a:cubicBezTo>
                    <a:pt x="301" y="860"/>
                    <a:pt x="252" y="860"/>
                    <a:pt x="204" y="855"/>
                  </a:cubicBezTo>
                  <a:cubicBezTo>
                    <a:pt x="151" y="850"/>
                    <a:pt x="89" y="837"/>
                    <a:pt x="55" y="792"/>
                  </a:cubicBezTo>
                  <a:cubicBezTo>
                    <a:pt x="17" y="742"/>
                    <a:pt x="17" y="669"/>
                    <a:pt x="18" y="609"/>
                  </a:cubicBezTo>
                  <a:cubicBezTo>
                    <a:pt x="19" y="561"/>
                    <a:pt x="24" y="513"/>
                    <a:pt x="28" y="465"/>
                  </a:cubicBezTo>
                  <a:cubicBezTo>
                    <a:pt x="33" y="409"/>
                    <a:pt x="37" y="354"/>
                    <a:pt x="40" y="299"/>
                  </a:cubicBezTo>
                  <a:cubicBezTo>
                    <a:pt x="44" y="243"/>
                    <a:pt x="48" y="187"/>
                    <a:pt x="54" y="131"/>
                  </a:cubicBezTo>
                  <a:cubicBezTo>
                    <a:pt x="57" y="103"/>
                    <a:pt x="60" y="74"/>
                    <a:pt x="63" y="46"/>
                  </a:cubicBezTo>
                  <a:cubicBezTo>
                    <a:pt x="65" y="36"/>
                    <a:pt x="71" y="26"/>
                    <a:pt x="76" y="17"/>
                  </a:cubicBezTo>
                  <a:cubicBezTo>
                    <a:pt x="80" y="8"/>
                    <a:pt x="66" y="0"/>
                    <a:pt x="62" y="9"/>
                  </a:cubicBezTo>
                  <a:cubicBezTo>
                    <a:pt x="56" y="21"/>
                    <a:pt x="49" y="32"/>
                    <a:pt x="47" y="46"/>
                  </a:cubicBezTo>
                  <a:cubicBezTo>
                    <a:pt x="43" y="78"/>
                    <a:pt x="40" y="110"/>
                    <a:pt x="36" y="143"/>
                  </a:cubicBezTo>
                  <a:cubicBezTo>
                    <a:pt x="30" y="206"/>
                    <a:pt x="26" y="269"/>
                    <a:pt x="22" y="333"/>
                  </a:cubicBezTo>
                  <a:cubicBezTo>
                    <a:pt x="18" y="396"/>
                    <a:pt x="13" y="459"/>
                    <a:pt x="7" y="522"/>
                  </a:cubicBezTo>
                  <a:cubicBezTo>
                    <a:pt x="2" y="568"/>
                    <a:pt x="0" y="614"/>
                    <a:pt x="2" y="660"/>
                  </a:cubicBezTo>
                  <a:cubicBezTo>
                    <a:pt x="5" y="716"/>
                    <a:pt x="15" y="778"/>
                    <a:pt x="57" y="819"/>
                  </a:cubicBezTo>
                  <a:cubicBezTo>
                    <a:pt x="101" y="860"/>
                    <a:pt x="167" y="869"/>
                    <a:pt x="225" y="873"/>
                  </a:cubicBezTo>
                  <a:cubicBezTo>
                    <a:pt x="277" y="877"/>
                    <a:pt x="330" y="876"/>
                    <a:pt x="382" y="877"/>
                  </a:cubicBezTo>
                  <a:cubicBezTo>
                    <a:pt x="444" y="877"/>
                    <a:pt x="506" y="878"/>
                    <a:pt x="567" y="878"/>
                  </a:cubicBezTo>
                  <a:cubicBezTo>
                    <a:pt x="629" y="878"/>
                    <a:pt x="690" y="879"/>
                    <a:pt x="751" y="881"/>
                  </a:cubicBezTo>
                  <a:cubicBezTo>
                    <a:pt x="781" y="882"/>
                    <a:pt x="810" y="884"/>
                    <a:pt x="840" y="886"/>
                  </a:cubicBezTo>
                  <a:cubicBezTo>
                    <a:pt x="868" y="887"/>
                    <a:pt x="897" y="889"/>
                    <a:pt x="925" y="894"/>
                  </a:cubicBezTo>
                  <a:cubicBezTo>
                    <a:pt x="1015" y="910"/>
                    <a:pt x="1094" y="956"/>
                    <a:pt x="1171" y="1005"/>
                  </a:cubicBezTo>
                  <a:cubicBezTo>
                    <a:pt x="1250" y="1056"/>
                    <a:pt x="1331" y="1104"/>
                    <a:pt x="1423" y="1128"/>
                  </a:cubicBezTo>
                  <a:cubicBezTo>
                    <a:pt x="1428" y="1130"/>
                    <a:pt x="1435" y="1124"/>
                    <a:pt x="1433" y="1118"/>
                  </a:cubicBezTo>
                  <a:cubicBezTo>
                    <a:pt x="1395" y="1027"/>
                    <a:pt x="1344" y="943"/>
                    <a:pt x="1302" y="854"/>
                  </a:cubicBezTo>
                  <a:cubicBezTo>
                    <a:pt x="1300" y="858"/>
                    <a:pt x="1298" y="862"/>
                    <a:pt x="1295" y="866"/>
                  </a:cubicBezTo>
                  <a:cubicBezTo>
                    <a:pt x="1359" y="864"/>
                    <a:pt x="1423" y="871"/>
                    <a:pt x="1486" y="873"/>
                  </a:cubicBezTo>
                  <a:cubicBezTo>
                    <a:pt x="1562" y="876"/>
                    <a:pt x="1640" y="876"/>
                    <a:pt x="1715" y="859"/>
                  </a:cubicBezTo>
                  <a:cubicBezTo>
                    <a:pt x="1763" y="848"/>
                    <a:pt x="1816" y="825"/>
                    <a:pt x="1833" y="774"/>
                  </a:cubicBezTo>
                  <a:cubicBezTo>
                    <a:pt x="1840" y="751"/>
                    <a:pt x="1842" y="726"/>
                    <a:pt x="1843" y="703"/>
                  </a:cubicBezTo>
                  <a:cubicBezTo>
                    <a:pt x="1845" y="670"/>
                    <a:pt x="1844" y="638"/>
                    <a:pt x="1842" y="605"/>
                  </a:cubicBezTo>
                  <a:cubicBezTo>
                    <a:pt x="1838" y="530"/>
                    <a:pt x="1828" y="454"/>
                    <a:pt x="1816" y="380"/>
                  </a:cubicBezTo>
                  <a:cubicBezTo>
                    <a:pt x="1806" y="318"/>
                    <a:pt x="1795" y="257"/>
                    <a:pt x="1778" y="197"/>
                  </a:cubicBezTo>
                  <a:cubicBezTo>
                    <a:pt x="1760" y="135"/>
                    <a:pt x="1724" y="80"/>
                    <a:pt x="1668" y="48"/>
                  </a:cubicBezTo>
                  <a:cubicBezTo>
                    <a:pt x="1598" y="7"/>
                    <a:pt x="1512" y="5"/>
                    <a:pt x="1434" y="7"/>
                  </a:cubicBezTo>
                  <a:cubicBezTo>
                    <a:pt x="1388" y="8"/>
                    <a:pt x="1343" y="11"/>
                    <a:pt x="1298" y="14"/>
                  </a:cubicBezTo>
                  <a:cubicBezTo>
                    <a:pt x="1252" y="17"/>
                    <a:pt x="1206" y="18"/>
                    <a:pt x="1159" y="18"/>
                  </a:cubicBezTo>
                  <a:cubicBezTo>
                    <a:pt x="1053" y="17"/>
                    <a:pt x="946" y="15"/>
                    <a:pt x="840" y="13"/>
                  </a:cubicBezTo>
                  <a:cubicBezTo>
                    <a:pt x="622" y="8"/>
                    <a:pt x="404" y="1"/>
                    <a:pt x="185" y="3"/>
                  </a:cubicBezTo>
                  <a:cubicBezTo>
                    <a:pt x="147" y="3"/>
                    <a:pt x="108" y="4"/>
                    <a:pt x="69" y="5"/>
                  </a:cubicBezTo>
                  <a:cubicBezTo>
                    <a:pt x="58" y="5"/>
                    <a:pt x="58" y="21"/>
                    <a:pt x="69" y="21"/>
                  </a:cubicBezTo>
                  <a:close/>
                </a:path>
              </a:pathLst>
            </a:custGeom>
            <a:solidFill>
              <a:schemeClr val="accent1"/>
            </a:solidFill>
            <a:ln w="9525">
              <a:solidFill>
                <a:schemeClr val="accent1"/>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7" name="文本框 6">
            <a:extLst>
              <a:ext uri="{FF2B5EF4-FFF2-40B4-BE49-F238E27FC236}">
                <a16:creationId xmlns:a16="http://schemas.microsoft.com/office/drawing/2014/main" id="{2178D7EA-4A99-4295-88ED-970CC296DBFA}"/>
              </a:ext>
            </a:extLst>
          </p:cNvPr>
          <p:cNvSpPr txBox="1"/>
          <p:nvPr/>
        </p:nvSpPr>
        <p:spPr>
          <a:xfrm>
            <a:off x="2020389" y="1881051"/>
            <a:ext cx="7350034" cy="2862322"/>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just">
              <a:lnSpc>
                <a:spcPct val="100000"/>
              </a:lnSpc>
            </a:pPr>
            <a:r>
              <a:rPr lang="zh-TW" altLang="en-US" sz="6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參、我國開放萊克多巴胺美豬進口之決策過程所面臨的問題 </a:t>
            </a:r>
            <a:endParaRPr lang="zh-CN" altLang="en-US" sz="6000" dirty="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Tree>
    <p:extLst>
      <p:ext uri="{BB962C8B-B14F-4D97-AF65-F5344CB8AC3E}">
        <p14:creationId xmlns:p14="http://schemas.microsoft.com/office/powerpoint/2010/main" val="72505474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797732" y="2834056"/>
            <a:ext cx="10817058" cy="3853334"/>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「聯合國國際食品法典委員會」於</a:t>
            </a:r>
            <a:r>
              <a:rPr lang="en-US" altLang="zh-TW" sz="4000" dirty="0" smtClean="0">
                <a:latin typeface="標楷體" pitchFamily="65" charset="-120"/>
                <a:ea typeface="標楷體" pitchFamily="65" charset="-120"/>
                <a:sym typeface="HappyZcool-2016" panose="02010600030101010101" pitchFamily="2" charset="-122"/>
              </a:rPr>
              <a:t>2012</a:t>
            </a:r>
            <a:r>
              <a:rPr lang="zh-TW" altLang="en-US" sz="4000" dirty="0" smtClean="0">
                <a:latin typeface="標楷體" pitchFamily="65" charset="-120"/>
                <a:ea typeface="標楷體" pitchFamily="65" charset="-120"/>
                <a:sym typeface="HappyZcool-2016" panose="02010600030101010101" pitchFamily="2" charset="-122"/>
              </a:rPr>
              <a:t>年擬議制訂萊克多巴胺之殘留容許值，牛豬肌肉、脂肪殘留量是</a:t>
            </a:r>
            <a:r>
              <a:rPr lang="en-US" altLang="zh-TW" sz="4000" dirty="0" smtClean="0">
                <a:latin typeface="標楷體" pitchFamily="65" charset="-120"/>
                <a:ea typeface="標楷體" pitchFamily="65" charset="-120"/>
                <a:sym typeface="HappyZcool-2016" panose="02010600030101010101" pitchFamily="2" charset="-122"/>
              </a:rPr>
              <a:t>10ppb</a:t>
            </a:r>
            <a:r>
              <a:rPr lang="zh-TW" altLang="en-US" sz="4000" dirty="0" smtClean="0">
                <a:latin typeface="標楷體" pitchFamily="65" charset="-120"/>
                <a:ea typeface="標楷體" pitchFamily="65" charset="-120"/>
                <a:sym typeface="HappyZcool-2016" panose="02010600030101010101" pitchFamily="2" charset="-122"/>
              </a:rPr>
              <a:t>（</a:t>
            </a:r>
            <a:r>
              <a:rPr lang="en-US" altLang="zh-TW" sz="4000" dirty="0" smtClean="0">
                <a:latin typeface="標楷體" pitchFamily="65" charset="-120"/>
                <a:ea typeface="標楷體" pitchFamily="65" charset="-120"/>
                <a:sym typeface="HappyZcool-2016" panose="02010600030101010101" pitchFamily="2" charset="-122"/>
              </a:rPr>
              <a:t>10</a:t>
            </a:r>
            <a:r>
              <a:rPr lang="zh-TW" altLang="en-US" sz="4000" dirty="0" smtClean="0">
                <a:latin typeface="標楷體" pitchFamily="65" charset="-120"/>
                <a:ea typeface="標楷體" pitchFamily="65" charset="-120"/>
                <a:sym typeface="HappyZcool-2016" panose="02010600030101010101" pitchFamily="2" charset="-122"/>
              </a:rPr>
              <a:t>億分之</a:t>
            </a:r>
            <a:r>
              <a:rPr lang="en-US" altLang="zh-TW" sz="4000" dirty="0" smtClean="0">
                <a:latin typeface="標楷體" pitchFamily="65" charset="-120"/>
                <a:ea typeface="標楷體" pitchFamily="65" charset="-120"/>
                <a:sym typeface="HappyZcool-2016" panose="02010600030101010101" pitchFamily="2" charset="-122"/>
              </a:rPr>
              <a:t>1</a:t>
            </a:r>
            <a:r>
              <a:rPr lang="zh-TW" altLang="en-US" sz="4000" dirty="0" smtClean="0">
                <a:latin typeface="標楷體" pitchFamily="65" charset="-120"/>
                <a:ea typeface="標楷體" pitchFamily="65" charset="-120"/>
                <a:sym typeface="HappyZcool-2016" panose="02010600030101010101" pitchFamily="2" charset="-122"/>
              </a:rPr>
              <a:t>濃度 ），</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肝</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40ppb</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、腎</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90ppb</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，其餘部位並無律定標準。</a:t>
            </a:r>
            <a:endParaRPr lang="en-US" altLang="zh-TW" sz="4000" dirty="0" smtClean="0">
              <a:solidFill>
                <a:srgbClr val="FF0000"/>
              </a:solidFill>
              <a:latin typeface="標楷體" pitchFamily="65" charset="-120"/>
              <a:ea typeface="標楷體" pitchFamily="65" charset="-120"/>
              <a:sym typeface="HappyZcool-2016" panose="02010600030101010101" pitchFamily="2" charset="-122"/>
            </a:endParaRPr>
          </a:p>
          <a:p>
            <a:pPr>
              <a:lnSpc>
                <a:spcPct val="130000"/>
              </a:lnSpc>
              <a:spcBef>
                <a:spcPct val="0"/>
              </a:spcBef>
            </a:pPr>
            <a:endParaRPr lang="zh-CN" altLang="en-US" sz="2800" dirty="0">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一、我國有意忽略國際社會大多禁止對於豬隻使用萊克多巴胺的相關規範</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330203" y="2098078"/>
            <a:ext cx="11318041" cy="4493510"/>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200" b="1" dirty="0" smtClean="0">
                <a:latin typeface="標楷體" pitchFamily="65" charset="-120"/>
                <a:ea typeface="標楷體" pitchFamily="65" charset="-120"/>
                <a:sym typeface="HappyZcool-2016" panose="02010600030101010101" pitchFamily="2" charset="-122"/>
              </a:rPr>
              <a:t>成功大學最新的調查報告，仍以</a:t>
            </a:r>
            <a:r>
              <a:rPr lang="en-US" altLang="zh-TW" sz="3200" b="1" dirty="0" smtClean="0">
                <a:latin typeface="標楷體" pitchFamily="65" charset="-120"/>
                <a:ea typeface="標楷體" pitchFamily="65" charset="-120"/>
                <a:sym typeface="HappyZcool-2016" panose="02010600030101010101" pitchFamily="2" charset="-122"/>
              </a:rPr>
              <a:t>2012</a:t>
            </a:r>
            <a:r>
              <a:rPr lang="zh-TW" altLang="en-US" sz="3200" b="1" dirty="0" smtClean="0">
                <a:latin typeface="標楷體" pitchFamily="65" charset="-120"/>
                <a:ea typeface="標楷體" pitchFamily="65" charset="-120"/>
                <a:sym typeface="HappyZcool-2016" panose="02010600030101010101" pitchFamily="2" charset="-122"/>
              </a:rPr>
              <a:t>年制訂出來的「人體每日容許量」（</a:t>
            </a:r>
            <a:r>
              <a:rPr lang="en-US" altLang="zh-TW" sz="3200" b="1" dirty="0" smtClean="0">
                <a:latin typeface="標楷體" pitchFamily="65" charset="-120"/>
                <a:ea typeface="標楷體" pitchFamily="65" charset="-120"/>
                <a:sym typeface="HappyZcool-2016" panose="02010600030101010101" pitchFamily="2" charset="-122"/>
              </a:rPr>
              <a:t>Acceptable Daily Intake, ADI</a:t>
            </a:r>
            <a:r>
              <a:rPr lang="zh-TW" altLang="en-US" sz="3200" b="1" dirty="0" smtClean="0">
                <a:latin typeface="標楷體" pitchFamily="65" charset="-120"/>
                <a:ea typeface="標楷體" pitchFamily="65" charset="-120"/>
                <a:sym typeface="HappyZcool-2016" panose="02010600030101010101" pitchFamily="2" charset="-122"/>
              </a:rPr>
              <a:t>）</a:t>
            </a:r>
            <a:r>
              <a:rPr lang="en-US" altLang="zh-TW" sz="3200" b="1" dirty="0" smtClean="0">
                <a:latin typeface="標楷體" pitchFamily="65" charset="-120"/>
                <a:ea typeface="標楷體" pitchFamily="65" charset="-120"/>
                <a:sym typeface="HappyZcool-2016" panose="02010600030101010101" pitchFamily="2" charset="-122"/>
              </a:rPr>
              <a:t>1</a:t>
            </a:r>
            <a:r>
              <a:rPr lang="zh-TW" altLang="en-US" sz="3200" b="1" dirty="0" smtClean="0">
                <a:latin typeface="標楷體" pitchFamily="65" charset="-120"/>
                <a:ea typeface="標楷體" pitchFamily="65" charset="-120"/>
                <a:sym typeface="HappyZcool-2016" panose="02010600030101010101" pitchFamily="2" charset="-122"/>
              </a:rPr>
              <a:t>微克／公斤體重／天為基準，換言之，一位</a:t>
            </a:r>
            <a:r>
              <a:rPr lang="en-US" altLang="zh-TW" sz="3200" b="1" dirty="0" smtClean="0">
                <a:latin typeface="標楷體" pitchFamily="65" charset="-120"/>
                <a:ea typeface="標楷體" pitchFamily="65" charset="-120"/>
                <a:sym typeface="HappyZcool-2016" panose="02010600030101010101" pitchFamily="2" charset="-122"/>
              </a:rPr>
              <a:t>60</a:t>
            </a:r>
            <a:r>
              <a:rPr lang="zh-TW" altLang="en-US" sz="3200" b="1" dirty="0" smtClean="0">
                <a:latin typeface="標楷體" pitchFamily="65" charset="-120"/>
                <a:ea typeface="標楷體" pitchFamily="65" charset="-120"/>
                <a:sym typeface="HappyZcool-2016" panose="02010600030101010101" pitchFamily="2" charset="-122"/>
              </a:rPr>
              <a:t>公斤的成人作準據，每日萊克多巴胺攝取安全量為</a:t>
            </a:r>
            <a:r>
              <a:rPr lang="en-US" altLang="zh-TW" sz="3200" b="1" dirty="0" smtClean="0">
                <a:latin typeface="標楷體" pitchFamily="65" charset="-120"/>
                <a:ea typeface="標楷體" pitchFamily="65" charset="-120"/>
                <a:sym typeface="HappyZcool-2016" panose="02010600030101010101" pitchFamily="2" charset="-122"/>
              </a:rPr>
              <a:t>60</a:t>
            </a:r>
            <a:r>
              <a:rPr lang="zh-TW" altLang="en-US" sz="3200" b="1" dirty="0" smtClean="0">
                <a:latin typeface="標楷體" pitchFamily="65" charset="-120"/>
                <a:ea typeface="標楷體" pitchFamily="65" charset="-120"/>
                <a:sym typeface="HappyZcool-2016" panose="02010600030101010101" pitchFamily="2" charset="-122"/>
              </a:rPr>
              <a:t>微克。如果以</a:t>
            </a:r>
            <a:r>
              <a:rPr lang="en-US" altLang="zh-TW" sz="3200" b="1" dirty="0" smtClean="0">
                <a:latin typeface="標楷體" pitchFamily="65" charset="-120"/>
                <a:ea typeface="標楷體" pitchFamily="65" charset="-120"/>
                <a:sym typeface="HappyZcool-2016" panose="02010600030101010101" pitchFamily="2" charset="-122"/>
              </a:rPr>
              <a:t>CODEX</a:t>
            </a:r>
            <a:r>
              <a:rPr lang="zh-TW" altLang="en-US" sz="3200" b="1" dirty="0" smtClean="0">
                <a:latin typeface="標楷體" pitchFamily="65" charset="-120"/>
                <a:ea typeface="標楷體" pitchFamily="65" charset="-120"/>
                <a:sym typeface="HappyZcool-2016" panose="02010600030101010101" pitchFamily="2" charset="-122"/>
              </a:rPr>
              <a:t>所訂定的殘留量容許標準加以對照，</a:t>
            </a:r>
            <a:r>
              <a:rPr lang="zh-TW" altLang="en-US" sz="3200" b="1" dirty="0" smtClean="0">
                <a:solidFill>
                  <a:srgbClr val="FF0000"/>
                </a:solidFill>
                <a:latin typeface="標楷體" pitchFamily="65" charset="-120"/>
                <a:ea typeface="標楷體" pitchFamily="65" charset="-120"/>
                <a:sym typeface="HappyZcool-2016" panose="02010600030101010101" pitchFamily="2" charset="-122"/>
              </a:rPr>
              <a:t>民眾每天要吃</a:t>
            </a:r>
            <a:r>
              <a:rPr lang="en-US" altLang="zh-TW" sz="3200" b="1" dirty="0" smtClean="0">
                <a:solidFill>
                  <a:srgbClr val="FF0000"/>
                </a:solidFill>
                <a:latin typeface="標楷體" pitchFamily="65" charset="-120"/>
                <a:ea typeface="標楷體" pitchFamily="65" charset="-120"/>
                <a:sym typeface="HappyZcool-2016" panose="02010600030101010101" pitchFamily="2" charset="-122"/>
              </a:rPr>
              <a:t>33</a:t>
            </a:r>
            <a:r>
              <a:rPr lang="zh-TW" altLang="en-US" sz="3200" b="1" dirty="0" smtClean="0">
                <a:solidFill>
                  <a:srgbClr val="FF0000"/>
                </a:solidFill>
                <a:latin typeface="標楷體" pitchFamily="65" charset="-120"/>
                <a:ea typeface="標楷體" pitchFamily="65" charset="-120"/>
                <a:sym typeface="HappyZcool-2016" panose="02010600030101010101" pitchFamily="2" charset="-122"/>
              </a:rPr>
              <a:t>片</a:t>
            </a:r>
            <a:r>
              <a:rPr lang="en-US" altLang="zh-TW" sz="3200" b="1" dirty="0" smtClean="0">
                <a:solidFill>
                  <a:srgbClr val="FF0000"/>
                </a:solidFill>
                <a:latin typeface="標楷體" pitchFamily="65" charset="-120"/>
                <a:ea typeface="標楷體" pitchFamily="65" charset="-120"/>
                <a:sym typeface="HappyZcool-2016" panose="02010600030101010101" pitchFamily="2" charset="-122"/>
              </a:rPr>
              <a:t>200</a:t>
            </a:r>
            <a:r>
              <a:rPr lang="zh-TW" altLang="en-US" sz="3200" b="1" dirty="0" smtClean="0">
                <a:solidFill>
                  <a:srgbClr val="FF0000"/>
                </a:solidFill>
                <a:latin typeface="標楷體" pitchFamily="65" charset="-120"/>
                <a:ea typeface="標楷體" pitchFamily="65" charset="-120"/>
                <a:sym typeface="HappyZcool-2016" panose="02010600030101010101" pitchFamily="2" charset="-122"/>
              </a:rPr>
              <a:t>公克的排骨或者</a:t>
            </a:r>
            <a:r>
              <a:rPr lang="en-US" altLang="zh-TW" sz="3200" b="1" dirty="0" smtClean="0">
                <a:solidFill>
                  <a:srgbClr val="FF0000"/>
                </a:solidFill>
                <a:latin typeface="標楷體" pitchFamily="65" charset="-120"/>
                <a:ea typeface="標楷體" pitchFamily="65" charset="-120"/>
                <a:sym typeface="HappyZcool-2016" panose="02010600030101010101" pitchFamily="2" charset="-122"/>
              </a:rPr>
              <a:t>1.5</a:t>
            </a:r>
            <a:r>
              <a:rPr lang="zh-TW" altLang="en-US" sz="3200" b="1" dirty="0" smtClean="0">
                <a:solidFill>
                  <a:srgbClr val="FF0000"/>
                </a:solidFill>
                <a:latin typeface="標楷體" pitchFamily="65" charset="-120"/>
                <a:ea typeface="標楷體" pitchFamily="65" charset="-120"/>
                <a:sym typeface="HappyZcool-2016" panose="02010600030101010101" pitchFamily="2" charset="-122"/>
              </a:rPr>
              <a:t>公斤豬肝或</a:t>
            </a:r>
            <a:r>
              <a:rPr lang="en-US" altLang="zh-TW" sz="3200" b="1" dirty="0" smtClean="0">
                <a:solidFill>
                  <a:srgbClr val="FF0000"/>
                </a:solidFill>
                <a:latin typeface="標楷體" pitchFamily="65" charset="-120"/>
                <a:ea typeface="標楷體" pitchFamily="65" charset="-120"/>
                <a:sym typeface="HappyZcool-2016" panose="02010600030101010101" pitchFamily="2" charset="-122"/>
              </a:rPr>
              <a:t>0.67</a:t>
            </a:r>
            <a:r>
              <a:rPr lang="zh-TW" altLang="en-US" sz="3200" b="1" dirty="0" smtClean="0">
                <a:solidFill>
                  <a:srgbClr val="FF0000"/>
                </a:solidFill>
                <a:latin typeface="標楷體" pitchFamily="65" charset="-120"/>
                <a:ea typeface="標楷體" pitchFamily="65" charset="-120"/>
                <a:sym typeface="HappyZcool-2016" panose="02010600030101010101" pitchFamily="2" charset="-122"/>
              </a:rPr>
              <a:t>公斤豬腎，連續吃</a:t>
            </a:r>
            <a:r>
              <a:rPr lang="en-US" altLang="zh-TW" sz="3200" b="1" dirty="0" smtClean="0">
                <a:solidFill>
                  <a:srgbClr val="FF0000"/>
                </a:solidFill>
                <a:latin typeface="標楷體" pitchFamily="65" charset="-120"/>
                <a:ea typeface="標楷體" pitchFamily="65" charset="-120"/>
                <a:sym typeface="HappyZcool-2016" panose="02010600030101010101" pitchFamily="2" charset="-122"/>
              </a:rPr>
              <a:t>5</a:t>
            </a:r>
            <a:r>
              <a:rPr lang="zh-TW" altLang="en-US" sz="3200" b="1" dirty="0" smtClean="0">
                <a:solidFill>
                  <a:srgbClr val="FF0000"/>
                </a:solidFill>
                <a:latin typeface="標楷體" pitchFamily="65" charset="-120"/>
                <a:ea typeface="標楷體" pitchFamily="65" charset="-120"/>
                <a:sym typeface="HappyZcool-2016" panose="02010600030101010101" pitchFamily="2" charset="-122"/>
              </a:rPr>
              <a:t>到</a:t>
            </a:r>
            <a:r>
              <a:rPr lang="en-US" altLang="zh-TW" sz="3200" b="1" dirty="0" smtClean="0">
                <a:solidFill>
                  <a:srgbClr val="FF0000"/>
                </a:solidFill>
                <a:latin typeface="標楷體" pitchFamily="65" charset="-120"/>
                <a:ea typeface="標楷體" pitchFamily="65" charset="-120"/>
                <a:sym typeface="HappyZcool-2016" panose="02010600030101010101" pitchFamily="2" charset="-122"/>
              </a:rPr>
              <a:t>10</a:t>
            </a:r>
            <a:r>
              <a:rPr lang="zh-TW" altLang="en-US" sz="3200" b="1" dirty="0" smtClean="0">
                <a:solidFill>
                  <a:srgbClr val="FF0000"/>
                </a:solidFill>
                <a:latin typeface="標楷體" pitchFamily="65" charset="-120"/>
                <a:ea typeface="標楷體" pitchFamily="65" charset="-120"/>
                <a:sym typeface="HappyZcool-2016" panose="02010600030101010101" pitchFamily="2" charset="-122"/>
              </a:rPr>
              <a:t>年才會超標</a:t>
            </a:r>
            <a:endParaRPr lang="en-US" altLang="zh-TW" sz="2400" b="1" dirty="0" smtClean="0">
              <a:solidFill>
                <a:srgbClr val="FF0000"/>
              </a:solidFill>
              <a:latin typeface="標楷體" pitchFamily="65" charset="-120"/>
              <a:ea typeface="標楷體" pitchFamily="65" charset="-120"/>
              <a:sym typeface="HappyZcool-2016" panose="02010600030101010101" pitchFamily="2" charset="-122"/>
            </a:endParaRPr>
          </a:p>
          <a:p>
            <a:pPr>
              <a:lnSpc>
                <a:spcPct val="130000"/>
              </a:lnSpc>
              <a:spcBef>
                <a:spcPct val="0"/>
              </a:spcBef>
            </a:pPr>
            <a:endParaRPr lang="zh-CN" altLang="en-US" sz="2800" dirty="0">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一、我國有意忽略國際社會大多禁止對於豬隻使用萊克多巴胺的相關規範</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287120325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820035" y="2845210"/>
            <a:ext cx="10817058" cy="321578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美國研究顯示，餵食萊克多巴胺的豬，使大腦產生化學作用，在行為表現上出現異常，其攻擊能力增高，</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而有咬噬、驅逐群體中同伴的動作。</a:t>
            </a:r>
            <a:endParaRPr lang="en-US" altLang="zh-TW" sz="4000" dirty="0" smtClean="0">
              <a:solidFill>
                <a:srgbClr val="FF0000"/>
              </a:solidFill>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二、我國未重視萊克多巴胺對於豬隻所造成之傷害性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808884" y="2176136"/>
            <a:ext cx="10817058" cy="4573531"/>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2800" dirty="0" smtClean="0">
                <a:latin typeface="標楷體" pitchFamily="65" charset="-120"/>
                <a:ea typeface="標楷體" pitchFamily="65" charset="-120"/>
                <a:sym typeface="HappyZcool-2016" panose="02010600030101010101" pitchFamily="2" charset="-122"/>
              </a:rPr>
              <a:t>普度大學進行大規模專案研究，檢測實驗項目的基因表現，證實食用萊克多巴胺後無論是公豬或母豬，比對照組展現示出更強烈的攻擊性。此研究測試餵養萊克多巴胺豬隻大腦生理反應，發現豬的腦部前額葉皮質，以及掌握情緒的大腦區出現很多變化 。此一腦部基因表現變化期並非只有短期，在豬食用萊克多巴胺之後，其變化可影響持續數週 。依美國食品藥品監督管理局</a:t>
            </a:r>
            <a:r>
              <a:rPr lang="en-US" altLang="zh-TW" sz="2800" dirty="0" smtClean="0">
                <a:latin typeface="標楷體" pitchFamily="65" charset="-120"/>
                <a:ea typeface="標楷體" pitchFamily="65" charset="-120"/>
                <a:sym typeface="HappyZcool-2016" panose="02010600030101010101" pitchFamily="2" charset="-122"/>
              </a:rPr>
              <a:t>(FDA)</a:t>
            </a:r>
            <a:r>
              <a:rPr lang="zh-TW" altLang="en-US" sz="2800" dirty="0" smtClean="0">
                <a:latin typeface="標楷體" pitchFamily="65" charset="-120"/>
                <a:ea typeface="標楷體" pitchFamily="65" charset="-120"/>
                <a:sym typeface="HappyZcool-2016" panose="02010600030101010101" pitchFamily="2" charset="-122"/>
              </a:rPr>
              <a:t>的資料顯示，</a:t>
            </a:r>
            <a:r>
              <a:rPr lang="en-US" altLang="zh-TW" sz="2800" dirty="0" smtClean="0">
                <a:latin typeface="標楷體" pitchFamily="65" charset="-120"/>
                <a:ea typeface="標楷體" pitchFamily="65" charset="-120"/>
                <a:sym typeface="HappyZcool-2016" panose="02010600030101010101" pitchFamily="2" charset="-122"/>
              </a:rPr>
              <a:t>2002</a:t>
            </a:r>
            <a:r>
              <a:rPr lang="zh-TW" altLang="en-US" sz="2800" dirty="0" smtClean="0">
                <a:latin typeface="標楷體" pitchFamily="65" charset="-120"/>
                <a:ea typeface="標楷體" pitchFamily="65" charset="-120"/>
                <a:sym typeface="HappyZcool-2016" panose="02010600030101010101" pitchFamily="2" charset="-122"/>
              </a:rPr>
              <a:t>至</a:t>
            </a:r>
            <a:r>
              <a:rPr lang="en-US" altLang="zh-TW" sz="2800" dirty="0" smtClean="0">
                <a:latin typeface="標楷體" pitchFamily="65" charset="-120"/>
                <a:ea typeface="標楷體" pitchFamily="65" charset="-120"/>
                <a:sym typeface="HappyZcool-2016" panose="02010600030101010101" pitchFamily="2" charset="-122"/>
              </a:rPr>
              <a:t>2012</a:t>
            </a:r>
            <a:r>
              <a:rPr lang="zh-TW" altLang="en-US" sz="2800" dirty="0" smtClean="0">
                <a:latin typeface="標楷體" pitchFamily="65" charset="-120"/>
                <a:ea typeface="標楷體" pitchFamily="65" charset="-120"/>
                <a:sym typeface="HappyZcool-2016" panose="02010600030101010101" pitchFamily="2" charset="-122"/>
              </a:rPr>
              <a:t>年間，</a:t>
            </a:r>
            <a:r>
              <a:rPr lang="zh-TW" altLang="en-US" sz="2800" dirty="0" smtClean="0">
                <a:solidFill>
                  <a:srgbClr val="FF0000"/>
                </a:solidFill>
                <a:latin typeface="標楷體" pitchFamily="65" charset="-120"/>
                <a:ea typeface="標楷體" pitchFamily="65" charset="-120"/>
                <a:sym typeface="HappyZcool-2016" panose="02010600030101010101" pitchFamily="2" charset="-122"/>
              </a:rPr>
              <a:t>萊克多巴胺已導致約</a:t>
            </a:r>
            <a:r>
              <a:rPr lang="en-US" altLang="zh-TW" sz="2800" dirty="0" smtClean="0">
                <a:solidFill>
                  <a:srgbClr val="FF0000"/>
                </a:solidFill>
                <a:latin typeface="標楷體" pitchFamily="65" charset="-120"/>
                <a:ea typeface="標楷體" pitchFamily="65" charset="-120"/>
                <a:sym typeface="HappyZcool-2016" panose="02010600030101010101" pitchFamily="2" charset="-122"/>
              </a:rPr>
              <a:t>22</a:t>
            </a:r>
            <a:r>
              <a:rPr lang="zh-TW" altLang="en-US" sz="2800" dirty="0" smtClean="0">
                <a:solidFill>
                  <a:srgbClr val="FF0000"/>
                </a:solidFill>
                <a:latin typeface="標楷體" pitchFamily="65" charset="-120"/>
                <a:ea typeface="標楷體" pitchFamily="65" charset="-120"/>
                <a:sym typeface="HappyZcool-2016" panose="02010600030101010101" pitchFamily="2" charset="-122"/>
              </a:rPr>
              <a:t>萬隻豬死亡或罹病，折損率遠高過其他動物用藥。</a:t>
            </a:r>
            <a:endParaRPr lang="zh-CN" altLang="en-US" sz="2800" dirty="0">
              <a:solidFill>
                <a:srgbClr val="FF0000"/>
              </a:solidFill>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二、我國未重視萊克多巴胺對於豬隻所造成之傷害性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123828432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719674" y="2365708"/>
            <a:ext cx="10817058" cy="441348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600" dirty="0" smtClean="0">
                <a:latin typeface="標楷體" pitchFamily="65" charset="-120"/>
                <a:ea typeface="標楷體" pitchFamily="65" charset="-120"/>
                <a:sym typeface="HappyZcool-2016" panose="02010600030101010101" pitchFamily="2" charset="-122"/>
              </a:rPr>
              <a:t>根據食藥署委託成功大學之萊克多巴胺豬肉之健康風險評估研究報告內容所述，萊克多巴胺豬肉對民眾之生理層面之影響上，</a:t>
            </a:r>
            <a:r>
              <a:rPr lang="zh-TW" altLang="en-US" sz="3600" dirty="0" smtClean="0">
                <a:solidFill>
                  <a:srgbClr val="FF0000"/>
                </a:solidFill>
                <a:latin typeface="標楷體" pitchFamily="65" charset="-120"/>
                <a:ea typeface="標楷體" pitchFamily="65" charset="-120"/>
                <a:sym typeface="HappyZcool-2016" panose="02010600030101010101" pitchFamily="2" charset="-122"/>
              </a:rPr>
              <a:t>萊克多巴胺可能在人體之心臟運作方面產生負面、不好之效應</a:t>
            </a:r>
            <a:r>
              <a:rPr lang="zh-TW" altLang="en-US" sz="3600" dirty="0" smtClean="0">
                <a:latin typeface="標楷體" pitchFamily="65" charset="-120"/>
                <a:ea typeface="標楷體" pitchFamily="65" charset="-120"/>
                <a:sym typeface="HappyZcool-2016" panose="02010600030101010101" pitchFamily="2" charset="-122"/>
              </a:rPr>
              <a:t>，而對於萊克多巴胺是否產生致癌風險，其實也缺乏長期飲食資料可作評估研究。</a:t>
            </a:r>
            <a:endParaRPr lang="en-US" altLang="zh-TW" sz="3600" dirty="0" smtClean="0">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三、我國未重視萊克多巴胺對於民眾健康所造成之危害性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786581" y="2622186"/>
            <a:ext cx="10817058" cy="3933356"/>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200" dirty="0" smtClean="0">
                <a:latin typeface="標楷體" pitchFamily="65" charset="-120"/>
                <a:ea typeface="標楷體" pitchFamily="65" charset="-120"/>
                <a:sym typeface="HappyZcool-2016" panose="02010600030101010101" pitchFamily="2" charset="-122"/>
              </a:rPr>
              <a:t>萊克多巴胺除有無法接受的心血管疾病問題，</a:t>
            </a:r>
            <a:r>
              <a:rPr lang="zh-TW" altLang="en-US" sz="3200" dirty="0" smtClean="0">
                <a:solidFill>
                  <a:srgbClr val="FF0000"/>
                </a:solidFill>
                <a:latin typeface="標楷體" pitchFamily="65" charset="-120"/>
                <a:ea typeface="標楷體" pitchFamily="65" charset="-120"/>
                <a:sym typeface="HappyZcool-2016" panose="02010600030101010101" pitchFamily="2" charset="-122"/>
              </a:rPr>
              <a:t>並有包括產生腎臟及神經毒性、氣喘藥物失效等健康威脅。自</a:t>
            </a:r>
            <a:r>
              <a:rPr lang="en-US" altLang="zh-TW" sz="3200" dirty="0" smtClean="0">
                <a:latin typeface="標楷體" pitchFamily="65" charset="-120"/>
                <a:ea typeface="標楷體" pitchFamily="65" charset="-120"/>
                <a:sym typeface="HappyZcool-2016" panose="02010600030101010101" pitchFamily="2" charset="-122"/>
              </a:rPr>
              <a:t>110</a:t>
            </a:r>
            <a:r>
              <a:rPr lang="zh-TW" altLang="en-US" sz="3200" dirty="0" smtClean="0">
                <a:latin typeface="標楷體" pitchFamily="65" charset="-120"/>
                <a:ea typeface="標楷體" pitchFamily="65" charset="-120"/>
                <a:sym typeface="HappyZcool-2016" panose="02010600030101010101" pitchFamily="2" charset="-122"/>
              </a:rPr>
              <a:t>年進口畜產肉品允許驗出的擴大開放作業同時，缺乏對衛生及醫事機構中保護妊娠懷孕之產後婦女的積極作業，致使「月子餐」中之肉品用料將因此存在含有萊克多巴胺動物用藥之風險。</a:t>
            </a:r>
            <a:endParaRPr lang="zh-CN" altLang="en-US" sz="3200" dirty="0">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三、我國未重視萊克多巴胺對於民眾健康所造成之危害性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127381237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708523" y="2176136"/>
            <a:ext cx="10817058" cy="4893619"/>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solidFill>
                  <a:srgbClr val="FF0000"/>
                </a:solidFill>
                <a:latin typeface="標楷體" pitchFamily="65" charset="-120"/>
                <a:ea typeface="標楷體" pitchFamily="65" charset="-120"/>
                <a:sym typeface="HappyZcool-2016" panose="02010600030101010101" pitchFamily="2" charset="-122"/>
              </a:rPr>
              <a:t>美方在我國評估開放美豬政策時，高度關心我國政策決定是否有科學根據，做為推動臺美</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FTA</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協定的關鍵性指標 。</a:t>
            </a:r>
            <a:r>
              <a:rPr lang="zh-TW" altLang="en-US" sz="4000" dirty="0" smtClean="0">
                <a:latin typeface="標楷體" pitchFamily="65" charset="-120"/>
                <a:ea typeface="標楷體" pitchFamily="65" charset="-120"/>
                <a:sym typeface="HappyZcool-2016" panose="02010600030101010101" pitchFamily="2" charset="-122"/>
              </a:rPr>
              <a:t>臺灣將美國視為是最重要的貿易夥伴。我國在透過審慎風險評估後予以開放美國萊劑豬肉進口，將增進臺美關係，並對臺灣經貿發展有所助益。</a:t>
            </a:r>
            <a:endParaRPr lang="en-US" altLang="zh-TW" sz="4000" dirty="0" smtClean="0">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四、我國開放萊克多巴胺美豬進口未具有急迫性、必要性</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641616" y="2041773"/>
            <a:ext cx="10817058" cy="4893619"/>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台灣政府倉促上陣拒絕與民眾溝通，執意開放美國萊豬，就是為了要換得一紙貿易協定，</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如今顯得「沒有互惠、沒有對等」</a:t>
            </a:r>
            <a:r>
              <a:rPr lang="zh-TW" altLang="en-US" sz="4000" dirty="0" smtClean="0">
                <a:latin typeface="標楷體" pitchFamily="65" charset="-120"/>
                <a:ea typeface="標楷體" pitchFamily="65" charset="-120"/>
                <a:sym typeface="HappyZcool-2016" panose="02010600030101010101" pitchFamily="2" charset="-122"/>
              </a:rPr>
              <a:t>，完全只是台灣政府「片面、主動」開放萊豬與</a:t>
            </a:r>
            <a:r>
              <a:rPr lang="en-US" altLang="zh-TW" sz="4000" dirty="0" smtClean="0">
                <a:latin typeface="標楷體" pitchFamily="65" charset="-120"/>
                <a:ea typeface="標楷體" pitchFamily="65" charset="-120"/>
                <a:sym typeface="HappyZcool-2016" panose="02010600030101010101" pitchFamily="2" charset="-122"/>
              </a:rPr>
              <a:t>30</a:t>
            </a:r>
            <a:r>
              <a:rPr lang="zh-TW" altLang="en-US" sz="4000" dirty="0" smtClean="0">
                <a:latin typeface="標楷體" pitchFamily="65" charset="-120"/>
                <a:ea typeface="標楷體" pitchFamily="65" charset="-120"/>
                <a:sym typeface="HappyZcool-2016" panose="02010600030101010101" pitchFamily="2" charset="-122"/>
              </a:rPr>
              <a:t>月齡以上的美牛進口 。台灣此番進口美豬的成本與犧牲，恐怕在短時間內已無價值。</a:t>
            </a:r>
            <a:endParaRPr lang="zh-CN" altLang="en-US" sz="4000" dirty="0">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四、我國開放萊克多巴胺美豬進口未具有急迫性、必要性</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428673555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797733" y="3012479"/>
            <a:ext cx="10817058" cy="321578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a:latin typeface="標楷體" pitchFamily="65" charset="-120"/>
                <a:ea typeface="標楷體" pitchFamily="65" charset="-120"/>
                <a:sym typeface="HappyZcool-2016" panose="02010600030101010101" pitchFamily="2" charset="-122"/>
              </a:rPr>
              <a:t>我國與美國政府兩國以「臺灣關係法」及「六項保證」為關鍵基石，我國政府秉持著「踏實、零意外」的原則處理兩國外交，近年臺美關係持續深化，成果累累</a:t>
            </a:r>
            <a:r>
              <a:rPr lang="zh-TW" altLang="en-US" sz="4000" dirty="0" smtClean="0">
                <a:latin typeface="標楷體" pitchFamily="65" charset="-120"/>
                <a:ea typeface="標楷體" pitchFamily="65" charset="-120"/>
                <a:sym typeface="HappyZcool-2016" panose="02010600030101010101" pitchFamily="2" charset="-122"/>
              </a:rPr>
              <a:t>。</a:t>
            </a:r>
            <a:endParaRPr lang="en-US" altLang="zh-TW" sz="4000" dirty="0" smtClean="0">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五、提升台美外交、軍事、貿易同盟關係及我國國際社會主權國家之地位，不必然須要犧牲國人之健康權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8"/>
          <p:cNvSpPr txBox="1"/>
          <p:nvPr/>
        </p:nvSpPr>
        <p:spPr>
          <a:xfrm>
            <a:off x="109331" y="79513"/>
            <a:ext cx="12185374" cy="6247836"/>
          </a:xfrm>
          <a:prstGeom prst="rect">
            <a:avLst/>
          </a:prstGeom>
          <a:noFill/>
        </p:spPr>
        <p:txBody>
          <a:bodyPr wrap="square" lIns="91412" tIns="45706" rIns="91412" bIns="45706" rtlCol="0">
            <a:spAutoFit/>
          </a:bodyPr>
          <a:lstStyle/>
          <a:p>
            <a:r>
              <a:rPr lang="en-US" altLang="zh-TW" sz="4000" b="1" i="1" dirty="0">
                <a:solidFill>
                  <a:srgbClr val="C00000"/>
                </a:solidFill>
                <a:effectLst>
                  <a:outerShdw blurRad="38100" dist="38100" dir="2700000" algn="tl">
                    <a:srgbClr val="000000">
                      <a:alpha val="43137"/>
                    </a:srgbClr>
                  </a:outerShdw>
                </a:effectLst>
              </a:rPr>
              <a:t>2021</a:t>
            </a:r>
            <a:r>
              <a:rPr lang="zh-TW" altLang="zh-TW" sz="4000" b="1" i="1" dirty="0">
                <a:solidFill>
                  <a:srgbClr val="C00000"/>
                </a:solidFill>
                <a:effectLst>
                  <a:outerShdw blurRad="38100" dist="38100" dir="2700000" algn="tl">
                    <a:srgbClr val="000000">
                      <a:alpha val="43137"/>
                    </a:srgbClr>
                  </a:outerShdw>
                </a:effectLst>
              </a:rPr>
              <a:t>年第十六屆「全球化與行政治理」國際學術研討會</a:t>
            </a:r>
          </a:p>
          <a:p>
            <a:r>
              <a:rPr lang="en-US" altLang="zh-TW" sz="4000" b="1" i="1" dirty="0">
                <a:solidFill>
                  <a:srgbClr val="C00000"/>
                </a:solidFill>
                <a:effectLst>
                  <a:outerShdw blurRad="38100" dist="38100" dir="2700000" algn="tl">
                    <a:srgbClr val="000000">
                      <a:alpha val="43137"/>
                    </a:srgbClr>
                  </a:outerShdw>
                </a:effectLst>
              </a:rPr>
              <a:t>16th Conference on Globalization and Administrative Governance, </a:t>
            </a:r>
            <a:r>
              <a:rPr lang="en-US" altLang="zh-TW" sz="4000" b="1" i="1" dirty="0" smtClean="0">
                <a:solidFill>
                  <a:srgbClr val="C00000"/>
                </a:solidFill>
                <a:effectLst>
                  <a:outerShdw blurRad="38100" dist="38100" dir="2700000" algn="tl">
                    <a:srgbClr val="000000">
                      <a:alpha val="43137"/>
                    </a:srgbClr>
                  </a:outerShdw>
                </a:effectLst>
              </a:rPr>
              <a:t>2021</a:t>
            </a:r>
          </a:p>
          <a:p>
            <a:r>
              <a:rPr lang="zh-TW" altLang="zh-TW" sz="4000" b="1" i="1" dirty="0" smtClean="0">
                <a:solidFill>
                  <a:srgbClr val="C00000"/>
                </a:solidFill>
                <a:effectLst>
                  <a:outerShdw blurRad="38100" dist="38100" dir="2700000" algn="tl">
                    <a:srgbClr val="000000">
                      <a:alpha val="43137"/>
                    </a:srgbClr>
                  </a:outerShdw>
                </a:effectLst>
              </a:rPr>
              <a:t>一</a:t>
            </a:r>
            <a:r>
              <a:rPr lang="zh-TW" altLang="zh-TW" sz="4000" b="1" i="1" dirty="0">
                <a:solidFill>
                  <a:srgbClr val="C00000"/>
                </a:solidFill>
                <a:effectLst>
                  <a:outerShdw blurRad="38100" dist="38100" dir="2700000" algn="tl">
                    <a:srgbClr val="000000">
                      <a:alpha val="43137"/>
                    </a:srgbClr>
                  </a:outerShdw>
                </a:effectLst>
              </a:rPr>
              <a:t>、會議日期與地點</a:t>
            </a:r>
          </a:p>
          <a:p>
            <a:r>
              <a:rPr lang="en-US" altLang="zh-TW" sz="4000" b="1" i="1" dirty="0">
                <a:solidFill>
                  <a:srgbClr val="C00000"/>
                </a:solidFill>
                <a:effectLst>
                  <a:outerShdw blurRad="38100" dist="38100" dir="2700000" algn="tl">
                    <a:srgbClr val="000000">
                      <a:alpha val="43137"/>
                    </a:srgbClr>
                  </a:outerShdw>
                </a:effectLst>
              </a:rPr>
              <a:t>     2021</a:t>
            </a:r>
            <a:r>
              <a:rPr lang="zh-TW" altLang="zh-TW" sz="4000" b="1" i="1" dirty="0">
                <a:solidFill>
                  <a:srgbClr val="C00000"/>
                </a:solidFill>
                <a:effectLst>
                  <a:outerShdw blurRad="38100" dist="38100" dir="2700000" algn="tl">
                    <a:srgbClr val="000000">
                      <a:alpha val="43137"/>
                    </a:srgbClr>
                  </a:outerShdw>
                </a:effectLst>
              </a:rPr>
              <a:t>年</a:t>
            </a:r>
            <a:r>
              <a:rPr lang="en-US" altLang="zh-TW" sz="4000" b="1" i="1" dirty="0">
                <a:solidFill>
                  <a:srgbClr val="C00000"/>
                </a:solidFill>
                <a:effectLst>
                  <a:outerShdw blurRad="38100" dist="38100" dir="2700000" algn="tl">
                    <a:srgbClr val="000000">
                      <a:alpha val="43137"/>
                    </a:srgbClr>
                  </a:outerShdw>
                </a:effectLst>
              </a:rPr>
              <a:t>5</a:t>
            </a:r>
            <a:r>
              <a:rPr lang="zh-TW" altLang="zh-TW" sz="4000" b="1" i="1" dirty="0">
                <a:solidFill>
                  <a:srgbClr val="C00000"/>
                </a:solidFill>
                <a:effectLst>
                  <a:outerShdw blurRad="38100" dist="38100" dir="2700000" algn="tl">
                    <a:srgbClr val="000000">
                      <a:alpha val="43137"/>
                    </a:srgbClr>
                  </a:outerShdw>
                </a:effectLst>
              </a:rPr>
              <a:t>月</a:t>
            </a:r>
            <a:r>
              <a:rPr lang="en-US" altLang="zh-TW" sz="4000" b="1" i="1" dirty="0">
                <a:solidFill>
                  <a:srgbClr val="C00000"/>
                </a:solidFill>
                <a:effectLst>
                  <a:outerShdw blurRad="38100" dist="38100" dir="2700000" algn="tl">
                    <a:srgbClr val="000000">
                      <a:alpha val="43137"/>
                    </a:srgbClr>
                  </a:outerShdw>
                </a:effectLst>
              </a:rPr>
              <a:t>15</a:t>
            </a:r>
            <a:r>
              <a:rPr lang="zh-TW" altLang="zh-TW" sz="4000" b="1" i="1" dirty="0">
                <a:solidFill>
                  <a:srgbClr val="C00000"/>
                </a:solidFill>
                <a:effectLst>
                  <a:outerShdw blurRad="38100" dist="38100" dir="2700000" algn="tl">
                    <a:srgbClr val="000000">
                      <a:alpha val="43137"/>
                    </a:srgbClr>
                  </a:outerShdw>
                </a:effectLst>
              </a:rPr>
              <a:t>日（星期六）</a:t>
            </a:r>
            <a:r>
              <a:rPr lang="en-US" altLang="zh-TW" sz="4000" b="1" i="1" dirty="0">
                <a:solidFill>
                  <a:srgbClr val="C00000"/>
                </a:solidFill>
                <a:effectLst>
                  <a:outerShdw blurRad="38100" dist="38100" dir="2700000" algn="tl">
                    <a:srgbClr val="000000">
                      <a:alpha val="43137"/>
                    </a:srgbClr>
                  </a:outerShdw>
                </a:effectLst>
              </a:rPr>
              <a:t> 09</a:t>
            </a:r>
            <a:r>
              <a:rPr lang="zh-TW" altLang="zh-TW" sz="4000" b="1" i="1" dirty="0">
                <a:solidFill>
                  <a:srgbClr val="C00000"/>
                </a:solidFill>
                <a:effectLst>
                  <a:outerShdw blurRad="38100" dist="38100" dir="2700000" algn="tl">
                    <a:srgbClr val="000000">
                      <a:alpha val="43137"/>
                    </a:srgbClr>
                  </a:outerShdw>
                </a:effectLst>
              </a:rPr>
              <a:t>：</a:t>
            </a:r>
            <a:r>
              <a:rPr lang="en-US" altLang="zh-TW" sz="4000" b="1" i="1" dirty="0">
                <a:solidFill>
                  <a:srgbClr val="C00000"/>
                </a:solidFill>
                <a:effectLst>
                  <a:outerShdw blurRad="38100" dist="38100" dir="2700000" algn="tl">
                    <a:srgbClr val="000000">
                      <a:alpha val="43137"/>
                    </a:srgbClr>
                  </a:outerShdw>
                </a:effectLst>
              </a:rPr>
              <a:t>00</a:t>
            </a:r>
            <a:r>
              <a:rPr lang="zh-TW" altLang="zh-TW" sz="4000" b="1" i="1" dirty="0">
                <a:solidFill>
                  <a:srgbClr val="C00000"/>
                </a:solidFill>
                <a:effectLst>
                  <a:outerShdw blurRad="38100" dist="38100" dir="2700000" algn="tl">
                    <a:srgbClr val="000000">
                      <a:alpha val="43137"/>
                    </a:srgbClr>
                  </a:outerShdw>
                </a:effectLst>
              </a:rPr>
              <a:t>～</a:t>
            </a:r>
            <a:r>
              <a:rPr lang="en-US" altLang="zh-TW" sz="4000" b="1" i="1" dirty="0">
                <a:solidFill>
                  <a:srgbClr val="C00000"/>
                </a:solidFill>
                <a:effectLst>
                  <a:outerShdw blurRad="38100" dist="38100" dir="2700000" algn="tl">
                    <a:srgbClr val="000000">
                      <a:alpha val="43137"/>
                    </a:srgbClr>
                  </a:outerShdw>
                </a:effectLst>
              </a:rPr>
              <a:t>16</a:t>
            </a:r>
            <a:r>
              <a:rPr lang="zh-TW" altLang="zh-TW" sz="4000" b="1" i="1" dirty="0">
                <a:solidFill>
                  <a:srgbClr val="C00000"/>
                </a:solidFill>
                <a:effectLst>
                  <a:outerShdw blurRad="38100" dist="38100" dir="2700000" algn="tl">
                    <a:srgbClr val="000000">
                      <a:alpha val="43137"/>
                    </a:srgbClr>
                  </a:outerShdw>
                </a:effectLst>
              </a:rPr>
              <a:t>：</a:t>
            </a:r>
            <a:r>
              <a:rPr lang="en-US" altLang="zh-TW" sz="4000" b="1" i="1" dirty="0">
                <a:solidFill>
                  <a:srgbClr val="C00000"/>
                </a:solidFill>
                <a:effectLst>
                  <a:outerShdw blurRad="38100" dist="38100" dir="2700000" algn="tl">
                    <a:srgbClr val="000000">
                      <a:alpha val="43137"/>
                    </a:srgbClr>
                  </a:outerShdw>
                </a:effectLst>
              </a:rPr>
              <a:t>30</a:t>
            </a:r>
            <a:endParaRPr lang="zh-TW" altLang="zh-TW" sz="4000" b="1" i="1" dirty="0">
              <a:solidFill>
                <a:srgbClr val="C00000"/>
              </a:solidFill>
              <a:effectLst>
                <a:outerShdw blurRad="38100" dist="38100" dir="2700000" algn="tl">
                  <a:srgbClr val="000000">
                    <a:alpha val="43137"/>
                  </a:srgbClr>
                </a:outerShdw>
              </a:effectLst>
            </a:endParaRPr>
          </a:p>
          <a:p>
            <a:r>
              <a:rPr lang="zh-TW" altLang="zh-TW" sz="4000" b="1" i="1" dirty="0">
                <a:solidFill>
                  <a:srgbClr val="C00000"/>
                </a:solidFill>
                <a:effectLst>
                  <a:outerShdw blurRad="38100" dist="38100" dir="2700000" algn="tl">
                    <a:srgbClr val="000000">
                      <a:alpha val="43137"/>
                    </a:srgbClr>
                  </a:outerShdw>
                </a:effectLst>
              </a:rPr>
              <a:t>開南大學卓越</a:t>
            </a:r>
            <a:r>
              <a:rPr lang="zh-TW" altLang="zh-TW" sz="4000" b="1" i="1" dirty="0" smtClean="0">
                <a:solidFill>
                  <a:srgbClr val="C00000"/>
                </a:solidFill>
                <a:effectLst>
                  <a:outerShdw blurRad="38100" dist="38100" dir="2700000" algn="tl">
                    <a:srgbClr val="000000">
                      <a:alpha val="43137"/>
                    </a:srgbClr>
                  </a:outerShdw>
                </a:effectLst>
              </a:rPr>
              <a:t>樓</a:t>
            </a:r>
            <a:r>
              <a:rPr lang="en-US" altLang="zh-TW" sz="4000" b="1" i="1" dirty="0">
                <a:solidFill>
                  <a:srgbClr val="C00000"/>
                </a:solidFill>
                <a:effectLst>
                  <a:outerShdw blurRad="38100" dist="38100" dir="2700000" algn="tl">
                    <a:srgbClr val="000000">
                      <a:alpha val="43137"/>
                    </a:srgbClr>
                  </a:outerShdw>
                </a:effectLst>
              </a:rPr>
              <a:t> </a:t>
            </a:r>
            <a:endParaRPr lang="zh-TW" altLang="zh-TW" sz="4000" b="1" i="1" dirty="0">
              <a:solidFill>
                <a:srgbClr val="C00000"/>
              </a:solidFill>
              <a:effectLst>
                <a:outerShdw blurRad="38100" dist="38100" dir="2700000" algn="tl">
                  <a:srgbClr val="000000">
                    <a:alpha val="43137"/>
                  </a:srgbClr>
                </a:outerShdw>
              </a:effectLst>
            </a:endParaRPr>
          </a:p>
          <a:p>
            <a:r>
              <a:rPr lang="zh-TW" altLang="zh-TW" sz="4000" b="1" i="1" dirty="0">
                <a:solidFill>
                  <a:srgbClr val="C00000"/>
                </a:solidFill>
                <a:effectLst>
                  <a:outerShdw blurRad="38100" dist="38100" dir="2700000" algn="tl">
                    <a:srgbClr val="000000">
                      <a:alpha val="43137"/>
                    </a:srgbClr>
                  </a:outerShdw>
                </a:effectLst>
              </a:rPr>
              <a:t>二、主辦單位：開南大學公共事務管理學系、開南大學人社院公共管理碩士在職專班、元智大學社會暨政策科學學系、中華國家競爭力研究</a:t>
            </a:r>
            <a:r>
              <a:rPr lang="zh-TW" altLang="zh-TW" sz="4000" b="1" i="1" dirty="0" smtClean="0">
                <a:solidFill>
                  <a:srgbClr val="C00000"/>
                </a:solidFill>
                <a:effectLst>
                  <a:outerShdw blurRad="38100" dist="38100" dir="2700000" algn="tl">
                    <a:srgbClr val="000000">
                      <a:alpha val="43137"/>
                    </a:srgbClr>
                  </a:outerShdw>
                </a:effectLst>
              </a:rPr>
              <a:t>學會</a:t>
            </a:r>
            <a:endParaRPr lang="zh-TW" altLang="en-US" sz="123400" b="1" i="1" dirty="0" smtClean="0">
              <a:solidFill>
                <a:srgbClr val="C00000"/>
              </a:solidFill>
              <a:effectLst>
                <a:outerShdw blurRad="38100" dist="38100" dir="2700000" algn="tl">
                  <a:srgbClr val="000000">
                    <a:alpha val="43137"/>
                  </a:srgbClr>
                </a:outerShdw>
              </a:effectLst>
              <a:latin typeface="Arial Black" panose="020B0A04020102020204" pitchFamily="34" charset="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84668975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697372" y="2599884"/>
            <a:ext cx="10817058" cy="4343790"/>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600" dirty="0" smtClean="0">
                <a:latin typeface="標楷體" pitchFamily="65" charset="-120"/>
                <a:ea typeface="標楷體" pitchFamily="65" charset="-120"/>
                <a:sym typeface="HappyZcool-2016" panose="02010600030101010101" pitchFamily="2" charset="-122"/>
              </a:rPr>
              <a:t>健康人權核心價值之國家保障義務已為我國所承認 。人民之健康權，為憲法第</a:t>
            </a:r>
            <a:r>
              <a:rPr lang="en-US" altLang="zh-TW" sz="3600" dirty="0" smtClean="0">
                <a:latin typeface="標楷體" pitchFamily="65" charset="-120"/>
                <a:ea typeface="標楷體" pitchFamily="65" charset="-120"/>
                <a:sym typeface="HappyZcool-2016" panose="02010600030101010101" pitchFamily="2" charset="-122"/>
              </a:rPr>
              <a:t>22</a:t>
            </a:r>
            <a:r>
              <a:rPr lang="zh-TW" altLang="en-US" sz="3600" dirty="0" smtClean="0">
                <a:latin typeface="標楷體" pitchFamily="65" charset="-120"/>
                <a:ea typeface="標楷體" pitchFamily="65" charset="-120"/>
                <a:sym typeface="HappyZcool-2016" panose="02010600030101010101" pitchFamily="2" charset="-122"/>
              </a:rPr>
              <a:t>條所保障之基本權利（本院釋字第</a:t>
            </a:r>
            <a:r>
              <a:rPr lang="en-US" altLang="zh-TW" sz="3600" dirty="0" smtClean="0">
                <a:latin typeface="標楷體" pitchFamily="65" charset="-120"/>
                <a:ea typeface="標楷體" pitchFamily="65" charset="-120"/>
                <a:sym typeface="HappyZcool-2016" panose="02010600030101010101" pitchFamily="2" charset="-122"/>
              </a:rPr>
              <a:t>753</a:t>
            </a:r>
            <a:r>
              <a:rPr lang="zh-TW" altLang="en-US" sz="3600" dirty="0" smtClean="0">
                <a:latin typeface="標楷體" pitchFamily="65" charset="-120"/>
                <a:ea typeface="標楷體" pitchFamily="65" charset="-120"/>
                <a:sym typeface="HappyZcool-2016" panose="02010600030101010101" pitchFamily="2" charset="-122"/>
              </a:rPr>
              <a:t>號及第</a:t>
            </a:r>
            <a:r>
              <a:rPr lang="en-US" altLang="zh-TW" sz="3600" dirty="0" smtClean="0">
                <a:latin typeface="標楷體" pitchFamily="65" charset="-120"/>
                <a:ea typeface="標楷體" pitchFamily="65" charset="-120"/>
                <a:sym typeface="HappyZcool-2016" panose="02010600030101010101" pitchFamily="2" charset="-122"/>
              </a:rPr>
              <a:t>767</a:t>
            </a:r>
            <a:r>
              <a:rPr lang="zh-TW" altLang="en-US" sz="3600" dirty="0" smtClean="0">
                <a:latin typeface="標楷體" pitchFamily="65" charset="-120"/>
                <a:ea typeface="標楷體" pitchFamily="65" charset="-120"/>
                <a:sym typeface="HappyZcool-2016" panose="02010600030101010101" pitchFamily="2" charset="-122"/>
              </a:rPr>
              <a:t>號解釋參照）。</a:t>
            </a:r>
            <a:r>
              <a:rPr lang="zh-TW" altLang="en-US" sz="3600" dirty="0" smtClean="0">
                <a:solidFill>
                  <a:srgbClr val="FF0000"/>
                </a:solidFill>
                <a:latin typeface="標楷體" pitchFamily="65" charset="-120"/>
                <a:ea typeface="標楷體" pitchFamily="65" charset="-120"/>
                <a:sym typeface="HappyZcool-2016" panose="02010600030101010101" pitchFamily="2" charset="-122"/>
              </a:rPr>
              <a:t>憲法所保障之健康權，旨在保障人民生理及心理機能之完整性，不受任意侵害，且國家對人民身心健康亦負一定照顧義務 。</a:t>
            </a:r>
            <a:endParaRPr lang="zh-CN" altLang="en-US" sz="3600" dirty="0">
              <a:solidFill>
                <a:srgbClr val="FF0000"/>
              </a:solidFill>
              <a:latin typeface="標楷體" pitchFamily="65" charset="-120"/>
              <a:ea typeface="標楷體" pitchFamily="65" charset="-120"/>
              <a:sym typeface="HappyZcool-2016" panose="02010600030101010101" pitchFamily="2" charset="-122"/>
            </a:endParaRPr>
          </a:p>
        </p:txBody>
      </p:sp>
      <p:sp>
        <p:nvSpPr>
          <p:cNvPr id="10" name="文本框 9"/>
          <p:cNvSpPr txBox="1"/>
          <p:nvPr/>
        </p:nvSpPr>
        <p:spPr>
          <a:xfrm>
            <a:off x="986664" y="779914"/>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五、提升台美外交、軍事、貿易同盟關係及我國國際社會主權國家之地位，不必然須要犧牲國人之健康權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3856614436"/>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584747"/>
          </a:xfrm>
          <a:prstGeom prst="rect">
            <a:avLst/>
          </a:prstGeom>
          <a:noFill/>
        </p:spPr>
        <p:txBody>
          <a:bodyPr wrap="square" lIns="91412" tIns="45706" rIns="91412" bIns="45706" rtlCol="0">
            <a:spAutoFit/>
          </a:bodyPr>
          <a:lstStyle/>
          <a:p>
            <a:r>
              <a:rPr lang="zh-TW" altLang="en-US" sz="3200" b="1" dirty="0" smtClean="0">
                <a:solidFill>
                  <a:srgbClr val="0070C0"/>
                </a:solidFill>
                <a:latin typeface="標楷體" pitchFamily="65" charset="-120"/>
                <a:ea typeface="標楷體" pitchFamily="65" charset="-120"/>
                <a:sym typeface="HappyZcool-2016" panose="02010600030101010101" pitchFamily="2" charset="-122"/>
              </a:rPr>
              <a:t>六、國人主流民意與態度大多反對開放萊克多巴胺美豬進口</a:t>
            </a:r>
            <a:endParaRPr lang="zh-CN" altLang="en-US" sz="32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pic>
        <p:nvPicPr>
          <p:cNvPr id="1026" name="Picture 2"/>
          <p:cNvPicPr>
            <a:picLocks noChangeAspect="1" noChangeArrowheads="1"/>
          </p:cNvPicPr>
          <p:nvPr/>
        </p:nvPicPr>
        <p:blipFill>
          <a:blip r:embed="rId3" cstate="print"/>
          <a:srcRect/>
          <a:stretch>
            <a:fillRect/>
          </a:stretch>
        </p:blipFill>
        <p:spPr bwMode="auto">
          <a:xfrm>
            <a:off x="1304694" y="1320591"/>
            <a:ext cx="10560204" cy="5607182"/>
          </a:xfrm>
          <a:prstGeom prst="rect">
            <a:avLst/>
          </a:prstGeom>
          <a:noFill/>
          <a:ln w="9525">
            <a:noFill/>
            <a:miter lim="800000"/>
            <a:headEnd/>
            <a:tailEnd/>
          </a:ln>
          <a:effectLst/>
        </p:spPr>
      </p:pic>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584747"/>
          </a:xfrm>
          <a:prstGeom prst="rect">
            <a:avLst/>
          </a:prstGeom>
          <a:noFill/>
        </p:spPr>
        <p:txBody>
          <a:bodyPr wrap="square" lIns="91412" tIns="45706" rIns="91412" bIns="45706" rtlCol="0">
            <a:spAutoFit/>
          </a:bodyPr>
          <a:lstStyle/>
          <a:p>
            <a:r>
              <a:rPr lang="zh-TW" altLang="en-US" sz="3200" b="1" dirty="0" smtClean="0">
                <a:solidFill>
                  <a:srgbClr val="0070C0"/>
                </a:solidFill>
                <a:latin typeface="標楷體" pitchFamily="65" charset="-120"/>
                <a:ea typeface="標楷體" pitchFamily="65" charset="-120"/>
                <a:sym typeface="HappyZcool-2016" panose="02010600030101010101" pitchFamily="2" charset="-122"/>
              </a:rPr>
              <a:t>六、國人主流民意與態度大多反對開放萊克多巴胺美豬進口</a:t>
            </a:r>
            <a:endParaRPr lang="zh-CN" altLang="en-US" sz="32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pic>
        <p:nvPicPr>
          <p:cNvPr id="2050" name="Picture 2"/>
          <p:cNvPicPr>
            <a:picLocks noChangeAspect="1" noChangeArrowheads="1"/>
          </p:cNvPicPr>
          <p:nvPr/>
        </p:nvPicPr>
        <p:blipFill>
          <a:blip r:embed="rId3" cstate="print"/>
          <a:srcRect/>
          <a:stretch>
            <a:fillRect/>
          </a:stretch>
        </p:blipFill>
        <p:spPr bwMode="auto">
          <a:xfrm>
            <a:off x="391604" y="1550716"/>
            <a:ext cx="11190215" cy="5307284"/>
          </a:xfrm>
          <a:prstGeom prst="rect">
            <a:avLst/>
          </a:prstGeom>
          <a:noFill/>
          <a:ln w="9525">
            <a:noFill/>
            <a:miter lim="800000"/>
            <a:headEnd/>
            <a:tailEnd/>
          </a:ln>
          <a:effectLst/>
        </p:spPr>
      </p:pic>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七、我國政府強行開放萊克多巴胺美豬進口，已重挫、打擊民眾對於政府之施政信賴感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41976" y="2041773"/>
            <a:ext cx="10817058" cy="4816227"/>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完善健康風險評估</a:t>
            </a:r>
            <a:endParaRPr lang="en-US" altLang="zh-TW" sz="4000" dirty="0" smtClean="0">
              <a:latin typeface="標楷體" pitchFamily="65" charset="-120"/>
              <a:ea typeface="標楷體" pitchFamily="65" charset="-120"/>
              <a:sym typeface="HappyZcool-2016" panose="02010600030101010101" pitchFamily="2" charset="-122"/>
            </a:endParaRPr>
          </a:p>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備妥產業衝擊評估</a:t>
            </a:r>
            <a:endParaRPr lang="en-US" altLang="zh-TW" sz="4000" dirty="0" smtClean="0">
              <a:latin typeface="標楷體" pitchFamily="65" charset="-120"/>
              <a:ea typeface="標楷體" pitchFamily="65" charset="-120"/>
              <a:sym typeface="HappyZcool-2016" panose="02010600030101010101" pitchFamily="2" charset="-122"/>
            </a:endParaRPr>
          </a:p>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完備程序實質審查</a:t>
            </a:r>
            <a:endParaRPr lang="en-US" altLang="zh-TW" sz="4000" dirty="0" smtClean="0">
              <a:latin typeface="標楷體" pitchFamily="65" charset="-120"/>
              <a:ea typeface="標楷體" pitchFamily="65" charset="-120"/>
              <a:sym typeface="HappyZcool-2016" panose="02010600030101010101" pitchFamily="2" charset="-122"/>
            </a:endParaRPr>
          </a:p>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明文禁止美國牛豬臟器進口，暨不得使用瘦肉精肉品的飲食處所</a:t>
            </a:r>
            <a:endParaRPr lang="en-US" altLang="zh-TW" sz="4000" dirty="0" smtClean="0">
              <a:latin typeface="標楷體" pitchFamily="65" charset="-120"/>
              <a:ea typeface="標楷體" pitchFamily="65" charset="-120"/>
              <a:sym typeface="HappyZcool-2016" panose="02010600030101010101" pitchFamily="2" charset="-122"/>
            </a:endParaRPr>
          </a:p>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符合行政程序法規定</a:t>
            </a:r>
            <a:endParaRPr lang="zh-CN" altLang="en-US" sz="4000" dirty="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八、美國貿易代表署認為我國禁止萊克多巴胺美豬進口之政策，屬於不合理的「非關稅障礙」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41977" y="2645864"/>
            <a:ext cx="10817058" cy="4343790"/>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en-US" altLang="zh-TW" sz="3600" dirty="0" smtClean="0">
                <a:latin typeface="標楷體" pitchFamily="65" charset="-120"/>
                <a:ea typeface="標楷體" pitchFamily="65" charset="-120"/>
                <a:sym typeface="HappyZcool-2016" panose="02010600030101010101" pitchFamily="2" charset="-122"/>
              </a:rPr>
              <a:t>2017</a:t>
            </a:r>
            <a:r>
              <a:rPr lang="zh-TW" altLang="en-US" sz="3600" dirty="0" smtClean="0">
                <a:latin typeface="標楷體" pitchFamily="65" charset="-120"/>
                <a:ea typeface="標楷體" pitchFamily="65" charset="-120"/>
                <a:sym typeface="HappyZcool-2016" panose="02010600030101010101" pitchFamily="2" charset="-122"/>
              </a:rPr>
              <a:t>年美國總統川普公布上任後的第一次貿易政策報告，我國禁止進口含萊克多巴胺的美豬與牛雜部位問題仍被關注，認為此事「不合理」、「亞洲很多國家已開放」。</a:t>
            </a:r>
            <a:r>
              <a:rPr lang="zh-TW" altLang="en-US" sz="3600" dirty="0" smtClean="0">
                <a:solidFill>
                  <a:srgbClr val="FF0000"/>
                </a:solidFill>
                <a:latin typeface="標楷體" pitchFamily="65" charset="-120"/>
                <a:ea typeface="標楷體" pitchFamily="65" charset="-120"/>
                <a:sym typeface="HappyZcool-2016" panose="02010600030101010101" pitchFamily="2" charset="-122"/>
              </a:rPr>
              <a:t>美國貿易代表署並多次嚴正指名我國限制美國牛肉豬肉進口，並無科學根據備妥產業衝擊評估。</a:t>
            </a:r>
            <a:endParaRPr lang="en-US" altLang="zh-TW" sz="3600" dirty="0" smtClean="0">
              <a:solidFill>
                <a:srgbClr val="FF0000"/>
              </a:solidFill>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八、美國貿易代表署認為我國禁止萊克多巴胺美豬進口之政策，屬於不合理的「非關稅障礙」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168965" y="2924644"/>
            <a:ext cx="12023035" cy="4093400"/>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en-US" altLang="zh-TW" sz="4000" dirty="0" smtClean="0">
                <a:solidFill>
                  <a:srgbClr val="FF0000"/>
                </a:solidFill>
                <a:latin typeface="標楷體" pitchFamily="65" charset="-120"/>
                <a:ea typeface="標楷體" pitchFamily="65" charset="-120"/>
                <a:sym typeface="HappyZcool-2016" panose="02010600030101010101" pitchFamily="2" charset="-122"/>
              </a:rPr>
              <a:t>2020</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年發布的各國貿易障礙評估報告當中 ，明白指陳台灣上述之作法，是屬不合理的「非關稅障礙」 </a:t>
            </a:r>
            <a:r>
              <a:rPr lang="zh-TW" altLang="en-US" sz="4000" dirty="0" smtClean="0">
                <a:latin typeface="標楷體" pitchFamily="65" charset="-120"/>
                <a:ea typeface="標楷體" pitchFamily="65" charset="-120"/>
                <a:sym typeface="HappyZcool-2016" panose="02010600030101010101" pitchFamily="2" charset="-122"/>
              </a:rPr>
              <a:t>，國內豬肉行業和消費者團體的壓力，阻止我國政府建立豬肉乙型受體素之容許標準，台灣作法，恐未符合國際標準亦未遵守台美之雙邊協定。</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3324279037"/>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九、美國政府及民間漠視美豬動物權及美豬輸入國之民眾健康權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86221" y="2566429"/>
            <a:ext cx="10817058" cy="4093400"/>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研究指出，</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萊克多巴胺運轉機制如同腎上腺素，作用於心臟後的效用，可刺激末梢神經，加速心跳頻率，經由新陳代謝系統使藥效發揮</a:t>
            </a:r>
            <a:r>
              <a:rPr lang="zh-TW" altLang="en-US" sz="4000" dirty="0" smtClean="0">
                <a:latin typeface="標楷體" pitchFamily="65" charset="-120"/>
                <a:ea typeface="標楷體" pitchFamily="65" charset="-120"/>
                <a:sym typeface="HappyZcool-2016" panose="02010600030101010101" pitchFamily="2" charset="-122"/>
              </a:rPr>
              <a:t>，因此牛豬必須持續投藥數十日，至屠宰當日投藥後再宰殺，無法輕易停用，以免前功盡棄。</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九、美國政府及民間漠視美豬動物權及美豬輸入國之民眾健康權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832271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參、我國開放萊克多巴胺美豬進口之決策過程所面臨的問題 </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30825" y="2041773"/>
            <a:ext cx="10817058" cy="4816227"/>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en-US" altLang="zh-TW" sz="4000" dirty="0" smtClean="0">
                <a:latin typeface="標楷體" pitchFamily="65" charset="-120"/>
                <a:ea typeface="標楷體" pitchFamily="65" charset="-120"/>
                <a:sym typeface="HappyZcool-2016" panose="02010600030101010101" pitchFamily="2" charset="-122"/>
              </a:rPr>
              <a:t>2020</a:t>
            </a:r>
            <a:r>
              <a:rPr lang="zh-TW" altLang="en-US" sz="4000" dirty="0" smtClean="0">
                <a:latin typeface="標楷體" pitchFamily="65" charset="-120"/>
                <a:ea typeface="標楷體" pitchFamily="65" charset="-120"/>
                <a:sym typeface="HappyZcool-2016" panose="02010600030101010101" pitchFamily="2" charset="-122"/>
              </a:rPr>
              <a:t>年</a:t>
            </a:r>
            <a:r>
              <a:rPr lang="en-US" altLang="zh-TW" sz="4000" dirty="0" smtClean="0">
                <a:latin typeface="標楷體" pitchFamily="65" charset="-120"/>
                <a:ea typeface="標楷體" pitchFamily="65" charset="-120"/>
                <a:sym typeface="HappyZcool-2016" panose="02010600030101010101" pitchFamily="2" charset="-122"/>
              </a:rPr>
              <a:t>6</a:t>
            </a:r>
            <a:r>
              <a:rPr lang="zh-TW" altLang="en-US" sz="4000" dirty="0" smtClean="0">
                <a:latin typeface="標楷體" pitchFamily="65" charset="-120"/>
                <a:ea typeface="標楷體" pitchFamily="65" charset="-120"/>
                <a:sym typeface="HappyZcool-2016" panose="02010600030101010101" pitchFamily="2" charset="-122"/>
              </a:rPr>
              <a:t>月美國動物保護等相關基金會、中心，緊急請願，要求國家管理單位即刻依職權暫停、撤回已批准的豬和牛飼料藥劑。但美國政府仍極力以國際影響力，力圖為萊克多巴胺豬鋪陳一條康莊大道。對於萊豬輸出國民眾的健康安全，顯然不在其考量之列。</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1757660801"/>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DBB694B-7D59-4F1D-8681-19B83882F8B8}"/>
              </a:ext>
            </a:extLst>
          </p:cNvPr>
          <p:cNvGrpSpPr>
            <a:grpSpLocks noChangeAspect="1"/>
          </p:cNvGrpSpPr>
          <p:nvPr/>
        </p:nvGrpSpPr>
        <p:grpSpPr bwMode="auto">
          <a:xfrm>
            <a:off x="1279375" y="1257158"/>
            <a:ext cx="8631574" cy="5439733"/>
            <a:chOff x="1192" y="654"/>
            <a:chExt cx="5011" cy="3158"/>
          </a:xfrm>
        </p:grpSpPr>
        <p:sp>
          <p:nvSpPr>
            <p:cNvPr id="5" name="Freeform 5">
              <a:extLst>
                <a:ext uri="{FF2B5EF4-FFF2-40B4-BE49-F238E27FC236}">
                  <a16:creationId xmlns:a16="http://schemas.microsoft.com/office/drawing/2014/main" id="{C7C3A334-1BDB-4197-B725-9CD481AF0493}"/>
                </a:ext>
              </a:extLst>
            </p:cNvPr>
            <p:cNvSpPr>
              <a:spLocks/>
            </p:cNvSpPr>
            <p:nvPr/>
          </p:nvSpPr>
          <p:spPr bwMode="auto">
            <a:xfrm>
              <a:off x="1192" y="654"/>
              <a:ext cx="5011" cy="3134"/>
            </a:xfrm>
            <a:custGeom>
              <a:avLst/>
              <a:gdLst>
                <a:gd name="T0" fmla="*/ 73 w 1877"/>
                <a:gd name="T1" fmla="*/ 64 h 1172"/>
                <a:gd name="T2" fmla="*/ 1175 w 1877"/>
                <a:gd name="T3" fmla="*/ 77 h 1172"/>
                <a:gd name="T4" fmla="*/ 1762 w 1877"/>
                <a:gd name="T5" fmla="*/ 215 h 1172"/>
                <a:gd name="T6" fmla="*/ 1819 w 1877"/>
                <a:gd name="T7" fmla="*/ 844 h 1172"/>
                <a:gd name="T8" fmla="*/ 1299 w 1877"/>
                <a:gd name="T9" fmla="*/ 909 h 1172"/>
                <a:gd name="T10" fmla="*/ 1429 w 1877"/>
                <a:gd name="T11" fmla="*/ 1172 h 1172"/>
                <a:gd name="T12" fmla="*/ 912 w 1877"/>
                <a:gd name="T13" fmla="*/ 934 h 1172"/>
                <a:gd name="T14" fmla="*/ 281 w 1877"/>
                <a:gd name="T15" fmla="*/ 918 h 1172"/>
                <a:gd name="T16" fmla="*/ 16 w 1877"/>
                <a:gd name="T17" fmla="*/ 599 h 1172"/>
                <a:gd name="T18" fmla="*/ 60 w 1877"/>
                <a:gd name="T19" fmla="*/ 89 h 1172"/>
                <a:gd name="T20" fmla="*/ 73 w 1877"/>
                <a:gd name="T21" fmla="*/ 64 h 1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7" h="1172">
                  <a:moveTo>
                    <a:pt x="73" y="64"/>
                  </a:moveTo>
                  <a:cubicBezTo>
                    <a:pt x="375" y="54"/>
                    <a:pt x="836" y="76"/>
                    <a:pt x="1175" y="77"/>
                  </a:cubicBezTo>
                  <a:cubicBezTo>
                    <a:pt x="1406" y="81"/>
                    <a:pt x="1670" y="0"/>
                    <a:pt x="1762" y="215"/>
                  </a:cubicBezTo>
                  <a:cubicBezTo>
                    <a:pt x="1801" y="299"/>
                    <a:pt x="1877" y="769"/>
                    <a:pt x="1819" y="844"/>
                  </a:cubicBezTo>
                  <a:cubicBezTo>
                    <a:pt x="1749" y="955"/>
                    <a:pt x="1408" y="906"/>
                    <a:pt x="1299" y="909"/>
                  </a:cubicBezTo>
                  <a:cubicBezTo>
                    <a:pt x="1338" y="993"/>
                    <a:pt x="1390" y="1076"/>
                    <a:pt x="1429" y="1172"/>
                  </a:cubicBezTo>
                  <a:cubicBezTo>
                    <a:pt x="1221" y="1118"/>
                    <a:pt x="1119" y="963"/>
                    <a:pt x="912" y="934"/>
                  </a:cubicBezTo>
                  <a:cubicBezTo>
                    <a:pt x="718" y="916"/>
                    <a:pt x="488" y="923"/>
                    <a:pt x="281" y="918"/>
                  </a:cubicBezTo>
                  <a:cubicBezTo>
                    <a:pt x="51" y="913"/>
                    <a:pt x="0" y="854"/>
                    <a:pt x="16" y="599"/>
                  </a:cubicBezTo>
                  <a:cubicBezTo>
                    <a:pt x="35" y="429"/>
                    <a:pt x="37" y="264"/>
                    <a:pt x="60" y="89"/>
                  </a:cubicBezTo>
                  <a:lnTo>
                    <a:pt x="73" y="64"/>
                  </a:lnTo>
                  <a:close/>
                </a:path>
              </a:pathLst>
            </a:custGeom>
            <a:solidFill>
              <a:schemeClr val="bg1"/>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Freeform 6">
              <a:extLst>
                <a:ext uri="{FF2B5EF4-FFF2-40B4-BE49-F238E27FC236}">
                  <a16:creationId xmlns:a16="http://schemas.microsoft.com/office/drawing/2014/main" id="{1529332F-B845-43FE-85A3-67E6893F732E}"/>
                </a:ext>
              </a:extLst>
            </p:cNvPr>
            <p:cNvSpPr>
              <a:spLocks/>
            </p:cNvSpPr>
            <p:nvPr/>
          </p:nvSpPr>
          <p:spPr bwMode="auto">
            <a:xfrm>
              <a:off x="1202" y="791"/>
              <a:ext cx="4926" cy="3021"/>
            </a:xfrm>
            <a:custGeom>
              <a:avLst/>
              <a:gdLst>
                <a:gd name="T0" fmla="*/ 698 w 1845"/>
                <a:gd name="T1" fmla="*/ 25 h 1130"/>
                <a:gd name="T2" fmla="*/ 1320 w 1845"/>
                <a:gd name="T3" fmla="*/ 29 h 1130"/>
                <a:gd name="T4" fmla="*/ 1682 w 1845"/>
                <a:gd name="T5" fmla="*/ 76 h 1130"/>
                <a:gd name="T6" fmla="*/ 1769 w 1845"/>
                <a:gd name="T7" fmla="*/ 226 h 1130"/>
                <a:gd name="T8" fmla="*/ 1821 w 1845"/>
                <a:gd name="T9" fmla="*/ 539 h 1130"/>
                <a:gd name="T10" fmla="*/ 1808 w 1845"/>
                <a:gd name="T11" fmla="*/ 787 h 1130"/>
                <a:gd name="T12" fmla="*/ 1529 w 1845"/>
                <a:gd name="T13" fmla="*/ 858 h 1130"/>
                <a:gd name="T14" fmla="*/ 1295 w 1845"/>
                <a:gd name="T15" fmla="*/ 850 h 1130"/>
                <a:gd name="T16" fmla="*/ 1417 w 1845"/>
                <a:gd name="T17" fmla="*/ 1123 h 1130"/>
                <a:gd name="T18" fmla="*/ 1162 w 1845"/>
                <a:gd name="T19" fmla="*/ 980 h 1130"/>
                <a:gd name="T20" fmla="*/ 534 w 1845"/>
                <a:gd name="T21" fmla="*/ 862 h 1130"/>
                <a:gd name="T22" fmla="*/ 204 w 1845"/>
                <a:gd name="T23" fmla="*/ 855 h 1130"/>
                <a:gd name="T24" fmla="*/ 18 w 1845"/>
                <a:gd name="T25" fmla="*/ 609 h 1130"/>
                <a:gd name="T26" fmla="*/ 40 w 1845"/>
                <a:gd name="T27" fmla="*/ 299 h 1130"/>
                <a:gd name="T28" fmla="*/ 63 w 1845"/>
                <a:gd name="T29" fmla="*/ 46 h 1130"/>
                <a:gd name="T30" fmla="*/ 62 w 1845"/>
                <a:gd name="T31" fmla="*/ 9 h 1130"/>
                <a:gd name="T32" fmla="*/ 36 w 1845"/>
                <a:gd name="T33" fmla="*/ 143 h 1130"/>
                <a:gd name="T34" fmla="*/ 7 w 1845"/>
                <a:gd name="T35" fmla="*/ 522 h 1130"/>
                <a:gd name="T36" fmla="*/ 57 w 1845"/>
                <a:gd name="T37" fmla="*/ 819 h 1130"/>
                <a:gd name="T38" fmla="*/ 382 w 1845"/>
                <a:gd name="T39" fmla="*/ 877 h 1130"/>
                <a:gd name="T40" fmla="*/ 751 w 1845"/>
                <a:gd name="T41" fmla="*/ 881 h 1130"/>
                <a:gd name="T42" fmla="*/ 925 w 1845"/>
                <a:gd name="T43" fmla="*/ 894 h 1130"/>
                <a:gd name="T44" fmla="*/ 1423 w 1845"/>
                <a:gd name="T45" fmla="*/ 1128 h 1130"/>
                <a:gd name="T46" fmla="*/ 1302 w 1845"/>
                <a:gd name="T47" fmla="*/ 854 h 1130"/>
                <a:gd name="T48" fmla="*/ 1486 w 1845"/>
                <a:gd name="T49" fmla="*/ 873 h 1130"/>
                <a:gd name="T50" fmla="*/ 1833 w 1845"/>
                <a:gd name="T51" fmla="*/ 774 h 1130"/>
                <a:gd name="T52" fmla="*/ 1842 w 1845"/>
                <a:gd name="T53" fmla="*/ 605 h 1130"/>
                <a:gd name="T54" fmla="*/ 1778 w 1845"/>
                <a:gd name="T55" fmla="*/ 197 h 1130"/>
                <a:gd name="T56" fmla="*/ 1434 w 1845"/>
                <a:gd name="T57" fmla="*/ 7 h 1130"/>
                <a:gd name="T58" fmla="*/ 1159 w 1845"/>
                <a:gd name="T59" fmla="*/ 18 h 1130"/>
                <a:gd name="T60" fmla="*/ 185 w 1845"/>
                <a:gd name="T61" fmla="*/ 3 h 1130"/>
                <a:gd name="T62" fmla="*/ 69 w 1845"/>
                <a:gd name="T63" fmla="*/ 21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5" h="1130">
                  <a:moveTo>
                    <a:pt x="69" y="21"/>
                  </a:moveTo>
                  <a:cubicBezTo>
                    <a:pt x="278" y="14"/>
                    <a:pt x="488" y="21"/>
                    <a:pt x="698" y="25"/>
                  </a:cubicBezTo>
                  <a:cubicBezTo>
                    <a:pt x="809" y="28"/>
                    <a:pt x="919" y="31"/>
                    <a:pt x="1030" y="32"/>
                  </a:cubicBezTo>
                  <a:cubicBezTo>
                    <a:pt x="1127" y="34"/>
                    <a:pt x="1223" y="35"/>
                    <a:pt x="1320" y="29"/>
                  </a:cubicBezTo>
                  <a:cubicBezTo>
                    <a:pt x="1405" y="23"/>
                    <a:pt x="1494" y="15"/>
                    <a:pt x="1579" y="32"/>
                  </a:cubicBezTo>
                  <a:cubicBezTo>
                    <a:pt x="1616" y="40"/>
                    <a:pt x="1651" y="54"/>
                    <a:pt x="1682" y="76"/>
                  </a:cubicBezTo>
                  <a:cubicBezTo>
                    <a:pt x="1714" y="100"/>
                    <a:pt x="1735" y="134"/>
                    <a:pt x="1751" y="170"/>
                  </a:cubicBezTo>
                  <a:cubicBezTo>
                    <a:pt x="1759" y="186"/>
                    <a:pt x="1764" y="208"/>
                    <a:pt x="1769" y="226"/>
                  </a:cubicBezTo>
                  <a:cubicBezTo>
                    <a:pt x="1777" y="256"/>
                    <a:pt x="1783" y="286"/>
                    <a:pt x="1789" y="316"/>
                  </a:cubicBezTo>
                  <a:cubicBezTo>
                    <a:pt x="1803" y="390"/>
                    <a:pt x="1814" y="464"/>
                    <a:pt x="1821" y="539"/>
                  </a:cubicBezTo>
                  <a:cubicBezTo>
                    <a:pt x="1827" y="604"/>
                    <a:pt x="1832" y="670"/>
                    <a:pt x="1824" y="735"/>
                  </a:cubicBezTo>
                  <a:cubicBezTo>
                    <a:pt x="1822" y="752"/>
                    <a:pt x="1819" y="773"/>
                    <a:pt x="1808" y="787"/>
                  </a:cubicBezTo>
                  <a:cubicBezTo>
                    <a:pt x="1793" y="809"/>
                    <a:pt x="1772" y="823"/>
                    <a:pt x="1747" y="832"/>
                  </a:cubicBezTo>
                  <a:cubicBezTo>
                    <a:pt x="1679" y="858"/>
                    <a:pt x="1601" y="859"/>
                    <a:pt x="1529" y="858"/>
                  </a:cubicBezTo>
                  <a:cubicBezTo>
                    <a:pt x="1459" y="857"/>
                    <a:pt x="1390" y="851"/>
                    <a:pt x="1320" y="850"/>
                  </a:cubicBezTo>
                  <a:cubicBezTo>
                    <a:pt x="1312" y="850"/>
                    <a:pt x="1304" y="850"/>
                    <a:pt x="1295" y="850"/>
                  </a:cubicBezTo>
                  <a:cubicBezTo>
                    <a:pt x="1289" y="850"/>
                    <a:pt x="1286" y="857"/>
                    <a:pt x="1288" y="862"/>
                  </a:cubicBezTo>
                  <a:cubicBezTo>
                    <a:pt x="1330" y="950"/>
                    <a:pt x="1380" y="1033"/>
                    <a:pt x="1417" y="1123"/>
                  </a:cubicBezTo>
                  <a:cubicBezTo>
                    <a:pt x="1421" y="1119"/>
                    <a:pt x="1424" y="1116"/>
                    <a:pt x="1427" y="1113"/>
                  </a:cubicBezTo>
                  <a:cubicBezTo>
                    <a:pt x="1330" y="1087"/>
                    <a:pt x="1246" y="1034"/>
                    <a:pt x="1162" y="980"/>
                  </a:cubicBezTo>
                  <a:cubicBezTo>
                    <a:pt x="1080" y="929"/>
                    <a:pt x="993" y="882"/>
                    <a:pt x="895" y="874"/>
                  </a:cubicBezTo>
                  <a:cubicBezTo>
                    <a:pt x="775" y="863"/>
                    <a:pt x="654" y="862"/>
                    <a:pt x="534" y="862"/>
                  </a:cubicBezTo>
                  <a:cubicBezTo>
                    <a:pt x="472" y="861"/>
                    <a:pt x="411" y="861"/>
                    <a:pt x="349" y="860"/>
                  </a:cubicBezTo>
                  <a:cubicBezTo>
                    <a:pt x="301" y="860"/>
                    <a:pt x="252" y="860"/>
                    <a:pt x="204" y="855"/>
                  </a:cubicBezTo>
                  <a:cubicBezTo>
                    <a:pt x="151" y="850"/>
                    <a:pt x="89" y="837"/>
                    <a:pt x="55" y="792"/>
                  </a:cubicBezTo>
                  <a:cubicBezTo>
                    <a:pt x="17" y="742"/>
                    <a:pt x="17" y="669"/>
                    <a:pt x="18" y="609"/>
                  </a:cubicBezTo>
                  <a:cubicBezTo>
                    <a:pt x="19" y="561"/>
                    <a:pt x="24" y="513"/>
                    <a:pt x="28" y="465"/>
                  </a:cubicBezTo>
                  <a:cubicBezTo>
                    <a:pt x="33" y="409"/>
                    <a:pt x="37" y="354"/>
                    <a:pt x="40" y="299"/>
                  </a:cubicBezTo>
                  <a:cubicBezTo>
                    <a:pt x="44" y="243"/>
                    <a:pt x="48" y="187"/>
                    <a:pt x="54" y="131"/>
                  </a:cubicBezTo>
                  <a:cubicBezTo>
                    <a:pt x="57" y="103"/>
                    <a:pt x="60" y="74"/>
                    <a:pt x="63" y="46"/>
                  </a:cubicBezTo>
                  <a:cubicBezTo>
                    <a:pt x="65" y="36"/>
                    <a:pt x="71" y="26"/>
                    <a:pt x="76" y="17"/>
                  </a:cubicBezTo>
                  <a:cubicBezTo>
                    <a:pt x="80" y="8"/>
                    <a:pt x="66" y="0"/>
                    <a:pt x="62" y="9"/>
                  </a:cubicBezTo>
                  <a:cubicBezTo>
                    <a:pt x="56" y="21"/>
                    <a:pt x="49" y="32"/>
                    <a:pt x="47" y="46"/>
                  </a:cubicBezTo>
                  <a:cubicBezTo>
                    <a:pt x="43" y="78"/>
                    <a:pt x="40" y="110"/>
                    <a:pt x="36" y="143"/>
                  </a:cubicBezTo>
                  <a:cubicBezTo>
                    <a:pt x="30" y="206"/>
                    <a:pt x="26" y="269"/>
                    <a:pt x="22" y="333"/>
                  </a:cubicBezTo>
                  <a:cubicBezTo>
                    <a:pt x="18" y="396"/>
                    <a:pt x="13" y="459"/>
                    <a:pt x="7" y="522"/>
                  </a:cubicBezTo>
                  <a:cubicBezTo>
                    <a:pt x="2" y="568"/>
                    <a:pt x="0" y="614"/>
                    <a:pt x="2" y="660"/>
                  </a:cubicBezTo>
                  <a:cubicBezTo>
                    <a:pt x="5" y="716"/>
                    <a:pt x="15" y="778"/>
                    <a:pt x="57" y="819"/>
                  </a:cubicBezTo>
                  <a:cubicBezTo>
                    <a:pt x="101" y="860"/>
                    <a:pt x="167" y="869"/>
                    <a:pt x="225" y="873"/>
                  </a:cubicBezTo>
                  <a:cubicBezTo>
                    <a:pt x="277" y="877"/>
                    <a:pt x="330" y="876"/>
                    <a:pt x="382" y="877"/>
                  </a:cubicBezTo>
                  <a:cubicBezTo>
                    <a:pt x="444" y="877"/>
                    <a:pt x="506" y="878"/>
                    <a:pt x="567" y="878"/>
                  </a:cubicBezTo>
                  <a:cubicBezTo>
                    <a:pt x="629" y="878"/>
                    <a:pt x="690" y="879"/>
                    <a:pt x="751" y="881"/>
                  </a:cubicBezTo>
                  <a:cubicBezTo>
                    <a:pt x="781" y="882"/>
                    <a:pt x="810" y="884"/>
                    <a:pt x="840" y="886"/>
                  </a:cubicBezTo>
                  <a:cubicBezTo>
                    <a:pt x="868" y="887"/>
                    <a:pt x="897" y="889"/>
                    <a:pt x="925" y="894"/>
                  </a:cubicBezTo>
                  <a:cubicBezTo>
                    <a:pt x="1015" y="910"/>
                    <a:pt x="1094" y="956"/>
                    <a:pt x="1171" y="1005"/>
                  </a:cubicBezTo>
                  <a:cubicBezTo>
                    <a:pt x="1250" y="1056"/>
                    <a:pt x="1331" y="1104"/>
                    <a:pt x="1423" y="1128"/>
                  </a:cubicBezTo>
                  <a:cubicBezTo>
                    <a:pt x="1428" y="1130"/>
                    <a:pt x="1435" y="1124"/>
                    <a:pt x="1433" y="1118"/>
                  </a:cubicBezTo>
                  <a:cubicBezTo>
                    <a:pt x="1395" y="1027"/>
                    <a:pt x="1344" y="943"/>
                    <a:pt x="1302" y="854"/>
                  </a:cubicBezTo>
                  <a:cubicBezTo>
                    <a:pt x="1300" y="858"/>
                    <a:pt x="1298" y="862"/>
                    <a:pt x="1295" y="866"/>
                  </a:cubicBezTo>
                  <a:cubicBezTo>
                    <a:pt x="1359" y="864"/>
                    <a:pt x="1423" y="871"/>
                    <a:pt x="1486" y="873"/>
                  </a:cubicBezTo>
                  <a:cubicBezTo>
                    <a:pt x="1562" y="876"/>
                    <a:pt x="1640" y="876"/>
                    <a:pt x="1715" y="859"/>
                  </a:cubicBezTo>
                  <a:cubicBezTo>
                    <a:pt x="1763" y="848"/>
                    <a:pt x="1816" y="825"/>
                    <a:pt x="1833" y="774"/>
                  </a:cubicBezTo>
                  <a:cubicBezTo>
                    <a:pt x="1840" y="751"/>
                    <a:pt x="1842" y="726"/>
                    <a:pt x="1843" y="703"/>
                  </a:cubicBezTo>
                  <a:cubicBezTo>
                    <a:pt x="1845" y="670"/>
                    <a:pt x="1844" y="638"/>
                    <a:pt x="1842" y="605"/>
                  </a:cubicBezTo>
                  <a:cubicBezTo>
                    <a:pt x="1838" y="530"/>
                    <a:pt x="1828" y="454"/>
                    <a:pt x="1816" y="380"/>
                  </a:cubicBezTo>
                  <a:cubicBezTo>
                    <a:pt x="1806" y="318"/>
                    <a:pt x="1795" y="257"/>
                    <a:pt x="1778" y="197"/>
                  </a:cubicBezTo>
                  <a:cubicBezTo>
                    <a:pt x="1760" y="135"/>
                    <a:pt x="1724" y="80"/>
                    <a:pt x="1668" y="48"/>
                  </a:cubicBezTo>
                  <a:cubicBezTo>
                    <a:pt x="1598" y="7"/>
                    <a:pt x="1512" y="5"/>
                    <a:pt x="1434" y="7"/>
                  </a:cubicBezTo>
                  <a:cubicBezTo>
                    <a:pt x="1388" y="8"/>
                    <a:pt x="1343" y="11"/>
                    <a:pt x="1298" y="14"/>
                  </a:cubicBezTo>
                  <a:cubicBezTo>
                    <a:pt x="1252" y="17"/>
                    <a:pt x="1206" y="18"/>
                    <a:pt x="1159" y="18"/>
                  </a:cubicBezTo>
                  <a:cubicBezTo>
                    <a:pt x="1053" y="17"/>
                    <a:pt x="946" y="15"/>
                    <a:pt x="840" y="13"/>
                  </a:cubicBezTo>
                  <a:cubicBezTo>
                    <a:pt x="622" y="8"/>
                    <a:pt x="404" y="1"/>
                    <a:pt x="185" y="3"/>
                  </a:cubicBezTo>
                  <a:cubicBezTo>
                    <a:pt x="147" y="3"/>
                    <a:pt x="108" y="4"/>
                    <a:pt x="69" y="5"/>
                  </a:cubicBezTo>
                  <a:cubicBezTo>
                    <a:pt x="58" y="5"/>
                    <a:pt x="58" y="21"/>
                    <a:pt x="69" y="21"/>
                  </a:cubicBezTo>
                  <a:close/>
                </a:path>
              </a:pathLst>
            </a:custGeom>
            <a:solidFill>
              <a:schemeClr val="accent1"/>
            </a:solidFill>
            <a:ln w="9525">
              <a:solidFill>
                <a:schemeClr val="accent1"/>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7" name="文本框 6">
            <a:extLst>
              <a:ext uri="{FF2B5EF4-FFF2-40B4-BE49-F238E27FC236}">
                <a16:creationId xmlns:a16="http://schemas.microsoft.com/office/drawing/2014/main" id="{2178D7EA-4A99-4295-88ED-970CC296DBFA}"/>
              </a:ext>
            </a:extLst>
          </p:cNvPr>
          <p:cNvSpPr txBox="1"/>
          <p:nvPr/>
        </p:nvSpPr>
        <p:spPr>
          <a:xfrm>
            <a:off x="1776549" y="1698171"/>
            <a:ext cx="7350034" cy="3785652"/>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just">
              <a:lnSpc>
                <a:spcPct val="100000"/>
              </a:lnSpc>
            </a:pPr>
            <a:r>
              <a:rPr lang="zh-TW" altLang="en-US" sz="6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肆、對於我國開放萊克多巴胺美豬進口之決策爭議可行之回應對策</a:t>
            </a:r>
          </a:p>
        </p:txBody>
      </p:sp>
    </p:spTree>
    <p:extLst>
      <p:ext uri="{BB962C8B-B14F-4D97-AF65-F5344CB8AC3E}">
        <p14:creationId xmlns:p14="http://schemas.microsoft.com/office/powerpoint/2010/main" val="72505474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一、宜與國際社會大多禁止對於豬隻使用萊克多巴胺的主流趨勢接軌，明令禁止萊克多巴胺美豬進口</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12028" y="3265344"/>
            <a:ext cx="10817058" cy="3293181"/>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在國際社會中，共計有</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27</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個國家，其政府登記開放核准：</a:t>
            </a:r>
            <a:r>
              <a:rPr lang="zh-TW" altLang="en-US" sz="4000" dirty="0" smtClean="0">
                <a:latin typeface="標楷體" pitchFamily="65" charset="-120"/>
                <a:ea typeface="標楷體" pitchFamily="65" charset="-120"/>
                <a:sym typeface="HappyZcool-2016" panose="02010600030101010101" pitchFamily="2" charset="-122"/>
              </a:rPr>
              <a:t>可以在動物飼料中，包括豬隻，合法添加使用萊克多巴胺，這些國家包括美國、加拿大、澳洲、紐西蘭等。</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1297555364"/>
              </p:ext>
            </p:extLst>
          </p:nvPr>
        </p:nvGraphicFramePr>
        <p:xfrm>
          <a:off x="412595" y="401444"/>
          <a:ext cx="10727473" cy="61561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文字方塊 2"/>
          <p:cNvSpPr txBox="1"/>
          <p:nvPr/>
        </p:nvSpPr>
        <p:spPr>
          <a:xfrm>
            <a:off x="357051" y="367991"/>
            <a:ext cx="1014548" cy="769441"/>
          </a:xfrm>
          <a:prstGeom prst="rect">
            <a:avLst/>
          </a:prstGeom>
          <a:noFill/>
        </p:spPr>
        <p:txBody>
          <a:bodyPr wrap="square" rtlCol="0">
            <a:spAutoFit/>
          </a:bodyPr>
          <a:lstStyle/>
          <a:p>
            <a:r>
              <a:rPr lang="zh-TW" altLang="en-US" sz="4400" dirty="0" smtClean="0"/>
              <a:t>壹</a:t>
            </a:r>
            <a:endParaRPr lang="zh-TW" altLang="en-US" sz="4400" dirty="0"/>
          </a:p>
        </p:txBody>
      </p:sp>
      <p:sp>
        <p:nvSpPr>
          <p:cNvPr id="4" name="文字方塊 3"/>
          <p:cNvSpPr txBox="1"/>
          <p:nvPr/>
        </p:nvSpPr>
        <p:spPr>
          <a:xfrm>
            <a:off x="343564" y="1452419"/>
            <a:ext cx="627017" cy="769441"/>
          </a:xfrm>
          <a:prstGeom prst="rect">
            <a:avLst/>
          </a:prstGeom>
          <a:noFill/>
        </p:spPr>
        <p:txBody>
          <a:bodyPr wrap="square" rtlCol="0">
            <a:spAutoFit/>
          </a:bodyPr>
          <a:lstStyle/>
          <a:p>
            <a:r>
              <a:rPr lang="zh-TW" altLang="en-US" sz="4400" dirty="0" smtClean="0"/>
              <a:t>貳</a:t>
            </a:r>
            <a:endParaRPr lang="zh-TW" altLang="en-US" sz="4400" dirty="0"/>
          </a:p>
        </p:txBody>
      </p:sp>
      <p:sp>
        <p:nvSpPr>
          <p:cNvPr id="5" name="文字方塊 4"/>
          <p:cNvSpPr txBox="1"/>
          <p:nvPr/>
        </p:nvSpPr>
        <p:spPr>
          <a:xfrm>
            <a:off x="389550" y="3024953"/>
            <a:ext cx="627017" cy="769441"/>
          </a:xfrm>
          <a:prstGeom prst="rect">
            <a:avLst/>
          </a:prstGeom>
          <a:noFill/>
        </p:spPr>
        <p:txBody>
          <a:bodyPr wrap="square" rtlCol="0">
            <a:spAutoFit/>
          </a:bodyPr>
          <a:lstStyle/>
          <a:p>
            <a:r>
              <a:rPr lang="zh-TW" altLang="en-US" sz="4400" dirty="0" smtClean="0"/>
              <a:t>參</a:t>
            </a:r>
            <a:endParaRPr lang="zh-TW" altLang="en-US" sz="2800" dirty="0"/>
          </a:p>
        </p:txBody>
      </p:sp>
      <p:sp>
        <p:nvSpPr>
          <p:cNvPr id="6" name="文字方塊 5"/>
          <p:cNvSpPr txBox="1"/>
          <p:nvPr/>
        </p:nvSpPr>
        <p:spPr>
          <a:xfrm>
            <a:off x="381902" y="4644324"/>
            <a:ext cx="627017" cy="769441"/>
          </a:xfrm>
          <a:prstGeom prst="rect">
            <a:avLst/>
          </a:prstGeom>
          <a:noFill/>
        </p:spPr>
        <p:txBody>
          <a:bodyPr wrap="square" rtlCol="0">
            <a:spAutoFit/>
          </a:bodyPr>
          <a:lstStyle/>
          <a:p>
            <a:r>
              <a:rPr lang="zh-TW" altLang="en-US" sz="4400" dirty="0" smtClean="0"/>
              <a:t>肆</a:t>
            </a:r>
            <a:endParaRPr lang="zh-TW" altLang="en-US" sz="4400" dirty="0"/>
          </a:p>
        </p:txBody>
      </p:sp>
      <p:sp>
        <p:nvSpPr>
          <p:cNvPr id="7" name="文字方塊 6"/>
          <p:cNvSpPr txBox="1"/>
          <p:nvPr/>
        </p:nvSpPr>
        <p:spPr>
          <a:xfrm>
            <a:off x="441482" y="5934892"/>
            <a:ext cx="627017" cy="769441"/>
          </a:xfrm>
          <a:prstGeom prst="rect">
            <a:avLst/>
          </a:prstGeom>
          <a:noFill/>
        </p:spPr>
        <p:txBody>
          <a:bodyPr wrap="square" rtlCol="0">
            <a:spAutoFit/>
          </a:bodyPr>
          <a:lstStyle/>
          <a:p>
            <a:r>
              <a:rPr lang="zh-TW" altLang="en-US" sz="4400" dirty="0" smtClean="0"/>
              <a:t>伍</a:t>
            </a:r>
            <a:endParaRPr lang="zh-TW" altLang="en-US" sz="4400" dirty="0"/>
          </a:p>
        </p:txBody>
      </p:sp>
    </p:spTree>
    <p:extLst>
      <p:ext uri="{BB962C8B-B14F-4D97-AF65-F5344CB8AC3E}">
        <p14:creationId xmlns:p14="http://schemas.microsoft.com/office/powerpoint/2010/main" val="72505474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一、宜與國際社會大多禁止對於豬隻使用萊克多巴胺的主流趨勢接軌，明令禁止萊克多巴胺美豬進口</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12028" y="3265344"/>
            <a:ext cx="10817058" cy="2415569"/>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在國內部分，禁止使用萊克多巴胺所涉及之相關法令，計有：食品安全衛生管理法、動物用藥殘留標準、及動物用藥品管理法。</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2509648489"/>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二、宜高度重視萊克多巴胺對於豬隻的傷害性，並適切維護豬隻的動物權</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44102" y="2413072"/>
            <a:ext cx="10817058" cy="401600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 萊克多巴胺既然是有毒物質，將萊克多巴胺使用在豬隻上，造成豬隻本身生長的抑制傷害，原本豬隻的成長期是</a:t>
            </a:r>
            <a:r>
              <a:rPr lang="en-US" altLang="zh-TW" sz="4000" dirty="0" smtClean="0">
                <a:latin typeface="標楷體" pitchFamily="65" charset="-120"/>
                <a:ea typeface="標楷體" pitchFamily="65" charset="-120"/>
                <a:sym typeface="HappyZcool-2016" panose="02010600030101010101" pitchFamily="2" charset="-122"/>
              </a:rPr>
              <a:t>1</a:t>
            </a:r>
            <a:r>
              <a:rPr lang="zh-TW" altLang="en-US" sz="4000" dirty="0" smtClean="0">
                <a:latin typeface="標楷體" pitchFamily="65" charset="-120"/>
                <a:ea typeface="標楷體" pitchFamily="65" charset="-120"/>
                <a:sym typeface="HappyZcool-2016" panose="02010600030101010101" pitchFamily="2" charset="-122"/>
              </a:rPr>
              <a:t>至</a:t>
            </a:r>
            <a:r>
              <a:rPr lang="en-US" altLang="zh-TW" sz="4000" dirty="0" smtClean="0">
                <a:latin typeface="標楷體" pitchFamily="65" charset="-120"/>
                <a:ea typeface="標楷體" pitchFamily="65" charset="-120"/>
                <a:sym typeface="HappyZcool-2016" panose="02010600030101010101" pitchFamily="2" charset="-122"/>
              </a:rPr>
              <a:t>2</a:t>
            </a:r>
            <a:r>
              <a:rPr lang="zh-TW" altLang="en-US" sz="4000" dirty="0" smtClean="0">
                <a:latin typeface="標楷體" pitchFamily="65" charset="-120"/>
                <a:ea typeface="標楷體" pitchFamily="65" charset="-120"/>
                <a:sym typeface="HappyZcool-2016" panose="02010600030101010101" pitchFamily="2" charset="-122"/>
              </a:rPr>
              <a:t>年，卻因為使用萊克多巴胺，使豬隻的成長縮短，</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造成無法彌補的傷害性，剝奪、傷害豬隻的動物權。</a:t>
            </a:r>
            <a:endParaRPr lang="en-US" altLang="zh-TW" sz="4000" dirty="0" smtClean="0">
              <a:solidFill>
                <a:srgbClr val="FF0000"/>
              </a:solidFill>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二、宜高度重視萊克多巴胺對於豬隻的傷害性，並適切維護豬隻的動物權</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21438" y="2338650"/>
            <a:ext cx="10817058" cy="4573531"/>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2800" dirty="0" smtClean="0">
                <a:latin typeface="標楷體" pitchFamily="65" charset="-120"/>
                <a:ea typeface="標楷體" pitchFamily="65" charset="-120"/>
                <a:sym typeface="HappyZcool-2016" panose="02010600030101010101" pitchFamily="2" charset="-122"/>
              </a:rPr>
              <a:t>台灣對於豬隻禁止使用萊克多巴胺，但卻開放美豬進口，萊克多巴胺即俗稱瘦肉精，也是最常見的「培林」，「動物是我們的朋友」，之前非洲豬瘟的疫情受到民眾的關注，世界各地紛紛提倡吃素，並自</a:t>
            </a:r>
            <a:r>
              <a:rPr lang="en-US" altLang="zh-TW" sz="2800" dirty="0" smtClean="0">
                <a:latin typeface="標楷體" pitchFamily="65" charset="-120"/>
                <a:ea typeface="標楷體" pitchFamily="65" charset="-120"/>
                <a:sym typeface="HappyZcool-2016" panose="02010600030101010101" pitchFamily="2" charset="-122"/>
              </a:rPr>
              <a:t>2011</a:t>
            </a:r>
            <a:r>
              <a:rPr lang="zh-TW" altLang="en-US" sz="2800" dirty="0" smtClean="0">
                <a:latin typeface="標楷體" pitchFamily="65" charset="-120"/>
                <a:ea typeface="標楷體" pitchFamily="65" charset="-120"/>
                <a:sym typeface="HappyZcool-2016" panose="02010600030101010101" pitchFamily="2" charset="-122"/>
              </a:rPr>
              <a:t>年開始將每年六月第一個周日訂為「世界動物權日」，為了維護豬隻動物權，亦成立「大豬小豬幸福心窩」</a:t>
            </a:r>
            <a:r>
              <a:rPr lang="en-US" altLang="zh-TW" sz="2800" dirty="0" smtClean="0">
                <a:latin typeface="標楷體" pitchFamily="65" charset="-120"/>
                <a:ea typeface="標楷體" pitchFamily="65" charset="-120"/>
                <a:sym typeface="HappyZcool-2016" panose="02010600030101010101" pitchFamily="2" charset="-122"/>
              </a:rPr>
              <a:t>FB</a:t>
            </a:r>
            <a:r>
              <a:rPr lang="zh-TW" altLang="en-US" sz="2800" dirty="0" smtClean="0">
                <a:latin typeface="標楷體" pitchFamily="65" charset="-120"/>
                <a:ea typeface="標楷體" pitchFamily="65" charset="-120"/>
                <a:sym typeface="HappyZcool-2016" panose="02010600030101010101" pitchFamily="2" charset="-122"/>
              </a:rPr>
              <a:t>粉專，讓善心民眾為豬隻發聲，俾利維護豬隻的動物權。</a:t>
            </a:r>
            <a:r>
              <a:rPr lang="zh-TW" altLang="en-US" sz="2800" dirty="0" smtClean="0">
                <a:solidFill>
                  <a:srgbClr val="FF0000"/>
                </a:solidFill>
                <a:latin typeface="標楷體" pitchFamily="65" charset="-120"/>
                <a:ea typeface="標楷體" pitchFamily="65" charset="-120"/>
                <a:sym typeface="HappyZcool-2016" panose="02010600030101010101" pitchFamily="2" charset="-122"/>
              </a:rPr>
              <a:t>人有人權，豬隻是有生命的個體，豬隻亦有其豬隻之生命尊嚴（</a:t>
            </a:r>
            <a:r>
              <a:rPr lang="en-US" altLang="zh-TW" sz="2800" dirty="0" smtClean="0">
                <a:solidFill>
                  <a:srgbClr val="FF0000"/>
                </a:solidFill>
                <a:latin typeface="標楷體" pitchFamily="65" charset="-120"/>
                <a:ea typeface="標楷體" pitchFamily="65" charset="-120"/>
                <a:sym typeface="HappyZcool-2016" panose="02010600030101010101" pitchFamily="2" charset="-122"/>
              </a:rPr>
              <a:t>animal dignity</a:t>
            </a:r>
            <a:r>
              <a:rPr lang="zh-TW" altLang="en-US" sz="2800" dirty="0" smtClean="0">
                <a:solidFill>
                  <a:srgbClr val="FF0000"/>
                </a:solidFill>
                <a:latin typeface="標楷體" pitchFamily="65" charset="-120"/>
                <a:ea typeface="標楷體" pitchFamily="65" charset="-120"/>
                <a:sym typeface="HappyZcool-2016" panose="02010600030101010101" pitchFamily="2" charset="-122"/>
              </a:rPr>
              <a:t>），亦受致動物權之保障。</a:t>
            </a:r>
            <a:endParaRPr lang="en-US" altLang="zh-TW" sz="2800" dirty="0" smtClean="0">
              <a:solidFill>
                <a:srgbClr val="FF0000"/>
              </a:solidFill>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1236455316"/>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三、宜高度正視萊克多巴胺對於台灣民眾人體的危害性，並積極維護民眾的健康權</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32590" y="2078537"/>
            <a:ext cx="10817058" cy="5327264"/>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 </a:t>
            </a:r>
            <a:r>
              <a:rPr lang="en-US" altLang="zh-TW" sz="4000" dirty="0" smtClean="0">
                <a:latin typeface="標楷體" pitchFamily="65" charset="-120"/>
                <a:ea typeface="標楷體" pitchFamily="65" charset="-120"/>
                <a:sym typeface="HappyZcool-2016" panose="02010600030101010101" pitchFamily="2" charset="-122"/>
              </a:rPr>
              <a:t>2008</a:t>
            </a:r>
            <a:r>
              <a:rPr lang="zh-TW" altLang="en-US" sz="4000" dirty="0" smtClean="0">
                <a:latin typeface="標楷體" pitchFamily="65" charset="-120"/>
                <a:ea typeface="標楷體" pitchFamily="65" charset="-120"/>
                <a:sym typeface="HappyZcool-2016" panose="02010600030101010101" pitchFamily="2" charset="-122"/>
              </a:rPr>
              <a:t>年大陸曾經有民眾因為食用內臟而中毒，檢驗結果就是萊克多巴胺惹的禍，中毒者皆有相同的症狀：心悸、手震。</a:t>
            </a:r>
            <a:r>
              <a:rPr lang="en-US" altLang="zh-TW" sz="4000" dirty="0" smtClean="0">
                <a:latin typeface="標楷體" pitchFamily="65" charset="-120"/>
                <a:ea typeface="標楷體" pitchFamily="65" charset="-120"/>
                <a:sym typeface="HappyZcool-2016" panose="02010600030101010101" pitchFamily="2" charset="-122"/>
              </a:rPr>
              <a:t>(</a:t>
            </a:r>
            <a:r>
              <a:rPr lang="zh-TW" altLang="en-US" sz="4000" dirty="0" smtClean="0">
                <a:latin typeface="標楷體" pitchFamily="65" charset="-120"/>
                <a:ea typeface="標楷體" pitchFamily="65" charset="-120"/>
                <a:sym typeface="HappyZcool-2016" panose="02010600030101010101" pitchFamily="2" charset="-122"/>
              </a:rPr>
              <a:t>葉明功，</a:t>
            </a:r>
            <a:r>
              <a:rPr lang="en-US" altLang="zh-TW" sz="4000" dirty="0" smtClean="0">
                <a:latin typeface="標楷體" pitchFamily="65" charset="-120"/>
                <a:ea typeface="標楷體" pitchFamily="65" charset="-120"/>
                <a:sym typeface="HappyZcool-2016" panose="02010600030101010101" pitchFamily="2" charset="-122"/>
              </a:rPr>
              <a:t>2012)</a:t>
            </a:r>
            <a:r>
              <a:rPr lang="zh-TW" altLang="en-US" sz="4000" dirty="0" smtClean="0">
                <a:latin typeface="標楷體" pitchFamily="65" charset="-120"/>
                <a:ea typeface="標楷體" pitchFamily="65" charset="-120"/>
                <a:sym typeface="HappyZcool-2016" panose="02010600030101010101" pitchFamily="2" charset="-122"/>
              </a:rPr>
              <a:t>萊</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克多巴胺會殘留在人的體內，本身有心血管疾病或是高血壓、糖尿病，就要少吃，不要讓身體累積太多的萊克多巴胺，造成身體的負擔</a:t>
            </a:r>
            <a:r>
              <a:rPr lang="zh-TW" altLang="en-US" sz="4000" dirty="0" smtClean="0">
                <a:latin typeface="標楷體" pitchFamily="65" charset="-120"/>
                <a:ea typeface="標楷體" pitchFamily="65" charset="-120"/>
                <a:sym typeface="HappyZcool-2016" panose="02010600030101010101" pitchFamily="2" charset="-122"/>
              </a:rPr>
              <a:t>。</a:t>
            </a:r>
            <a:endParaRPr lang="en-US" altLang="zh-TW" sz="4000" dirty="0" smtClean="0">
              <a:latin typeface="標楷體" pitchFamily="65" charset="-120"/>
              <a:ea typeface="標楷體" pitchFamily="65" charset="-120"/>
              <a:sym typeface="HappyZcool-2016" panose="02010600030101010101" pitchFamily="2" charset="-122"/>
            </a:endParaRPr>
          </a:p>
          <a:p>
            <a:pPr algn="just">
              <a:lnSpc>
                <a:spcPct val="130000"/>
              </a:lnSpc>
              <a:spcBef>
                <a:spcPct val="0"/>
              </a:spcBef>
              <a:buFont typeface="Wingdings" pitchFamily="2" charset="2"/>
              <a:buChar char="u"/>
            </a:pPr>
            <a:endParaRPr lang="en-US" altLang="zh-TW" sz="24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三、宜高度正視萊克多巴胺對於台灣民眾人體的危害性，並積極維護民眾的健康權</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21438" y="2312711"/>
            <a:ext cx="10817058" cy="441348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600" dirty="0" smtClean="0">
                <a:latin typeface="標楷體" pitchFamily="65" charset="-120"/>
                <a:ea typeface="標楷體" pitchFamily="65" charset="-120"/>
                <a:sym typeface="HappyZcool-2016" panose="02010600030101010101" pitchFamily="2" charset="-122"/>
              </a:rPr>
              <a:t>大法官解釋釋字第</a:t>
            </a:r>
            <a:r>
              <a:rPr lang="en-US" altLang="zh-TW" sz="3600" dirty="0" smtClean="0">
                <a:latin typeface="標楷體" pitchFamily="65" charset="-120"/>
                <a:ea typeface="標楷體" pitchFamily="65" charset="-120"/>
                <a:sym typeface="HappyZcool-2016" panose="02010600030101010101" pitchFamily="2" charset="-122"/>
              </a:rPr>
              <a:t>753</a:t>
            </a:r>
            <a:r>
              <a:rPr lang="zh-TW" altLang="en-US" sz="3600" dirty="0" smtClean="0">
                <a:latin typeface="標楷體" pitchFamily="65" charset="-120"/>
                <a:ea typeface="標楷體" pitchFamily="65" charset="-120"/>
                <a:sym typeface="HappyZcool-2016" panose="02010600030101010101" pitchFamily="2" charset="-122"/>
              </a:rPr>
              <a:t>號及</a:t>
            </a:r>
            <a:r>
              <a:rPr lang="en-US" altLang="zh-TW" sz="3600" dirty="0" smtClean="0">
                <a:latin typeface="標楷體" pitchFamily="65" charset="-120"/>
                <a:ea typeface="標楷體" pitchFamily="65" charset="-120"/>
                <a:sym typeface="HappyZcool-2016" panose="02010600030101010101" pitchFamily="2" charset="-122"/>
              </a:rPr>
              <a:t>767</a:t>
            </a:r>
            <a:r>
              <a:rPr lang="zh-TW" altLang="en-US" sz="3600" dirty="0" smtClean="0">
                <a:latin typeface="標楷體" pitchFamily="65" charset="-120"/>
                <a:ea typeface="標楷體" pitchFamily="65" charset="-120"/>
                <a:sym typeface="HappyZcool-2016" panose="02010600030101010101" pitchFamily="2" charset="-122"/>
              </a:rPr>
              <a:t>號略述：「人民之健康權，為憲法第</a:t>
            </a:r>
            <a:r>
              <a:rPr lang="en-US" altLang="zh-TW" sz="3600" dirty="0" smtClean="0">
                <a:latin typeface="標楷體" pitchFamily="65" charset="-120"/>
                <a:ea typeface="標楷體" pitchFamily="65" charset="-120"/>
                <a:sym typeface="HappyZcool-2016" panose="02010600030101010101" pitchFamily="2" charset="-122"/>
              </a:rPr>
              <a:t>22</a:t>
            </a:r>
            <a:r>
              <a:rPr lang="zh-TW" altLang="en-US" sz="3600" dirty="0" smtClean="0">
                <a:latin typeface="標楷體" pitchFamily="65" charset="-120"/>
                <a:ea typeface="標楷體" pitchFamily="65" charset="-120"/>
                <a:sym typeface="HappyZcool-2016" panose="02010600030101010101" pitchFamily="2" charset="-122"/>
              </a:rPr>
              <a:t>條所保障之基本權利。憲法所保障之健康權，旨在保障人民生理及心理機能之完整性，不受任意侵害，且國家對人民身心健康亦負一定照顧義務。</a:t>
            </a:r>
            <a:r>
              <a:rPr lang="zh-TW" altLang="en-US" sz="3600" dirty="0" smtClean="0">
                <a:solidFill>
                  <a:srgbClr val="FF0000"/>
                </a:solidFill>
                <a:latin typeface="標楷體" pitchFamily="65" charset="-120"/>
                <a:ea typeface="標楷體" pitchFamily="65" charset="-120"/>
                <a:sym typeface="HappyZcool-2016" panose="02010600030101010101" pitchFamily="2" charset="-122"/>
              </a:rPr>
              <a:t>明示健康權係從憲法第</a:t>
            </a:r>
            <a:r>
              <a:rPr lang="en-US" altLang="zh-TW" sz="3600" dirty="0" smtClean="0">
                <a:solidFill>
                  <a:srgbClr val="FF0000"/>
                </a:solidFill>
                <a:latin typeface="標楷體" pitchFamily="65" charset="-120"/>
                <a:ea typeface="標楷體" pitchFamily="65" charset="-120"/>
                <a:sym typeface="HappyZcool-2016" panose="02010600030101010101" pitchFamily="2" charset="-122"/>
              </a:rPr>
              <a:t>22</a:t>
            </a:r>
            <a:r>
              <a:rPr lang="zh-TW" altLang="en-US" sz="3600" dirty="0" smtClean="0">
                <a:solidFill>
                  <a:srgbClr val="FF0000"/>
                </a:solidFill>
                <a:latin typeface="標楷體" pitchFamily="65" charset="-120"/>
                <a:ea typeface="標楷體" pitchFamily="65" charset="-120"/>
                <a:sym typeface="HappyZcool-2016" panose="02010600030101010101" pitchFamily="2" charset="-122"/>
              </a:rPr>
              <a:t>條概括性權利保障條款導出，屬憲法未列舉之權利</a:t>
            </a:r>
            <a:r>
              <a:rPr lang="zh-TW" altLang="en-US" sz="3600" dirty="0" smtClean="0">
                <a:latin typeface="標楷體" pitchFamily="65" charset="-120"/>
                <a:ea typeface="標楷體" pitchFamily="65" charset="-120"/>
                <a:sym typeface="HappyZcool-2016" panose="02010600030101010101" pitchFamily="2" charset="-122"/>
              </a:rPr>
              <a:t>。</a:t>
            </a:r>
            <a:endParaRPr lang="en-US" altLang="zh-TW" sz="36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3406782663"/>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四、提升台美外交、軍事、貿易同盟關係宜與維護國人健康權同時兼顧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21799" y="2591494"/>
            <a:ext cx="10817058" cy="401600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美豬的進口受到許多團體的反對聲浪，主要是因為美豬有食安上的顧慮，台灣為了能夠擠身於國際，必須與世界強國簽署自由貿易協定，在開放美豬進口的同時，就已顯示出國家政策的自主性與決策性。</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四、提升台美外交、軍事、貿易同盟關係宜與維護國人健康權同時兼顧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99496" y="2379619"/>
            <a:ext cx="10817058" cy="401600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雖然有反對及肯定的聲音，但是美豬的進口也讓台美關係在貿易及經濟上有所突破，縱然反對聲肆起，</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台灣亦開放萊克多巴胺的美豬進口，這樣的決策讓台美外交及軍事也因此打開大門。</a:t>
            </a:r>
            <a:endParaRPr lang="en-US" altLang="zh-TW" sz="4000" dirty="0" smtClean="0">
              <a:solidFill>
                <a:srgbClr val="FF0000"/>
              </a:solidFill>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467378980"/>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四、提升台美外交、軍事、貿易同盟關係宜與維護國人健康權同時兼顧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66043" y="2346166"/>
            <a:ext cx="10817058" cy="441348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600" dirty="0" smtClean="0">
                <a:latin typeface="標楷體" pitchFamily="65" charset="-120"/>
                <a:ea typeface="標楷體" pitchFamily="65" charset="-120"/>
                <a:sym typeface="HappyZcool-2016" panose="02010600030101010101" pitchFamily="2" charset="-122"/>
              </a:rPr>
              <a:t>雖然國家具有自主性，但是對於國人的健康權及反對萊克多巴胺美豬進口亦不容忽視，更要聽聽民眾的訴求，</a:t>
            </a:r>
            <a:r>
              <a:rPr lang="zh-TW" altLang="en-US" sz="3600" dirty="0" smtClean="0">
                <a:solidFill>
                  <a:srgbClr val="FF0000"/>
                </a:solidFill>
                <a:latin typeface="標楷體" pitchFamily="65" charset="-120"/>
                <a:ea typeface="標楷體" pitchFamily="65" charset="-120"/>
                <a:sym typeface="HappyZcool-2016" panose="02010600030101010101" pitchFamily="2" charset="-122"/>
              </a:rPr>
              <a:t>而不是一謂的追求台美關係，維護台美之間外交、軍事、貿易的同盟關係，卻犧牲國人的健康權</a:t>
            </a:r>
            <a:r>
              <a:rPr lang="zh-TW" altLang="en-US" sz="3600" dirty="0" smtClean="0">
                <a:latin typeface="標楷體" pitchFamily="65" charset="-120"/>
                <a:ea typeface="標楷體" pitchFamily="65" charset="-120"/>
                <a:sym typeface="HappyZcool-2016" panose="02010600030101010101" pitchFamily="2" charset="-122"/>
              </a:rPr>
              <a:t>，必須將國人的健康提昇至國家安全層級，同時兼顧台美外交、軍事、貿易及健康。</a:t>
            </a:r>
            <a:endParaRPr lang="en-US" altLang="zh-TW" sz="36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3420462627"/>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7991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五、我國對於豬隻禁用萊克多巴胺之機制宜訂定統一標準</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43740" y="2368468"/>
            <a:ext cx="10817058" cy="3215788"/>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我國係禁止萊克多巴胺使用在豬隻上，但是卻通過含萊克多巴胺美豬進口的</a:t>
            </a:r>
            <a:r>
              <a:rPr lang="en-US" altLang="zh-TW" sz="4000" dirty="0" smtClean="0">
                <a:latin typeface="標楷體" pitchFamily="65" charset="-120"/>
                <a:ea typeface="標楷體" pitchFamily="65" charset="-120"/>
                <a:sym typeface="HappyZcool-2016" panose="02010600030101010101" pitchFamily="2" charset="-122"/>
              </a:rPr>
              <a:t>9</a:t>
            </a:r>
            <a:r>
              <a:rPr lang="zh-TW" altLang="en-US" sz="4000" dirty="0" smtClean="0">
                <a:latin typeface="標楷體" pitchFamily="65" charset="-120"/>
                <a:ea typeface="標楷體" pitchFamily="65" charset="-120"/>
                <a:sym typeface="HappyZcool-2016" panose="02010600030101010101" pitchFamily="2" charset="-122"/>
              </a:rPr>
              <a:t>項行政命令，</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無非是一個國家對於萊克多巴胺的使用有雙重標準。</a:t>
            </a:r>
            <a:endParaRPr lang="en-US" altLang="zh-TW" sz="4000" dirty="0" smtClean="0">
              <a:solidFill>
                <a:srgbClr val="FF0000"/>
              </a:solidFill>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668402"/>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五、我國對於豬隻禁用萊克多巴胺之機制宜訂定統一標準</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54891" y="2041773"/>
            <a:ext cx="10817058" cy="4816227"/>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聯合國國際食品法典委員會</a:t>
            </a:r>
            <a:r>
              <a:rPr lang="en-US" altLang="zh-TW" sz="4000" dirty="0" smtClean="0">
                <a:latin typeface="標楷體" pitchFamily="65" charset="-120"/>
                <a:ea typeface="標楷體" pitchFamily="65" charset="-120"/>
                <a:sym typeface="HappyZcool-2016" panose="02010600030101010101" pitchFamily="2" charset="-122"/>
              </a:rPr>
              <a:t>(CODEX)</a:t>
            </a:r>
            <a:r>
              <a:rPr lang="zh-TW" altLang="en-US" sz="4000" dirty="0" smtClean="0">
                <a:latin typeface="標楷體" pitchFamily="65" charset="-120"/>
                <a:ea typeface="標楷體" pitchFamily="65" charset="-120"/>
                <a:sym typeface="HappyZcool-2016" panose="02010600030101010101" pitchFamily="2" charset="-122"/>
              </a:rPr>
              <a:t>於</a:t>
            </a:r>
            <a:r>
              <a:rPr lang="en-US" altLang="zh-TW" sz="4000" dirty="0" smtClean="0">
                <a:latin typeface="標楷體" pitchFamily="65" charset="-120"/>
                <a:ea typeface="標楷體" pitchFamily="65" charset="-120"/>
                <a:sym typeface="HappyZcool-2016" panose="02010600030101010101" pitchFamily="2" charset="-122"/>
              </a:rPr>
              <a:t>2012</a:t>
            </a:r>
            <a:r>
              <a:rPr lang="zh-TW" altLang="en-US" sz="4000" dirty="0" smtClean="0">
                <a:latin typeface="標楷體" pitchFamily="65" charset="-120"/>
                <a:ea typeface="標楷體" pitchFamily="65" charset="-120"/>
                <a:sym typeface="HappyZcool-2016" panose="02010600030101010101" pitchFamily="2" charset="-122"/>
              </a:rPr>
              <a:t>年</a:t>
            </a:r>
            <a:r>
              <a:rPr lang="en-US" altLang="zh-TW" sz="4000" dirty="0" smtClean="0">
                <a:latin typeface="標楷體" pitchFamily="65" charset="-120"/>
                <a:ea typeface="標楷體" pitchFamily="65" charset="-120"/>
                <a:sym typeface="HappyZcool-2016" panose="02010600030101010101" pitchFamily="2" charset="-122"/>
              </a:rPr>
              <a:t>7</a:t>
            </a:r>
            <a:r>
              <a:rPr lang="zh-TW" altLang="en-US" sz="4000" dirty="0" smtClean="0">
                <a:latin typeface="標楷體" pitchFamily="65" charset="-120"/>
                <a:ea typeface="標楷體" pitchFamily="65" charset="-120"/>
                <a:sym typeface="HappyZcool-2016" panose="02010600030101010101" pitchFamily="2" charset="-122"/>
              </a:rPr>
              <a:t>月</a:t>
            </a:r>
            <a:r>
              <a:rPr lang="en-US" altLang="zh-TW" sz="4000" dirty="0" smtClean="0">
                <a:latin typeface="標楷體" pitchFamily="65" charset="-120"/>
                <a:ea typeface="標楷體" pitchFamily="65" charset="-120"/>
                <a:sym typeface="HappyZcool-2016" panose="02010600030101010101" pitchFamily="2" charset="-122"/>
              </a:rPr>
              <a:t>5</a:t>
            </a:r>
            <a:r>
              <a:rPr lang="zh-TW" altLang="en-US" sz="4000" dirty="0" smtClean="0">
                <a:latin typeface="標楷體" pitchFamily="65" charset="-120"/>
                <a:ea typeface="標楷體" pitchFamily="65" charset="-120"/>
                <a:sym typeface="HappyZcool-2016" panose="02010600030101010101" pitchFamily="2" charset="-122"/>
              </a:rPr>
              <a:t>日通過訂定豬與牛的萊劑容許量標準，對豬而言，豬肉或脂肪是</a:t>
            </a:r>
            <a:r>
              <a:rPr lang="en-US" altLang="zh-TW" sz="4000" dirty="0" smtClean="0">
                <a:latin typeface="標楷體" pitchFamily="65" charset="-120"/>
                <a:ea typeface="標楷體" pitchFamily="65" charset="-120"/>
                <a:sym typeface="HappyZcool-2016" panose="02010600030101010101" pitchFamily="2" charset="-122"/>
              </a:rPr>
              <a:t>0.01ppm</a:t>
            </a:r>
            <a:r>
              <a:rPr lang="zh-TW" altLang="en-US" sz="4000" dirty="0" smtClean="0">
                <a:latin typeface="標楷體" pitchFamily="65" charset="-120"/>
                <a:ea typeface="標楷體" pitchFamily="65" charset="-120"/>
                <a:sym typeface="HappyZcool-2016" panose="02010600030101010101" pitchFamily="2" charset="-122"/>
              </a:rPr>
              <a:t>，也就是</a:t>
            </a:r>
            <a:r>
              <a:rPr lang="en-US" altLang="zh-TW" sz="4000" dirty="0" smtClean="0">
                <a:latin typeface="標楷體" pitchFamily="65" charset="-120"/>
                <a:ea typeface="標楷體" pitchFamily="65" charset="-120"/>
                <a:sym typeface="HappyZcool-2016" panose="02010600030101010101" pitchFamily="2" charset="-122"/>
              </a:rPr>
              <a:t>1</a:t>
            </a:r>
            <a:r>
              <a:rPr lang="zh-TW" altLang="en-US" sz="4000" dirty="0" smtClean="0">
                <a:latin typeface="標楷體" pitchFamily="65" charset="-120"/>
                <a:ea typeface="標楷體" pitchFamily="65" charset="-120"/>
                <a:sym typeface="HappyZcool-2016" panose="02010600030101010101" pitchFamily="2" charset="-122"/>
              </a:rPr>
              <a:t>公斤豬肉或脂肪不能有超過</a:t>
            </a:r>
            <a:r>
              <a:rPr lang="en-US" altLang="zh-TW" sz="4000" dirty="0" smtClean="0">
                <a:latin typeface="標楷體" pitchFamily="65" charset="-120"/>
                <a:ea typeface="標楷體" pitchFamily="65" charset="-120"/>
                <a:sym typeface="HappyZcool-2016" panose="02010600030101010101" pitchFamily="2" charset="-122"/>
              </a:rPr>
              <a:t>10</a:t>
            </a:r>
            <a:r>
              <a:rPr lang="zh-TW" altLang="en-US" sz="4000" dirty="0" smtClean="0">
                <a:latin typeface="標楷體" pitchFamily="65" charset="-120"/>
                <a:ea typeface="標楷體" pitchFamily="65" charset="-120"/>
                <a:sym typeface="HappyZcool-2016" panose="02010600030101010101" pitchFamily="2" charset="-122"/>
              </a:rPr>
              <a:t>微克</a:t>
            </a:r>
            <a:r>
              <a:rPr lang="en-US" altLang="zh-TW" sz="4000" dirty="0" smtClean="0">
                <a:latin typeface="標楷體" pitchFamily="65" charset="-120"/>
                <a:ea typeface="標楷體" pitchFamily="65" charset="-120"/>
                <a:sym typeface="HappyZcool-2016" panose="02010600030101010101" pitchFamily="2" charset="-122"/>
              </a:rPr>
              <a:t>(1</a:t>
            </a:r>
            <a:r>
              <a:rPr lang="zh-TW" altLang="en-US" sz="4000" dirty="0" smtClean="0">
                <a:latin typeface="標楷體" pitchFamily="65" charset="-120"/>
                <a:ea typeface="標楷體" pitchFamily="65" charset="-120"/>
                <a:sym typeface="HappyZcool-2016" panose="02010600030101010101" pitchFamily="2" charset="-122"/>
              </a:rPr>
              <a:t>微克等於</a:t>
            </a:r>
            <a:r>
              <a:rPr lang="en-US" altLang="zh-TW" sz="4000" dirty="0" smtClean="0">
                <a:latin typeface="標楷體" pitchFamily="65" charset="-120"/>
                <a:ea typeface="標楷體" pitchFamily="65" charset="-120"/>
                <a:sym typeface="HappyZcool-2016" panose="02010600030101010101" pitchFamily="2" charset="-122"/>
              </a:rPr>
              <a:t>10-6</a:t>
            </a:r>
            <a:r>
              <a:rPr lang="zh-TW" altLang="en-US" sz="4000" dirty="0" smtClean="0">
                <a:latin typeface="標楷體" pitchFamily="65" charset="-120"/>
                <a:ea typeface="標楷體" pitchFamily="65" charset="-120"/>
                <a:sym typeface="HappyZcool-2016" panose="02010600030101010101" pitchFamily="2" charset="-122"/>
              </a:rPr>
              <a:t>克</a:t>
            </a:r>
            <a:r>
              <a:rPr lang="en-US" altLang="zh-TW" sz="4000" dirty="0" smtClean="0">
                <a:latin typeface="標楷體" pitchFamily="65" charset="-120"/>
                <a:ea typeface="標楷體" pitchFamily="65" charset="-120"/>
                <a:sym typeface="HappyZcool-2016" panose="02010600030101010101" pitchFamily="2" charset="-122"/>
              </a:rPr>
              <a:t>)</a:t>
            </a:r>
            <a:r>
              <a:rPr lang="zh-TW" altLang="en-US" sz="4000" dirty="0" smtClean="0">
                <a:latin typeface="標楷體" pitchFamily="65" charset="-120"/>
                <a:ea typeface="標楷體" pitchFamily="65" charset="-120"/>
                <a:sym typeface="HappyZcool-2016" panose="02010600030101010101" pitchFamily="2" charset="-122"/>
              </a:rPr>
              <a:t>的萊克多巴胺。至於豬腎的標準是</a:t>
            </a:r>
            <a:r>
              <a:rPr lang="en-US" altLang="zh-TW" sz="4000" dirty="0" smtClean="0">
                <a:latin typeface="標楷體" pitchFamily="65" charset="-120"/>
                <a:ea typeface="標楷體" pitchFamily="65" charset="-120"/>
                <a:sym typeface="HappyZcool-2016" panose="02010600030101010101" pitchFamily="2" charset="-122"/>
              </a:rPr>
              <a:t>0.09ppm</a:t>
            </a:r>
            <a:r>
              <a:rPr lang="zh-TW" altLang="en-US" sz="4000" dirty="0" smtClean="0">
                <a:latin typeface="標楷體" pitchFamily="65" charset="-120"/>
                <a:ea typeface="標楷體" pitchFamily="65" charset="-120"/>
                <a:sym typeface="HappyZcool-2016" panose="02010600030101010101" pitchFamily="2" charset="-122"/>
              </a:rPr>
              <a:t>，豬肝則是</a:t>
            </a:r>
            <a:r>
              <a:rPr lang="en-US" altLang="zh-TW" sz="4000" dirty="0" smtClean="0">
                <a:latin typeface="標楷體" pitchFamily="65" charset="-120"/>
                <a:ea typeface="標楷體" pitchFamily="65" charset="-120"/>
                <a:sym typeface="HappyZcool-2016" panose="02010600030101010101" pitchFamily="2" charset="-122"/>
              </a:rPr>
              <a:t>0.04ppm</a:t>
            </a:r>
            <a:r>
              <a:rPr lang="zh-TW" altLang="en-US" sz="4000" dirty="0" smtClean="0">
                <a:latin typeface="標楷體" pitchFamily="65" charset="-120"/>
                <a:ea typeface="標楷體" pitchFamily="65" charset="-120"/>
                <a:sym typeface="HappyZcool-2016" panose="02010600030101010101" pitchFamily="2" charset="-122"/>
              </a:rPr>
              <a:t>。</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3618575057"/>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8DBB694B-7D59-4F1D-8681-19B83882F8B8}"/>
              </a:ext>
            </a:extLst>
          </p:cNvPr>
          <p:cNvGrpSpPr>
            <a:grpSpLocks noChangeAspect="1"/>
          </p:cNvGrpSpPr>
          <p:nvPr/>
        </p:nvGrpSpPr>
        <p:grpSpPr bwMode="auto">
          <a:xfrm>
            <a:off x="3140337" y="1498601"/>
            <a:ext cx="6126176" cy="3860798"/>
            <a:chOff x="1192" y="654"/>
            <a:chExt cx="5011" cy="3158"/>
          </a:xfrm>
        </p:grpSpPr>
        <p:sp>
          <p:nvSpPr>
            <p:cNvPr id="5" name="Freeform 5">
              <a:extLst>
                <a:ext uri="{FF2B5EF4-FFF2-40B4-BE49-F238E27FC236}">
                  <a16:creationId xmlns:a16="http://schemas.microsoft.com/office/drawing/2014/main" id="{C7C3A334-1BDB-4197-B725-9CD481AF0493}"/>
                </a:ext>
              </a:extLst>
            </p:cNvPr>
            <p:cNvSpPr>
              <a:spLocks/>
            </p:cNvSpPr>
            <p:nvPr/>
          </p:nvSpPr>
          <p:spPr bwMode="auto">
            <a:xfrm>
              <a:off x="1192" y="654"/>
              <a:ext cx="5011" cy="3134"/>
            </a:xfrm>
            <a:custGeom>
              <a:avLst/>
              <a:gdLst>
                <a:gd name="T0" fmla="*/ 73 w 1877"/>
                <a:gd name="T1" fmla="*/ 64 h 1172"/>
                <a:gd name="T2" fmla="*/ 1175 w 1877"/>
                <a:gd name="T3" fmla="*/ 77 h 1172"/>
                <a:gd name="T4" fmla="*/ 1762 w 1877"/>
                <a:gd name="T5" fmla="*/ 215 h 1172"/>
                <a:gd name="T6" fmla="*/ 1819 w 1877"/>
                <a:gd name="T7" fmla="*/ 844 h 1172"/>
                <a:gd name="T8" fmla="*/ 1299 w 1877"/>
                <a:gd name="T9" fmla="*/ 909 h 1172"/>
                <a:gd name="T10" fmla="*/ 1429 w 1877"/>
                <a:gd name="T11" fmla="*/ 1172 h 1172"/>
                <a:gd name="T12" fmla="*/ 912 w 1877"/>
                <a:gd name="T13" fmla="*/ 934 h 1172"/>
                <a:gd name="T14" fmla="*/ 281 w 1877"/>
                <a:gd name="T15" fmla="*/ 918 h 1172"/>
                <a:gd name="T16" fmla="*/ 16 w 1877"/>
                <a:gd name="T17" fmla="*/ 599 h 1172"/>
                <a:gd name="T18" fmla="*/ 60 w 1877"/>
                <a:gd name="T19" fmla="*/ 89 h 1172"/>
                <a:gd name="T20" fmla="*/ 73 w 1877"/>
                <a:gd name="T21" fmla="*/ 64 h 1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7" h="1172">
                  <a:moveTo>
                    <a:pt x="73" y="64"/>
                  </a:moveTo>
                  <a:cubicBezTo>
                    <a:pt x="375" y="54"/>
                    <a:pt x="836" y="76"/>
                    <a:pt x="1175" y="77"/>
                  </a:cubicBezTo>
                  <a:cubicBezTo>
                    <a:pt x="1406" y="81"/>
                    <a:pt x="1670" y="0"/>
                    <a:pt x="1762" y="215"/>
                  </a:cubicBezTo>
                  <a:cubicBezTo>
                    <a:pt x="1801" y="299"/>
                    <a:pt x="1877" y="769"/>
                    <a:pt x="1819" y="844"/>
                  </a:cubicBezTo>
                  <a:cubicBezTo>
                    <a:pt x="1749" y="955"/>
                    <a:pt x="1408" y="906"/>
                    <a:pt x="1299" y="909"/>
                  </a:cubicBezTo>
                  <a:cubicBezTo>
                    <a:pt x="1338" y="993"/>
                    <a:pt x="1390" y="1076"/>
                    <a:pt x="1429" y="1172"/>
                  </a:cubicBezTo>
                  <a:cubicBezTo>
                    <a:pt x="1221" y="1118"/>
                    <a:pt x="1119" y="963"/>
                    <a:pt x="912" y="934"/>
                  </a:cubicBezTo>
                  <a:cubicBezTo>
                    <a:pt x="718" y="916"/>
                    <a:pt x="488" y="923"/>
                    <a:pt x="281" y="918"/>
                  </a:cubicBezTo>
                  <a:cubicBezTo>
                    <a:pt x="51" y="913"/>
                    <a:pt x="0" y="854"/>
                    <a:pt x="16" y="599"/>
                  </a:cubicBezTo>
                  <a:cubicBezTo>
                    <a:pt x="35" y="429"/>
                    <a:pt x="37" y="264"/>
                    <a:pt x="60" y="89"/>
                  </a:cubicBezTo>
                  <a:lnTo>
                    <a:pt x="73" y="64"/>
                  </a:lnTo>
                  <a:close/>
                </a:path>
              </a:pathLst>
            </a:custGeom>
            <a:solidFill>
              <a:schemeClr val="bg1"/>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Freeform 6">
              <a:extLst>
                <a:ext uri="{FF2B5EF4-FFF2-40B4-BE49-F238E27FC236}">
                  <a16:creationId xmlns:a16="http://schemas.microsoft.com/office/drawing/2014/main" id="{1529332F-B845-43FE-85A3-67E6893F732E}"/>
                </a:ext>
              </a:extLst>
            </p:cNvPr>
            <p:cNvSpPr>
              <a:spLocks/>
            </p:cNvSpPr>
            <p:nvPr/>
          </p:nvSpPr>
          <p:spPr bwMode="auto">
            <a:xfrm>
              <a:off x="1202" y="791"/>
              <a:ext cx="4926" cy="3021"/>
            </a:xfrm>
            <a:custGeom>
              <a:avLst/>
              <a:gdLst>
                <a:gd name="T0" fmla="*/ 698 w 1845"/>
                <a:gd name="T1" fmla="*/ 25 h 1130"/>
                <a:gd name="T2" fmla="*/ 1320 w 1845"/>
                <a:gd name="T3" fmla="*/ 29 h 1130"/>
                <a:gd name="T4" fmla="*/ 1682 w 1845"/>
                <a:gd name="T5" fmla="*/ 76 h 1130"/>
                <a:gd name="T6" fmla="*/ 1769 w 1845"/>
                <a:gd name="T7" fmla="*/ 226 h 1130"/>
                <a:gd name="T8" fmla="*/ 1821 w 1845"/>
                <a:gd name="T9" fmla="*/ 539 h 1130"/>
                <a:gd name="T10" fmla="*/ 1808 w 1845"/>
                <a:gd name="T11" fmla="*/ 787 h 1130"/>
                <a:gd name="T12" fmla="*/ 1529 w 1845"/>
                <a:gd name="T13" fmla="*/ 858 h 1130"/>
                <a:gd name="T14" fmla="*/ 1295 w 1845"/>
                <a:gd name="T15" fmla="*/ 850 h 1130"/>
                <a:gd name="T16" fmla="*/ 1417 w 1845"/>
                <a:gd name="T17" fmla="*/ 1123 h 1130"/>
                <a:gd name="T18" fmla="*/ 1162 w 1845"/>
                <a:gd name="T19" fmla="*/ 980 h 1130"/>
                <a:gd name="T20" fmla="*/ 534 w 1845"/>
                <a:gd name="T21" fmla="*/ 862 h 1130"/>
                <a:gd name="T22" fmla="*/ 204 w 1845"/>
                <a:gd name="T23" fmla="*/ 855 h 1130"/>
                <a:gd name="T24" fmla="*/ 18 w 1845"/>
                <a:gd name="T25" fmla="*/ 609 h 1130"/>
                <a:gd name="T26" fmla="*/ 40 w 1845"/>
                <a:gd name="T27" fmla="*/ 299 h 1130"/>
                <a:gd name="T28" fmla="*/ 63 w 1845"/>
                <a:gd name="T29" fmla="*/ 46 h 1130"/>
                <a:gd name="T30" fmla="*/ 62 w 1845"/>
                <a:gd name="T31" fmla="*/ 9 h 1130"/>
                <a:gd name="T32" fmla="*/ 36 w 1845"/>
                <a:gd name="T33" fmla="*/ 143 h 1130"/>
                <a:gd name="T34" fmla="*/ 7 w 1845"/>
                <a:gd name="T35" fmla="*/ 522 h 1130"/>
                <a:gd name="T36" fmla="*/ 57 w 1845"/>
                <a:gd name="T37" fmla="*/ 819 h 1130"/>
                <a:gd name="T38" fmla="*/ 382 w 1845"/>
                <a:gd name="T39" fmla="*/ 877 h 1130"/>
                <a:gd name="T40" fmla="*/ 751 w 1845"/>
                <a:gd name="T41" fmla="*/ 881 h 1130"/>
                <a:gd name="T42" fmla="*/ 925 w 1845"/>
                <a:gd name="T43" fmla="*/ 894 h 1130"/>
                <a:gd name="T44" fmla="*/ 1423 w 1845"/>
                <a:gd name="T45" fmla="*/ 1128 h 1130"/>
                <a:gd name="T46" fmla="*/ 1302 w 1845"/>
                <a:gd name="T47" fmla="*/ 854 h 1130"/>
                <a:gd name="T48" fmla="*/ 1486 w 1845"/>
                <a:gd name="T49" fmla="*/ 873 h 1130"/>
                <a:gd name="T50" fmla="*/ 1833 w 1845"/>
                <a:gd name="T51" fmla="*/ 774 h 1130"/>
                <a:gd name="T52" fmla="*/ 1842 w 1845"/>
                <a:gd name="T53" fmla="*/ 605 h 1130"/>
                <a:gd name="T54" fmla="*/ 1778 w 1845"/>
                <a:gd name="T55" fmla="*/ 197 h 1130"/>
                <a:gd name="T56" fmla="*/ 1434 w 1845"/>
                <a:gd name="T57" fmla="*/ 7 h 1130"/>
                <a:gd name="T58" fmla="*/ 1159 w 1845"/>
                <a:gd name="T59" fmla="*/ 18 h 1130"/>
                <a:gd name="T60" fmla="*/ 185 w 1845"/>
                <a:gd name="T61" fmla="*/ 3 h 1130"/>
                <a:gd name="T62" fmla="*/ 69 w 1845"/>
                <a:gd name="T63" fmla="*/ 21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5" h="1130">
                  <a:moveTo>
                    <a:pt x="69" y="21"/>
                  </a:moveTo>
                  <a:cubicBezTo>
                    <a:pt x="278" y="14"/>
                    <a:pt x="488" y="21"/>
                    <a:pt x="698" y="25"/>
                  </a:cubicBezTo>
                  <a:cubicBezTo>
                    <a:pt x="809" y="28"/>
                    <a:pt x="919" y="31"/>
                    <a:pt x="1030" y="32"/>
                  </a:cubicBezTo>
                  <a:cubicBezTo>
                    <a:pt x="1127" y="34"/>
                    <a:pt x="1223" y="35"/>
                    <a:pt x="1320" y="29"/>
                  </a:cubicBezTo>
                  <a:cubicBezTo>
                    <a:pt x="1405" y="23"/>
                    <a:pt x="1494" y="15"/>
                    <a:pt x="1579" y="32"/>
                  </a:cubicBezTo>
                  <a:cubicBezTo>
                    <a:pt x="1616" y="40"/>
                    <a:pt x="1651" y="54"/>
                    <a:pt x="1682" y="76"/>
                  </a:cubicBezTo>
                  <a:cubicBezTo>
                    <a:pt x="1714" y="100"/>
                    <a:pt x="1735" y="134"/>
                    <a:pt x="1751" y="170"/>
                  </a:cubicBezTo>
                  <a:cubicBezTo>
                    <a:pt x="1759" y="186"/>
                    <a:pt x="1764" y="208"/>
                    <a:pt x="1769" y="226"/>
                  </a:cubicBezTo>
                  <a:cubicBezTo>
                    <a:pt x="1777" y="256"/>
                    <a:pt x="1783" y="286"/>
                    <a:pt x="1789" y="316"/>
                  </a:cubicBezTo>
                  <a:cubicBezTo>
                    <a:pt x="1803" y="390"/>
                    <a:pt x="1814" y="464"/>
                    <a:pt x="1821" y="539"/>
                  </a:cubicBezTo>
                  <a:cubicBezTo>
                    <a:pt x="1827" y="604"/>
                    <a:pt x="1832" y="670"/>
                    <a:pt x="1824" y="735"/>
                  </a:cubicBezTo>
                  <a:cubicBezTo>
                    <a:pt x="1822" y="752"/>
                    <a:pt x="1819" y="773"/>
                    <a:pt x="1808" y="787"/>
                  </a:cubicBezTo>
                  <a:cubicBezTo>
                    <a:pt x="1793" y="809"/>
                    <a:pt x="1772" y="823"/>
                    <a:pt x="1747" y="832"/>
                  </a:cubicBezTo>
                  <a:cubicBezTo>
                    <a:pt x="1679" y="858"/>
                    <a:pt x="1601" y="859"/>
                    <a:pt x="1529" y="858"/>
                  </a:cubicBezTo>
                  <a:cubicBezTo>
                    <a:pt x="1459" y="857"/>
                    <a:pt x="1390" y="851"/>
                    <a:pt x="1320" y="850"/>
                  </a:cubicBezTo>
                  <a:cubicBezTo>
                    <a:pt x="1312" y="850"/>
                    <a:pt x="1304" y="850"/>
                    <a:pt x="1295" y="850"/>
                  </a:cubicBezTo>
                  <a:cubicBezTo>
                    <a:pt x="1289" y="850"/>
                    <a:pt x="1286" y="857"/>
                    <a:pt x="1288" y="862"/>
                  </a:cubicBezTo>
                  <a:cubicBezTo>
                    <a:pt x="1330" y="950"/>
                    <a:pt x="1380" y="1033"/>
                    <a:pt x="1417" y="1123"/>
                  </a:cubicBezTo>
                  <a:cubicBezTo>
                    <a:pt x="1421" y="1119"/>
                    <a:pt x="1424" y="1116"/>
                    <a:pt x="1427" y="1113"/>
                  </a:cubicBezTo>
                  <a:cubicBezTo>
                    <a:pt x="1330" y="1087"/>
                    <a:pt x="1246" y="1034"/>
                    <a:pt x="1162" y="980"/>
                  </a:cubicBezTo>
                  <a:cubicBezTo>
                    <a:pt x="1080" y="929"/>
                    <a:pt x="993" y="882"/>
                    <a:pt x="895" y="874"/>
                  </a:cubicBezTo>
                  <a:cubicBezTo>
                    <a:pt x="775" y="863"/>
                    <a:pt x="654" y="862"/>
                    <a:pt x="534" y="862"/>
                  </a:cubicBezTo>
                  <a:cubicBezTo>
                    <a:pt x="472" y="861"/>
                    <a:pt x="411" y="861"/>
                    <a:pt x="349" y="860"/>
                  </a:cubicBezTo>
                  <a:cubicBezTo>
                    <a:pt x="301" y="860"/>
                    <a:pt x="252" y="860"/>
                    <a:pt x="204" y="855"/>
                  </a:cubicBezTo>
                  <a:cubicBezTo>
                    <a:pt x="151" y="850"/>
                    <a:pt x="89" y="837"/>
                    <a:pt x="55" y="792"/>
                  </a:cubicBezTo>
                  <a:cubicBezTo>
                    <a:pt x="17" y="742"/>
                    <a:pt x="17" y="669"/>
                    <a:pt x="18" y="609"/>
                  </a:cubicBezTo>
                  <a:cubicBezTo>
                    <a:pt x="19" y="561"/>
                    <a:pt x="24" y="513"/>
                    <a:pt x="28" y="465"/>
                  </a:cubicBezTo>
                  <a:cubicBezTo>
                    <a:pt x="33" y="409"/>
                    <a:pt x="37" y="354"/>
                    <a:pt x="40" y="299"/>
                  </a:cubicBezTo>
                  <a:cubicBezTo>
                    <a:pt x="44" y="243"/>
                    <a:pt x="48" y="187"/>
                    <a:pt x="54" y="131"/>
                  </a:cubicBezTo>
                  <a:cubicBezTo>
                    <a:pt x="57" y="103"/>
                    <a:pt x="60" y="74"/>
                    <a:pt x="63" y="46"/>
                  </a:cubicBezTo>
                  <a:cubicBezTo>
                    <a:pt x="65" y="36"/>
                    <a:pt x="71" y="26"/>
                    <a:pt x="76" y="17"/>
                  </a:cubicBezTo>
                  <a:cubicBezTo>
                    <a:pt x="80" y="8"/>
                    <a:pt x="66" y="0"/>
                    <a:pt x="62" y="9"/>
                  </a:cubicBezTo>
                  <a:cubicBezTo>
                    <a:pt x="56" y="21"/>
                    <a:pt x="49" y="32"/>
                    <a:pt x="47" y="46"/>
                  </a:cubicBezTo>
                  <a:cubicBezTo>
                    <a:pt x="43" y="78"/>
                    <a:pt x="40" y="110"/>
                    <a:pt x="36" y="143"/>
                  </a:cubicBezTo>
                  <a:cubicBezTo>
                    <a:pt x="30" y="206"/>
                    <a:pt x="26" y="269"/>
                    <a:pt x="22" y="333"/>
                  </a:cubicBezTo>
                  <a:cubicBezTo>
                    <a:pt x="18" y="396"/>
                    <a:pt x="13" y="459"/>
                    <a:pt x="7" y="522"/>
                  </a:cubicBezTo>
                  <a:cubicBezTo>
                    <a:pt x="2" y="568"/>
                    <a:pt x="0" y="614"/>
                    <a:pt x="2" y="660"/>
                  </a:cubicBezTo>
                  <a:cubicBezTo>
                    <a:pt x="5" y="716"/>
                    <a:pt x="15" y="778"/>
                    <a:pt x="57" y="819"/>
                  </a:cubicBezTo>
                  <a:cubicBezTo>
                    <a:pt x="101" y="860"/>
                    <a:pt x="167" y="869"/>
                    <a:pt x="225" y="873"/>
                  </a:cubicBezTo>
                  <a:cubicBezTo>
                    <a:pt x="277" y="877"/>
                    <a:pt x="330" y="876"/>
                    <a:pt x="382" y="877"/>
                  </a:cubicBezTo>
                  <a:cubicBezTo>
                    <a:pt x="444" y="877"/>
                    <a:pt x="506" y="878"/>
                    <a:pt x="567" y="878"/>
                  </a:cubicBezTo>
                  <a:cubicBezTo>
                    <a:pt x="629" y="878"/>
                    <a:pt x="690" y="879"/>
                    <a:pt x="751" y="881"/>
                  </a:cubicBezTo>
                  <a:cubicBezTo>
                    <a:pt x="781" y="882"/>
                    <a:pt x="810" y="884"/>
                    <a:pt x="840" y="886"/>
                  </a:cubicBezTo>
                  <a:cubicBezTo>
                    <a:pt x="868" y="887"/>
                    <a:pt x="897" y="889"/>
                    <a:pt x="925" y="894"/>
                  </a:cubicBezTo>
                  <a:cubicBezTo>
                    <a:pt x="1015" y="910"/>
                    <a:pt x="1094" y="956"/>
                    <a:pt x="1171" y="1005"/>
                  </a:cubicBezTo>
                  <a:cubicBezTo>
                    <a:pt x="1250" y="1056"/>
                    <a:pt x="1331" y="1104"/>
                    <a:pt x="1423" y="1128"/>
                  </a:cubicBezTo>
                  <a:cubicBezTo>
                    <a:pt x="1428" y="1130"/>
                    <a:pt x="1435" y="1124"/>
                    <a:pt x="1433" y="1118"/>
                  </a:cubicBezTo>
                  <a:cubicBezTo>
                    <a:pt x="1395" y="1027"/>
                    <a:pt x="1344" y="943"/>
                    <a:pt x="1302" y="854"/>
                  </a:cubicBezTo>
                  <a:cubicBezTo>
                    <a:pt x="1300" y="858"/>
                    <a:pt x="1298" y="862"/>
                    <a:pt x="1295" y="866"/>
                  </a:cubicBezTo>
                  <a:cubicBezTo>
                    <a:pt x="1359" y="864"/>
                    <a:pt x="1423" y="871"/>
                    <a:pt x="1486" y="873"/>
                  </a:cubicBezTo>
                  <a:cubicBezTo>
                    <a:pt x="1562" y="876"/>
                    <a:pt x="1640" y="876"/>
                    <a:pt x="1715" y="859"/>
                  </a:cubicBezTo>
                  <a:cubicBezTo>
                    <a:pt x="1763" y="848"/>
                    <a:pt x="1816" y="825"/>
                    <a:pt x="1833" y="774"/>
                  </a:cubicBezTo>
                  <a:cubicBezTo>
                    <a:pt x="1840" y="751"/>
                    <a:pt x="1842" y="726"/>
                    <a:pt x="1843" y="703"/>
                  </a:cubicBezTo>
                  <a:cubicBezTo>
                    <a:pt x="1845" y="670"/>
                    <a:pt x="1844" y="638"/>
                    <a:pt x="1842" y="605"/>
                  </a:cubicBezTo>
                  <a:cubicBezTo>
                    <a:pt x="1838" y="530"/>
                    <a:pt x="1828" y="454"/>
                    <a:pt x="1816" y="380"/>
                  </a:cubicBezTo>
                  <a:cubicBezTo>
                    <a:pt x="1806" y="318"/>
                    <a:pt x="1795" y="257"/>
                    <a:pt x="1778" y="197"/>
                  </a:cubicBezTo>
                  <a:cubicBezTo>
                    <a:pt x="1760" y="135"/>
                    <a:pt x="1724" y="80"/>
                    <a:pt x="1668" y="48"/>
                  </a:cubicBezTo>
                  <a:cubicBezTo>
                    <a:pt x="1598" y="7"/>
                    <a:pt x="1512" y="5"/>
                    <a:pt x="1434" y="7"/>
                  </a:cubicBezTo>
                  <a:cubicBezTo>
                    <a:pt x="1388" y="8"/>
                    <a:pt x="1343" y="11"/>
                    <a:pt x="1298" y="14"/>
                  </a:cubicBezTo>
                  <a:cubicBezTo>
                    <a:pt x="1252" y="17"/>
                    <a:pt x="1206" y="18"/>
                    <a:pt x="1159" y="18"/>
                  </a:cubicBezTo>
                  <a:cubicBezTo>
                    <a:pt x="1053" y="17"/>
                    <a:pt x="946" y="15"/>
                    <a:pt x="840" y="13"/>
                  </a:cubicBezTo>
                  <a:cubicBezTo>
                    <a:pt x="622" y="8"/>
                    <a:pt x="404" y="1"/>
                    <a:pt x="185" y="3"/>
                  </a:cubicBezTo>
                  <a:cubicBezTo>
                    <a:pt x="147" y="3"/>
                    <a:pt x="108" y="4"/>
                    <a:pt x="69" y="5"/>
                  </a:cubicBezTo>
                  <a:cubicBezTo>
                    <a:pt x="58" y="5"/>
                    <a:pt x="58" y="21"/>
                    <a:pt x="69" y="21"/>
                  </a:cubicBezTo>
                  <a:close/>
                </a:path>
              </a:pathLst>
            </a:custGeom>
            <a:solidFill>
              <a:schemeClr val="accent1"/>
            </a:solidFill>
            <a:ln w="9525">
              <a:solidFill>
                <a:schemeClr val="accent1"/>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7" name="文本框 6">
            <a:extLst>
              <a:ext uri="{FF2B5EF4-FFF2-40B4-BE49-F238E27FC236}">
                <a16:creationId xmlns:a16="http://schemas.microsoft.com/office/drawing/2014/main" id="{2178D7EA-4A99-4295-88ED-970CC296DBFA}"/>
              </a:ext>
            </a:extLst>
          </p:cNvPr>
          <p:cNvSpPr txBox="1"/>
          <p:nvPr/>
        </p:nvSpPr>
        <p:spPr>
          <a:xfrm>
            <a:off x="4284545" y="2150408"/>
            <a:ext cx="3758293" cy="1015663"/>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ctr">
              <a:lnSpc>
                <a:spcPct val="100000"/>
              </a:lnSpc>
            </a:pPr>
            <a:r>
              <a:rPr lang="zh-CN" altLang="en-US" sz="6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壹、前言</a:t>
            </a:r>
            <a:endParaRPr lang="zh-CN" altLang="en-US" sz="6000" dirty="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Tree>
    <p:extLst>
      <p:ext uri="{BB962C8B-B14F-4D97-AF65-F5344CB8AC3E}">
        <p14:creationId xmlns:p14="http://schemas.microsoft.com/office/powerpoint/2010/main" val="22599549"/>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18954"/>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六、我國政府及民間宜良性、正向地持續勸導美國政府及民間宜高度重視美豬動物權及美豬輸入國之民眾健康權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77195" y="3227113"/>
            <a:ext cx="10991230" cy="3293181"/>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我國開放美豬進口，除了自身必須嚴格管制之外，更必須於商品上明確標示原產地，而對於美豬的輸出國，</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宜採用勸導的方式，一步步的利誘其重視美豬的動物權及民眾的健康權 </a:t>
            </a:r>
            <a:r>
              <a:rPr lang="zh-TW" altLang="en-US" sz="4000" dirty="0" smtClean="0">
                <a:latin typeface="標楷體" pitchFamily="65" charset="-120"/>
                <a:ea typeface="標楷體" pitchFamily="65" charset="-120"/>
                <a:sym typeface="HappyZcool-2016" panose="02010600030101010101" pitchFamily="2" charset="-122"/>
              </a:rPr>
              <a:t>。</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562840"/>
            <a:ext cx="10820974" cy="2123630"/>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六、我國政府及民間宜良性、正向地持續勸導美國政府及民間宜高度重視美豬動物權及美豬輸入國之民眾健康權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55253" y="2413077"/>
            <a:ext cx="10991230" cy="4511591"/>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200" dirty="0" smtClean="0">
                <a:latin typeface="標楷體" pitchFamily="65" charset="-120"/>
                <a:ea typeface="標楷體" pitchFamily="65" charset="-120"/>
                <a:sym typeface="HappyZcool-2016" panose="02010600030101010101" pitchFamily="2" charset="-122"/>
              </a:rPr>
              <a:t>目前全球共</a:t>
            </a:r>
            <a:r>
              <a:rPr lang="en-US" altLang="zh-TW" sz="3200" dirty="0" smtClean="0">
                <a:latin typeface="標楷體" pitchFamily="65" charset="-120"/>
                <a:ea typeface="標楷體" pitchFamily="65" charset="-120"/>
                <a:sym typeface="HappyZcool-2016" panose="02010600030101010101" pitchFamily="2" charset="-122"/>
              </a:rPr>
              <a:t>27</a:t>
            </a:r>
            <a:r>
              <a:rPr lang="zh-TW" altLang="en-US" sz="3200" dirty="0" smtClean="0">
                <a:latin typeface="標楷體" pitchFamily="65" charset="-120"/>
                <a:ea typeface="標楷體" pitchFamily="65" charset="-120"/>
                <a:sym typeface="HappyZcool-2016" panose="02010600030101010101" pitchFamily="2" charset="-122"/>
              </a:rPr>
              <a:t>個國家有使用萊克多巴胺：如美國、加拿大、澳大利亞、紐西蘭、南韓、泰國，使用萊克多巴胺的國家對於劑量都不一樣，但是都是在容許的範圍內，對於人體雖然不至於造成「立即死亡」之嚴重影響，</a:t>
            </a:r>
            <a:r>
              <a:rPr lang="zh-TW" altLang="en-US" sz="3200" dirty="0" smtClean="0">
                <a:solidFill>
                  <a:srgbClr val="FF0000"/>
                </a:solidFill>
                <a:latin typeface="標楷體" pitchFamily="65" charset="-120"/>
                <a:ea typeface="標楷體" pitchFamily="65" charset="-120"/>
                <a:sym typeface="HappyZcool-2016" panose="02010600030101010101" pitchFamily="2" charset="-122"/>
              </a:rPr>
              <a:t>但若是國際間能訂定一個共同的條約，對於萊克多巴胺採用強烈的禁止使用手段，並訂定罰責，對於禁止使用萊克多巴胺在美豬或是其他肉品上，會產生相當大之約束力。</a:t>
            </a:r>
            <a:endParaRPr lang="en-US" altLang="zh-TW" sz="3200" dirty="0" smtClean="0">
              <a:solidFill>
                <a:srgbClr val="FF0000"/>
              </a:solidFill>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1391418292"/>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1895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七、我國政府及民間宜良性、正向地持續勸導國際社會宜高度重視豬隻之動物權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21799" y="2041773"/>
            <a:ext cx="10991230" cy="4816227"/>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世界動物權宣言第一條肯定動物具有生存的平等權利，</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第一條動物生存的平等權利，此包括豬隻之生存權利；第二條規定動物之生命應享有被尊重之權利 ；第三條規定動物不應該被施以殘酷行為；第五條規定必須仰賴人類飼養的動物有權接受細心的照顧。</a:t>
            </a:r>
            <a:endParaRPr lang="en-US" altLang="zh-TW" sz="4000" dirty="0" smtClean="0">
              <a:solidFill>
                <a:srgbClr val="FF0000"/>
              </a:solidFill>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1895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七、我國政府及民間宜良性、正向地持續勸導國際社會宜高度重視豬隻之動物權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88706" y="2914878"/>
            <a:ext cx="10991230" cy="2492962"/>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台灣在</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1998</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年</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11</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月</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4</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日公佈施行「動物保護法」，是全世界第</a:t>
            </a:r>
            <a:r>
              <a:rPr lang="en-US" altLang="zh-TW" sz="4000" dirty="0" smtClean="0">
                <a:solidFill>
                  <a:srgbClr val="FF0000"/>
                </a:solidFill>
                <a:latin typeface="標楷體" pitchFamily="65" charset="-120"/>
                <a:ea typeface="標楷體" pitchFamily="65" charset="-120"/>
                <a:sym typeface="HappyZcool-2016" panose="02010600030101010101" pitchFamily="2" charset="-122"/>
              </a:rPr>
              <a:t>45</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個對動物立法的國家</a:t>
            </a:r>
            <a:r>
              <a:rPr lang="zh-TW" altLang="en-US" sz="4000" dirty="0" smtClean="0">
                <a:latin typeface="標楷體" pitchFamily="65" charset="-120"/>
                <a:ea typeface="標楷體" pitchFamily="65" charset="-120"/>
                <a:sym typeface="HappyZcool-2016" panose="02010600030101010101" pitchFamily="2" charset="-122"/>
              </a:rPr>
              <a:t>，顯示出台灣在早期已對動物的生存有所保障。</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2558812822"/>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0" name="文本框 9"/>
          <p:cNvSpPr txBox="1"/>
          <p:nvPr/>
        </p:nvSpPr>
        <p:spPr>
          <a:xfrm>
            <a:off x="986664" y="718954"/>
            <a:ext cx="10820974" cy="1446522"/>
          </a:xfrm>
          <a:prstGeom prst="rect">
            <a:avLst/>
          </a:prstGeom>
          <a:noFill/>
        </p:spPr>
        <p:txBody>
          <a:bodyPr wrap="square" lIns="91412" tIns="45706" rIns="91412" bIns="45706" rtlCol="0">
            <a:spAutoFit/>
          </a:bodyPr>
          <a:lstStyle/>
          <a:p>
            <a:r>
              <a:rPr lang="zh-TW" altLang="en-US" sz="4400" b="1" dirty="0" smtClean="0">
                <a:solidFill>
                  <a:srgbClr val="0070C0"/>
                </a:solidFill>
                <a:latin typeface="標楷體" pitchFamily="65" charset="-120"/>
                <a:ea typeface="標楷體" pitchFamily="65" charset="-120"/>
                <a:sym typeface="HappyZcool-2016" panose="02010600030101010101" pitchFamily="2" charset="-122"/>
              </a:rPr>
              <a:t>七、我國政府及民間宜良性、正向地持續勸導國際社會宜高度重視豬隻之動物權 </a:t>
            </a:r>
            <a:endParaRPr lang="zh-CN" altLang="en-US" sz="4400" b="1" dirty="0">
              <a:solidFill>
                <a:srgbClr val="0070C0"/>
              </a:solidFill>
              <a:latin typeface="標楷體" pitchFamily="65" charset="-120"/>
              <a:ea typeface="標楷體" pitchFamily="65" charset="-120"/>
              <a:sym typeface="HappyZcool-2016" panose="02010600030101010101" pitchFamily="2" charset="-122"/>
            </a:endParaRPr>
          </a:p>
        </p:txBody>
      </p:sp>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肆、對於我國開放萊克多巴胺美豬進口之決策爭議可行之回應對策</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677194" y="3093297"/>
            <a:ext cx="10991230" cy="2415569"/>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動物權即是所有的動物都有其固有的價值存在，動物跟人同等重要，人類不應該用飼養寵物來佔為己有，動物是有自由權的（朱增宏，</a:t>
            </a:r>
            <a:r>
              <a:rPr lang="en-US" altLang="zh-TW" sz="4000" dirty="0" smtClean="0">
                <a:latin typeface="標楷體" pitchFamily="65" charset="-120"/>
                <a:ea typeface="標楷體" pitchFamily="65" charset="-120"/>
                <a:sym typeface="HappyZcool-2016" panose="02010600030101010101" pitchFamily="2" charset="-122"/>
              </a:rPr>
              <a:t>2007</a:t>
            </a:r>
            <a:r>
              <a:rPr lang="zh-TW" altLang="en-US" sz="4000" dirty="0" smtClean="0">
                <a:latin typeface="標楷體" pitchFamily="65" charset="-120"/>
                <a:ea typeface="標楷體" pitchFamily="65" charset="-120"/>
                <a:sym typeface="HappyZcool-2016" panose="02010600030101010101" pitchFamily="2" charset="-122"/>
              </a:rPr>
              <a:t>）。</a:t>
            </a:r>
            <a:endParaRPr lang="en-US" altLang="zh-TW" sz="4000" dirty="0" smtClean="0">
              <a:latin typeface="標楷體" pitchFamily="65" charset="-12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2947141377"/>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DBB694B-7D59-4F1D-8681-19B83882F8B8}"/>
              </a:ext>
            </a:extLst>
          </p:cNvPr>
          <p:cNvGrpSpPr>
            <a:grpSpLocks noChangeAspect="1"/>
          </p:cNvGrpSpPr>
          <p:nvPr/>
        </p:nvGrpSpPr>
        <p:grpSpPr bwMode="auto">
          <a:xfrm>
            <a:off x="1279375" y="1257158"/>
            <a:ext cx="8631574" cy="5439733"/>
            <a:chOff x="1192" y="654"/>
            <a:chExt cx="5011" cy="3158"/>
          </a:xfrm>
        </p:grpSpPr>
        <p:sp>
          <p:nvSpPr>
            <p:cNvPr id="5" name="Freeform 5">
              <a:extLst>
                <a:ext uri="{FF2B5EF4-FFF2-40B4-BE49-F238E27FC236}">
                  <a16:creationId xmlns:a16="http://schemas.microsoft.com/office/drawing/2014/main" id="{C7C3A334-1BDB-4197-B725-9CD481AF0493}"/>
                </a:ext>
              </a:extLst>
            </p:cNvPr>
            <p:cNvSpPr>
              <a:spLocks/>
            </p:cNvSpPr>
            <p:nvPr/>
          </p:nvSpPr>
          <p:spPr bwMode="auto">
            <a:xfrm>
              <a:off x="1192" y="654"/>
              <a:ext cx="5011" cy="3134"/>
            </a:xfrm>
            <a:custGeom>
              <a:avLst/>
              <a:gdLst>
                <a:gd name="T0" fmla="*/ 73 w 1877"/>
                <a:gd name="T1" fmla="*/ 64 h 1172"/>
                <a:gd name="T2" fmla="*/ 1175 w 1877"/>
                <a:gd name="T3" fmla="*/ 77 h 1172"/>
                <a:gd name="T4" fmla="*/ 1762 w 1877"/>
                <a:gd name="T5" fmla="*/ 215 h 1172"/>
                <a:gd name="T6" fmla="*/ 1819 w 1877"/>
                <a:gd name="T7" fmla="*/ 844 h 1172"/>
                <a:gd name="T8" fmla="*/ 1299 w 1877"/>
                <a:gd name="T9" fmla="*/ 909 h 1172"/>
                <a:gd name="T10" fmla="*/ 1429 w 1877"/>
                <a:gd name="T11" fmla="*/ 1172 h 1172"/>
                <a:gd name="T12" fmla="*/ 912 w 1877"/>
                <a:gd name="T13" fmla="*/ 934 h 1172"/>
                <a:gd name="T14" fmla="*/ 281 w 1877"/>
                <a:gd name="T15" fmla="*/ 918 h 1172"/>
                <a:gd name="T16" fmla="*/ 16 w 1877"/>
                <a:gd name="T17" fmla="*/ 599 h 1172"/>
                <a:gd name="T18" fmla="*/ 60 w 1877"/>
                <a:gd name="T19" fmla="*/ 89 h 1172"/>
                <a:gd name="T20" fmla="*/ 73 w 1877"/>
                <a:gd name="T21" fmla="*/ 64 h 1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7" h="1172">
                  <a:moveTo>
                    <a:pt x="73" y="64"/>
                  </a:moveTo>
                  <a:cubicBezTo>
                    <a:pt x="375" y="54"/>
                    <a:pt x="836" y="76"/>
                    <a:pt x="1175" y="77"/>
                  </a:cubicBezTo>
                  <a:cubicBezTo>
                    <a:pt x="1406" y="81"/>
                    <a:pt x="1670" y="0"/>
                    <a:pt x="1762" y="215"/>
                  </a:cubicBezTo>
                  <a:cubicBezTo>
                    <a:pt x="1801" y="299"/>
                    <a:pt x="1877" y="769"/>
                    <a:pt x="1819" y="844"/>
                  </a:cubicBezTo>
                  <a:cubicBezTo>
                    <a:pt x="1749" y="955"/>
                    <a:pt x="1408" y="906"/>
                    <a:pt x="1299" y="909"/>
                  </a:cubicBezTo>
                  <a:cubicBezTo>
                    <a:pt x="1338" y="993"/>
                    <a:pt x="1390" y="1076"/>
                    <a:pt x="1429" y="1172"/>
                  </a:cubicBezTo>
                  <a:cubicBezTo>
                    <a:pt x="1221" y="1118"/>
                    <a:pt x="1119" y="963"/>
                    <a:pt x="912" y="934"/>
                  </a:cubicBezTo>
                  <a:cubicBezTo>
                    <a:pt x="718" y="916"/>
                    <a:pt x="488" y="923"/>
                    <a:pt x="281" y="918"/>
                  </a:cubicBezTo>
                  <a:cubicBezTo>
                    <a:pt x="51" y="913"/>
                    <a:pt x="0" y="854"/>
                    <a:pt x="16" y="599"/>
                  </a:cubicBezTo>
                  <a:cubicBezTo>
                    <a:pt x="35" y="429"/>
                    <a:pt x="37" y="264"/>
                    <a:pt x="60" y="89"/>
                  </a:cubicBezTo>
                  <a:lnTo>
                    <a:pt x="73" y="64"/>
                  </a:lnTo>
                  <a:close/>
                </a:path>
              </a:pathLst>
            </a:custGeom>
            <a:solidFill>
              <a:schemeClr val="bg1"/>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Freeform 6">
              <a:extLst>
                <a:ext uri="{FF2B5EF4-FFF2-40B4-BE49-F238E27FC236}">
                  <a16:creationId xmlns:a16="http://schemas.microsoft.com/office/drawing/2014/main" id="{1529332F-B845-43FE-85A3-67E6893F732E}"/>
                </a:ext>
              </a:extLst>
            </p:cNvPr>
            <p:cNvSpPr>
              <a:spLocks/>
            </p:cNvSpPr>
            <p:nvPr/>
          </p:nvSpPr>
          <p:spPr bwMode="auto">
            <a:xfrm>
              <a:off x="1202" y="791"/>
              <a:ext cx="4926" cy="3021"/>
            </a:xfrm>
            <a:custGeom>
              <a:avLst/>
              <a:gdLst>
                <a:gd name="T0" fmla="*/ 698 w 1845"/>
                <a:gd name="T1" fmla="*/ 25 h 1130"/>
                <a:gd name="T2" fmla="*/ 1320 w 1845"/>
                <a:gd name="T3" fmla="*/ 29 h 1130"/>
                <a:gd name="T4" fmla="*/ 1682 w 1845"/>
                <a:gd name="T5" fmla="*/ 76 h 1130"/>
                <a:gd name="T6" fmla="*/ 1769 w 1845"/>
                <a:gd name="T7" fmla="*/ 226 h 1130"/>
                <a:gd name="T8" fmla="*/ 1821 w 1845"/>
                <a:gd name="T9" fmla="*/ 539 h 1130"/>
                <a:gd name="T10" fmla="*/ 1808 w 1845"/>
                <a:gd name="T11" fmla="*/ 787 h 1130"/>
                <a:gd name="T12" fmla="*/ 1529 w 1845"/>
                <a:gd name="T13" fmla="*/ 858 h 1130"/>
                <a:gd name="T14" fmla="*/ 1295 w 1845"/>
                <a:gd name="T15" fmla="*/ 850 h 1130"/>
                <a:gd name="T16" fmla="*/ 1417 w 1845"/>
                <a:gd name="T17" fmla="*/ 1123 h 1130"/>
                <a:gd name="T18" fmla="*/ 1162 w 1845"/>
                <a:gd name="T19" fmla="*/ 980 h 1130"/>
                <a:gd name="T20" fmla="*/ 534 w 1845"/>
                <a:gd name="T21" fmla="*/ 862 h 1130"/>
                <a:gd name="T22" fmla="*/ 204 w 1845"/>
                <a:gd name="T23" fmla="*/ 855 h 1130"/>
                <a:gd name="T24" fmla="*/ 18 w 1845"/>
                <a:gd name="T25" fmla="*/ 609 h 1130"/>
                <a:gd name="T26" fmla="*/ 40 w 1845"/>
                <a:gd name="T27" fmla="*/ 299 h 1130"/>
                <a:gd name="T28" fmla="*/ 63 w 1845"/>
                <a:gd name="T29" fmla="*/ 46 h 1130"/>
                <a:gd name="T30" fmla="*/ 62 w 1845"/>
                <a:gd name="T31" fmla="*/ 9 h 1130"/>
                <a:gd name="T32" fmla="*/ 36 w 1845"/>
                <a:gd name="T33" fmla="*/ 143 h 1130"/>
                <a:gd name="T34" fmla="*/ 7 w 1845"/>
                <a:gd name="T35" fmla="*/ 522 h 1130"/>
                <a:gd name="T36" fmla="*/ 57 w 1845"/>
                <a:gd name="T37" fmla="*/ 819 h 1130"/>
                <a:gd name="T38" fmla="*/ 382 w 1845"/>
                <a:gd name="T39" fmla="*/ 877 h 1130"/>
                <a:gd name="T40" fmla="*/ 751 w 1845"/>
                <a:gd name="T41" fmla="*/ 881 h 1130"/>
                <a:gd name="T42" fmla="*/ 925 w 1845"/>
                <a:gd name="T43" fmla="*/ 894 h 1130"/>
                <a:gd name="T44" fmla="*/ 1423 w 1845"/>
                <a:gd name="T45" fmla="*/ 1128 h 1130"/>
                <a:gd name="T46" fmla="*/ 1302 w 1845"/>
                <a:gd name="T47" fmla="*/ 854 h 1130"/>
                <a:gd name="T48" fmla="*/ 1486 w 1845"/>
                <a:gd name="T49" fmla="*/ 873 h 1130"/>
                <a:gd name="T50" fmla="*/ 1833 w 1845"/>
                <a:gd name="T51" fmla="*/ 774 h 1130"/>
                <a:gd name="T52" fmla="*/ 1842 w 1845"/>
                <a:gd name="T53" fmla="*/ 605 h 1130"/>
                <a:gd name="T54" fmla="*/ 1778 w 1845"/>
                <a:gd name="T55" fmla="*/ 197 h 1130"/>
                <a:gd name="T56" fmla="*/ 1434 w 1845"/>
                <a:gd name="T57" fmla="*/ 7 h 1130"/>
                <a:gd name="T58" fmla="*/ 1159 w 1845"/>
                <a:gd name="T59" fmla="*/ 18 h 1130"/>
                <a:gd name="T60" fmla="*/ 185 w 1845"/>
                <a:gd name="T61" fmla="*/ 3 h 1130"/>
                <a:gd name="T62" fmla="*/ 69 w 1845"/>
                <a:gd name="T63" fmla="*/ 21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5" h="1130">
                  <a:moveTo>
                    <a:pt x="69" y="21"/>
                  </a:moveTo>
                  <a:cubicBezTo>
                    <a:pt x="278" y="14"/>
                    <a:pt x="488" y="21"/>
                    <a:pt x="698" y="25"/>
                  </a:cubicBezTo>
                  <a:cubicBezTo>
                    <a:pt x="809" y="28"/>
                    <a:pt x="919" y="31"/>
                    <a:pt x="1030" y="32"/>
                  </a:cubicBezTo>
                  <a:cubicBezTo>
                    <a:pt x="1127" y="34"/>
                    <a:pt x="1223" y="35"/>
                    <a:pt x="1320" y="29"/>
                  </a:cubicBezTo>
                  <a:cubicBezTo>
                    <a:pt x="1405" y="23"/>
                    <a:pt x="1494" y="15"/>
                    <a:pt x="1579" y="32"/>
                  </a:cubicBezTo>
                  <a:cubicBezTo>
                    <a:pt x="1616" y="40"/>
                    <a:pt x="1651" y="54"/>
                    <a:pt x="1682" y="76"/>
                  </a:cubicBezTo>
                  <a:cubicBezTo>
                    <a:pt x="1714" y="100"/>
                    <a:pt x="1735" y="134"/>
                    <a:pt x="1751" y="170"/>
                  </a:cubicBezTo>
                  <a:cubicBezTo>
                    <a:pt x="1759" y="186"/>
                    <a:pt x="1764" y="208"/>
                    <a:pt x="1769" y="226"/>
                  </a:cubicBezTo>
                  <a:cubicBezTo>
                    <a:pt x="1777" y="256"/>
                    <a:pt x="1783" y="286"/>
                    <a:pt x="1789" y="316"/>
                  </a:cubicBezTo>
                  <a:cubicBezTo>
                    <a:pt x="1803" y="390"/>
                    <a:pt x="1814" y="464"/>
                    <a:pt x="1821" y="539"/>
                  </a:cubicBezTo>
                  <a:cubicBezTo>
                    <a:pt x="1827" y="604"/>
                    <a:pt x="1832" y="670"/>
                    <a:pt x="1824" y="735"/>
                  </a:cubicBezTo>
                  <a:cubicBezTo>
                    <a:pt x="1822" y="752"/>
                    <a:pt x="1819" y="773"/>
                    <a:pt x="1808" y="787"/>
                  </a:cubicBezTo>
                  <a:cubicBezTo>
                    <a:pt x="1793" y="809"/>
                    <a:pt x="1772" y="823"/>
                    <a:pt x="1747" y="832"/>
                  </a:cubicBezTo>
                  <a:cubicBezTo>
                    <a:pt x="1679" y="858"/>
                    <a:pt x="1601" y="859"/>
                    <a:pt x="1529" y="858"/>
                  </a:cubicBezTo>
                  <a:cubicBezTo>
                    <a:pt x="1459" y="857"/>
                    <a:pt x="1390" y="851"/>
                    <a:pt x="1320" y="850"/>
                  </a:cubicBezTo>
                  <a:cubicBezTo>
                    <a:pt x="1312" y="850"/>
                    <a:pt x="1304" y="850"/>
                    <a:pt x="1295" y="850"/>
                  </a:cubicBezTo>
                  <a:cubicBezTo>
                    <a:pt x="1289" y="850"/>
                    <a:pt x="1286" y="857"/>
                    <a:pt x="1288" y="862"/>
                  </a:cubicBezTo>
                  <a:cubicBezTo>
                    <a:pt x="1330" y="950"/>
                    <a:pt x="1380" y="1033"/>
                    <a:pt x="1417" y="1123"/>
                  </a:cubicBezTo>
                  <a:cubicBezTo>
                    <a:pt x="1421" y="1119"/>
                    <a:pt x="1424" y="1116"/>
                    <a:pt x="1427" y="1113"/>
                  </a:cubicBezTo>
                  <a:cubicBezTo>
                    <a:pt x="1330" y="1087"/>
                    <a:pt x="1246" y="1034"/>
                    <a:pt x="1162" y="980"/>
                  </a:cubicBezTo>
                  <a:cubicBezTo>
                    <a:pt x="1080" y="929"/>
                    <a:pt x="993" y="882"/>
                    <a:pt x="895" y="874"/>
                  </a:cubicBezTo>
                  <a:cubicBezTo>
                    <a:pt x="775" y="863"/>
                    <a:pt x="654" y="862"/>
                    <a:pt x="534" y="862"/>
                  </a:cubicBezTo>
                  <a:cubicBezTo>
                    <a:pt x="472" y="861"/>
                    <a:pt x="411" y="861"/>
                    <a:pt x="349" y="860"/>
                  </a:cubicBezTo>
                  <a:cubicBezTo>
                    <a:pt x="301" y="860"/>
                    <a:pt x="252" y="860"/>
                    <a:pt x="204" y="855"/>
                  </a:cubicBezTo>
                  <a:cubicBezTo>
                    <a:pt x="151" y="850"/>
                    <a:pt x="89" y="837"/>
                    <a:pt x="55" y="792"/>
                  </a:cubicBezTo>
                  <a:cubicBezTo>
                    <a:pt x="17" y="742"/>
                    <a:pt x="17" y="669"/>
                    <a:pt x="18" y="609"/>
                  </a:cubicBezTo>
                  <a:cubicBezTo>
                    <a:pt x="19" y="561"/>
                    <a:pt x="24" y="513"/>
                    <a:pt x="28" y="465"/>
                  </a:cubicBezTo>
                  <a:cubicBezTo>
                    <a:pt x="33" y="409"/>
                    <a:pt x="37" y="354"/>
                    <a:pt x="40" y="299"/>
                  </a:cubicBezTo>
                  <a:cubicBezTo>
                    <a:pt x="44" y="243"/>
                    <a:pt x="48" y="187"/>
                    <a:pt x="54" y="131"/>
                  </a:cubicBezTo>
                  <a:cubicBezTo>
                    <a:pt x="57" y="103"/>
                    <a:pt x="60" y="74"/>
                    <a:pt x="63" y="46"/>
                  </a:cubicBezTo>
                  <a:cubicBezTo>
                    <a:pt x="65" y="36"/>
                    <a:pt x="71" y="26"/>
                    <a:pt x="76" y="17"/>
                  </a:cubicBezTo>
                  <a:cubicBezTo>
                    <a:pt x="80" y="8"/>
                    <a:pt x="66" y="0"/>
                    <a:pt x="62" y="9"/>
                  </a:cubicBezTo>
                  <a:cubicBezTo>
                    <a:pt x="56" y="21"/>
                    <a:pt x="49" y="32"/>
                    <a:pt x="47" y="46"/>
                  </a:cubicBezTo>
                  <a:cubicBezTo>
                    <a:pt x="43" y="78"/>
                    <a:pt x="40" y="110"/>
                    <a:pt x="36" y="143"/>
                  </a:cubicBezTo>
                  <a:cubicBezTo>
                    <a:pt x="30" y="206"/>
                    <a:pt x="26" y="269"/>
                    <a:pt x="22" y="333"/>
                  </a:cubicBezTo>
                  <a:cubicBezTo>
                    <a:pt x="18" y="396"/>
                    <a:pt x="13" y="459"/>
                    <a:pt x="7" y="522"/>
                  </a:cubicBezTo>
                  <a:cubicBezTo>
                    <a:pt x="2" y="568"/>
                    <a:pt x="0" y="614"/>
                    <a:pt x="2" y="660"/>
                  </a:cubicBezTo>
                  <a:cubicBezTo>
                    <a:pt x="5" y="716"/>
                    <a:pt x="15" y="778"/>
                    <a:pt x="57" y="819"/>
                  </a:cubicBezTo>
                  <a:cubicBezTo>
                    <a:pt x="101" y="860"/>
                    <a:pt x="167" y="869"/>
                    <a:pt x="225" y="873"/>
                  </a:cubicBezTo>
                  <a:cubicBezTo>
                    <a:pt x="277" y="877"/>
                    <a:pt x="330" y="876"/>
                    <a:pt x="382" y="877"/>
                  </a:cubicBezTo>
                  <a:cubicBezTo>
                    <a:pt x="444" y="877"/>
                    <a:pt x="506" y="878"/>
                    <a:pt x="567" y="878"/>
                  </a:cubicBezTo>
                  <a:cubicBezTo>
                    <a:pt x="629" y="878"/>
                    <a:pt x="690" y="879"/>
                    <a:pt x="751" y="881"/>
                  </a:cubicBezTo>
                  <a:cubicBezTo>
                    <a:pt x="781" y="882"/>
                    <a:pt x="810" y="884"/>
                    <a:pt x="840" y="886"/>
                  </a:cubicBezTo>
                  <a:cubicBezTo>
                    <a:pt x="868" y="887"/>
                    <a:pt x="897" y="889"/>
                    <a:pt x="925" y="894"/>
                  </a:cubicBezTo>
                  <a:cubicBezTo>
                    <a:pt x="1015" y="910"/>
                    <a:pt x="1094" y="956"/>
                    <a:pt x="1171" y="1005"/>
                  </a:cubicBezTo>
                  <a:cubicBezTo>
                    <a:pt x="1250" y="1056"/>
                    <a:pt x="1331" y="1104"/>
                    <a:pt x="1423" y="1128"/>
                  </a:cubicBezTo>
                  <a:cubicBezTo>
                    <a:pt x="1428" y="1130"/>
                    <a:pt x="1435" y="1124"/>
                    <a:pt x="1433" y="1118"/>
                  </a:cubicBezTo>
                  <a:cubicBezTo>
                    <a:pt x="1395" y="1027"/>
                    <a:pt x="1344" y="943"/>
                    <a:pt x="1302" y="854"/>
                  </a:cubicBezTo>
                  <a:cubicBezTo>
                    <a:pt x="1300" y="858"/>
                    <a:pt x="1298" y="862"/>
                    <a:pt x="1295" y="866"/>
                  </a:cubicBezTo>
                  <a:cubicBezTo>
                    <a:pt x="1359" y="864"/>
                    <a:pt x="1423" y="871"/>
                    <a:pt x="1486" y="873"/>
                  </a:cubicBezTo>
                  <a:cubicBezTo>
                    <a:pt x="1562" y="876"/>
                    <a:pt x="1640" y="876"/>
                    <a:pt x="1715" y="859"/>
                  </a:cubicBezTo>
                  <a:cubicBezTo>
                    <a:pt x="1763" y="848"/>
                    <a:pt x="1816" y="825"/>
                    <a:pt x="1833" y="774"/>
                  </a:cubicBezTo>
                  <a:cubicBezTo>
                    <a:pt x="1840" y="751"/>
                    <a:pt x="1842" y="726"/>
                    <a:pt x="1843" y="703"/>
                  </a:cubicBezTo>
                  <a:cubicBezTo>
                    <a:pt x="1845" y="670"/>
                    <a:pt x="1844" y="638"/>
                    <a:pt x="1842" y="605"/>
                  </a:cubicBezTo>
                  <a:cubicBezTo>
                    <a:pt x="1838" y="530"/>
                    <a:pt x="1828" y="454"/>
                    <a:pt x="1816" y="380"/>
                  </a:cubicBezTo>
                  <a:cubicBezTo>
                    <a:pt x="1806" y="318"/>
                    <a:pt x="1795" y="257"/>
                    <a:pt x="1778" y="197"/>
                  </a:cubicBezTo>
                  <a:cubicBezTo>
                    <a:pt x="1760" y="135"/>
                    <a:pt x="1724" y="80"/>
                    <a:pt x="1668" y="48"/>
                  </a:cubicBezTo>
                  <a:cubicBezTo>
                    <a:pt x="1598" y="7"/>
                    <a:pt x="1512" y="5"/>
                    <a:pt x="1434" y="7"/>
                  </a:cubicBezTo>
                  <a:cubicBezTo>
                    <a:pt x="1388" y="8"/>
                    <a:pt x="1343" y="11"/>
                    <a:pt x="1298" y="14"/>
                  </a:cubicBezTo>
                  <a:cubicBezTo>
                    <a:pt x="1252" y="17"/>
                    <a:pt x="1206" y="18"/>
                    <a:pt x="1159" y="18"/>
                  </a:cubicBezTo>
                  <a:cubicBezTo>
                    <a:pt x="1053" y="17"/>
                    <a:pt x="946" y="15"/>
                    <a:pt x="840" y="13"/>
                  </a:cubicBezTo>
                  <a:cubicBezTo>
                    <a:pt x="622" y="8"/>
                    <a:pt x="404" y="1"/>
                    <a:pt x="185" y="3"/>
                  </a:cubicBezTo>
                  <a:cubicBezTo>
                    <a:pt x="147" y="3"/>
                    <a:pt x="108" y="4"/>
                    <a:pt x="69" y="5"/>
                  </a:cubicBezTo>
                  <a:cubicBezTo>
                    <a:pt x="58" y="5"/>
                    <a:pt x="58" y="21"/>
                    <a:pt x="69" y="21"/>
                  </a:cubicBezTo>
                  <a:close/>
                </a:path>
              </a:pathLst>
            </a:custGeom>
            <a:solidFill>
              <a:schemeClr val="accent1"/>
            </a:solidFill>
            <a:ln w="9525">
              <a:solidFill>
                <a:schemeClr val="accent1"/>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7" name="文本框 6">
            <a:extLst>
              <a:ext uri="{FF2B5EF4-FFF2-40B4-BE49-F238E27FC236}">
                <a16:creationId xmlns:a16="http://schemas.microsoft.com/office/drawing/2014/main" id="{2178D7EA-4A99-4295-88ED-970CC296DBFA}"/>
              </a:ext>
            </a:extLst>
          </p:cNvPr>
          <p:cNvSpPr txBox="1"/>
          <p:nvPr/>
        </p:nvSpPr>
        <p:spPr>
          <a:xfrm>
            <a:off x="2412274" y="3056709"/>
            <a:ext cx="7350034" cy="1015663"/>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just">
              <a:lnSpc>
                <a:spcPct val="100000"/>
              </a:lnSpc>
            </a:pPr>
            <a:r>
              <a:rPr lang="zh-TW" altLang="en-US" sz="6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伍、結語 </a:t>
            </a:r>
          </a:p>
        </p:txBody>
      </p:sp>
    </p:spTree>
    <p:extLst>
      <p:ext uri="{BB962C8B-B14F-4D97-AF65-F5344CB8AC3E}">
        <p14:creationId xmlns:p14="http://schemas.microsoft.com/office/powerpoint/2010/main" val="72505474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3396"/>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伍、結語 </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1201301" y="353619"/>
            <a:ext cx="10216167" cy="6574079"/>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3600" dirty="0" smtClean="0">
                <a:latin typeface="標楷體" pitchFamily="65" charset="-120"/>
                <a:ea typeface="標楷體" pitchFamily="65" charset="-120"/>
                <a:sym typeface="HappyZcool-2016" panose="02010600030101010101" pitchFamily="2" charset="-122"/>
              </a:rPr>
              <a:t>台灣動物保護法的起草人之一為台大獸醫系葉力森教授，他曾經說過：</a:t>
            </a:r>
          </a:p>
          <a:p>
            <a:pPr algn="just">
              <a:lnSpc>
                <a:spcPct val="130000"/>
              </a:lnSpc>
              <a:spcBef>
                <a:spcPct val="0"/>
              </a:spcBef>
            </a:pPr>
            <a:r>
              <a:rPr lang="zh-TW" altLang="en-US" sz="3600" dirty="0" smtClean="0">
                <a:latin typeface="標楷體" pitchFamily="65" charset="-120"/>
                <a:ea typeface="標楷體" pitchFamily="65" charset="-120"/>
                <a:sym typeface="HappyZcool-2016" panose="02010600030101010101" pitchFamily="2" charset="-122"/>
              </a:rPr>
              <a:t>“動物福利常常不能以我們直覺上對「殘忍」或「仁慈」的概念來理解，因為痛苦不一定是殘忍造成的，而且通常不是；有許多動物所承受的痛苦，是因為人類缺乏知識或出於疏忽，而並非蓄意的行為所造成。</a:t>
            </a:r>
            <a:r>
              <a:rPr lang="zh-TW" altLang="en-US" sz="3600" dirty="0" smtClean="0">
                <a:solidFill>
                  <a:srgbClr val="FF0000"/>
                </a:solidFill>
                <a:latin typeface="標楷體" pitchFamily="65" charset="-120"/>
                <a:ea typeface="標楷體" pitchFamily="65" charset="-120"/>
                <a:sym typeface="HappyZcool-2016" panose="02010600030101010101" pitchFamily="2" charset="-122"/>
              </a:rPr>
              <a:t>動物福利的最高目標是達成一種站在動物立場上理想的公正、公平，而非僅僅只是出於人類的善心美德或施捨。</a:t>
            </a:r>
            <a:r>
              <a:rPr lang="zh-TW" altLang="en-US" sz="3600" dirty="0" smtClean="0">
                <a:latin typeface="標楷體" pitchFamily="65" charset="-120"/>
                <a:ea typeface="標楷體" pitchFamily="65" charset="-120"/>
                <a:sym typeface="HappyZcool-2016" panose="02010600030101010101" pitchFamily="2" charset="-122"/>
              </a:rPr>
              <a:t>“</a:t>
            </a: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4" name="Freeform 9">
            <a:extLst>
              <a:ext uri="{FF2B5EF4-FFF2-40B4-BE49-F238E27FC236}">
                <a16:creationId xmlns:a16="http://schemas.microsoft.com/office/drawing/2014/main" id="{769DCB52-FDC2-459A-A086-424F8AC392FB}"/>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文本框 14">
            <a:extLst>
              <a:ext uri="{FF2B5EF4-FFF2-40B4-BE49-F238E27FC236}">
                <a16:creationId xmlns:a16="http://schemas.microsoft.com/office/drawing/2014/main" id="{6F7EF7B3-A81D-4464-A577-FD93CCEF2297}"/>
              </a:ext>
            </a:extLst>
          </p:cNvPr>
          <p:cNvSpPr txBox="1"/>
          <p:nvPr/>
        </p:nvSpPr>
        <p:spPr>
          <a:xfrm>
            <a:off x="1866315" y="244231"/>
            <a:ext cx="9359034"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伍、結語 </a:t>
            </a:r>
            <a:endParaRPr lang="zh-CN" altLang="en-US" sz="2400" dirty="0">
              <a:solidFill>
                <a:schemeClr val="accent2"/>
              </a:solidFill>
              <a:latin typeface="標楷體" pitchFamily="65" charset="-120"/>
              <a:ea typeface="標楷體" pitchFamily="65" charset="-120"/>
            </a:endParaRPr>
          </a:p>
        </p:txBody>
      </p:sp>
      <p:sp>
        <p:nvSpPr>
          <p:cNvPr id="6" name="文本框 8"/>
          <p:cNvSpPr txBox="1"/>
          <p:nvPr/>
        </p:nvSpPr>
        <p:spPr>
          <a:xfrm>
            <a:off x="766404" y="1554429"/>
            <a:ext cx="10216167" cy="4816227"/>
          </a:xfrm>
          <a:prstGeom prst="rect">
            <a:avLst/>
          </a:prstGeom>
          <a:noFill/>
        </p:spPr>
        <p:txBody>
          <a:bodyPr wrap="square" lIns="91412" tIns="45706" rIns="91412" bIns="45706" rtlCol="0">
            <a:spAutoFit/>
          </a:bodyPr>
          <a:lstStyle/>
          <a:p>
            <a:pPr algn="just">
              <a:lnSpc>
                <a:spcPct val="130000"/>
              </a:lnSpc>
              <a:spcBef>
                <a:spcPct val="0"/>
              </a:spcBef>
              <a:buFont typeface="Wingdings" pitchFamily="2" charset="2"/>
              <a:buChar char="u"/>
            </a:pPr>
            <a:r>
              <a:rPr lang="zh-TW" altLang="en-US" sz="4000" dirty="0" smtClean="0">
                <a:latin typeface="標楷體" pitchFamily="65" charset="-120"/>
                <a:ea typeface="標楷體" pitchFamily="65" charset="-120"/>
                <a:sym typeface="HappyZcool-2016" panose="02010600030101010101" pitchFamily="2" charset="-122"/>
              </a:rPr>
              <a:t>世界各國應該訂定國際禁止使用萊克多巴胺的條約，法律明文規定具有約束力及影響力，</a:t>
            </a:r>
            <a:r>
              <a:rPr lang="zh-TW" altLang="en-US" sz="4000" dirty="0" smtClean="0">
                <a:solidFill>
                  <a:srgbClr val="FF0000"/>
                </a:solidFill>
                <a:latin typeface="標楷體" pitchFamily="65" charset="-120"/>
                <a:ea typeface="標楷體" pitchFamily="65" charset="-120"/>
                <a:sym typeface="HappyZcool-2016" panose="02010600030101010101" pitchFamily="2" charset="-122"/>
              </a:rPr>
              <a:t>各國及民間團體更應該積極的推動嚴禁使用萊克多巴胺，消費者極力反對購買含有萊克多巴胺的美豬，讓萊克多巴胺可以退出世界。</a:t>
            </a:r>
          </a:p>
        </p:txBody>
      </p:sp>
    </p:spTree>
    <p:extLst>
      <p:ext uri="{BB962C8B-B14F-4D97-AF65-F5344CB8AC3E}">
        <p14:creationId xmlns:p14="http://schemas.microsoft.com/office/powerpoint/2010/main" val="9228623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6" name="文本框 8"/>
          <p:cNvSpPr txBox="1"/>
          <p:nvPr/>
        </p:nvSpPr>
        <p:spPr>
          <a:xfrm>
            <a:off x="1022881" y="2045082"/>
            <a:ext cx="10216167" cy="1704028"/>
          </a:xfrm>
          <a:prstGeom prst="rect">
            <a:avLst/>
          </a:prstGeom>
          <a:noFill/>
        </p:spPr>
        <p:txBody>
          <a:bodyPr wrap="square" lIns="91412" tIns="45706" rIns="91412" bIns="45706" rtlCol="0">
            <a:spAutoFit/>
          </a:bodyPr>
          <a:lstStyle/>
          <a:p>
            <a:pPr algn="ctr">
              <a:lnSpc>
                <a:spcPct val="130000"/>
              </a:lnSpc>
              <a:spcBef>
                <a:spcPct val="0"/>
              </a:spcBef>
            </a:pPr>
            <a:r>
              <a:rPr lang="zh-TW" altLang="en-US" sz="8800" b="1" dirty="0" smtClean="0">
                <a:solidFill>
                  <a:srgbClr val="7030A0"/>
                </a:solidFill>
                <a:latin typeface="Arial Black" panose="020B0A04020102020204" pitchFamily="34" charset="0"/>
                <a:ea typeface="標楷體" pitchFamily="65" charset="-120"/>
                <a:sym typeface="HappyZcool-2016" panose="02010600030101010101" pitchFamily="2" charset="-122"/>
              </a:rPr>
              <a:t>期待下次再相會</a:t>
            </a:r>
          </a:p>
        </p:txBody>
      </p:sp>
    </p:spTree>
    <p:extLst>
      <p:ext uri="{BB962C8B-B14F-4D97-AF65-F5344CB8AC3E}">
        <p14:creationId xmlns:p14="http://schemas.microsoft.com/office/powerpoint/2010/main" val="1021656313"/>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44" name="文本框 43">
            <a:extLst>
              <a:ext uri="{FF2B5EF4-FFF2-40B4-BE49-F238E27FC236}">
                <a16:creationId xmlns:a16="http://schemas.microsoft.com/office/drawing/2014/main" id="{FEF1BA26-8DBF-450E-BAA0-A8B08650E3E9}"/>
              </a:ext>
            </a:extLst>
          </p:cNvPr>
          <p:cNvSpPr txBox="1"/>
          <p:nvPr/>
        </p:nvSpPr>
        <p:spPr>
          <a:xfrm>
            <a:off x="722813" y="1315155"/>
            <a:ext cx="11224022" cy="5386090"/>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just">
              <a:lnSpc>
                <a:spcPct val="100000"/>
              </a:lnSpc>
              <a:buFont typeface="Wingdings" pitchFamily="2" charset="2"/>
              <a:buChar char="u"/>
            </a:pPr>
            <a:r>
              <a:rPr lang="zh-TW" altLang="en-US" sz="4800" dirty="0" smtClean="0">
                <a:solidFill>
                  <a:schemeClr val="accent2"/>
                </a:solidFill>
                <a:latin typeface="標楷體" pitchFamily="65" charset="-120"/>
                <a:ea typeface="標楷體" pitchFamily="65" charset="-120"/>
                <a:sym typeface="HappyZcool-2016" panose="02010600030101010101" pitchFamily="2" charset="-122"/>
              </a:rPr>
              <a:t>萊克多巴胺，在我國又稱「瘦肉精」，藥廠將其添加在美豬的飼料中，可擴增美豬之瘦肉量，降低美豬養育成本。</a:t>
            </a:r>
            <a:endParaRPr lang="en-US" altLang="zh-TW" sz="4800" dirty="0" smtClean="0">
              <a:solidFill>
                <a:schemeClr val="accent2"/>
              </a:solidFill>
              <a:latin typeface="標楷體" pitchFamily="65" charset="-120"/>
              <a:ea typeface="標楷體" pitchFamily="65" charset="-120"/>
              <a:sym typeface="HappyZcool-2016" panose="02010600030101010101" pitchFamily="2" charset="-122"/>
            </a:endParaRPr>
          </a:p>
          <a:p>
            <a:pPr algn="just">
              <a:lnSpc>
                <a:spcPct val="100000"/>
              </a:lnSpc>
              <a:buFont typeface="Wingdings" pitchFamily="2" charset="2"/>
              <a:buChar char="u"/>
            </a:pPr>
            <a:r>
              <a:rPr lang="zh-TW" altLang="en-US" sz="4800" dirty="0" smtClean="0">
                <a:solidFill>
                  <a:schemeClr val="accent2"/>
                </a:solidFill>
                <a:latin typeface="標楷體" pitchFamily="65" charset="-120"/>
                <a:ea typeface="標楷體" pitchFamily="65" charset="-120"/>
                <a:sym typeface="HappyZcool-2016" panose="02010600030101010101" pitchFamily="2" charset="-122"/>
              </a:rPr>
              <a:t>我國在管制標準的訂定上，主要可分成兩個面向來討論，</a:t>
            </a:r>
            <a:r>
              <a:rPr lang="zh-TW" altLang="en-US" sz="4800" dirty="0" smtClean="0">
                <a:solidFill>
                  <a:srgbClr val="FF0000"/>
                </a:solidFill>
                <a:latin typeface="標楷體" pitchFamily="65" charset="-120"/>
                <a:ea typeface="標楷體" pitchFamily="65" charset="-120"/>
                <a:sym typeface="HappyZcool-2016" panose="02010600030101010101" pitchFamily="2" charset="-122"/>
              </a:rPr>
              <a:t>其一為進口管制，其二為本土生產管制。</a:t>
            </a:r>
            <a:endParaRPr lang="en-US" altLang="zh-TW" sz="4800" dirty="0" smtClean="0">
              <a:solidFill>
                <a:srgbClr val="FF0000"/>
              </a:solidFill>
              <a:latin typeface="標楷體" pitchFamily="65" charset="-120"/>
              <a:ea typeface="標楷體" pitchFamily="65" charset="-120"/>
              <a:sym typeface="HappyZcool-2016" panose="02010600030101010101" pitchFamily="2" charset="-122"/>
            </a:endParaRPr>
          </a:p>
          <a:p>
            <a:pPr>
              <a:lnSpc>
                <a:spcPct val="100000"/>
              </a:lnSpc>
            </a:pPr>
            <a:endParaRPr lang="en-US" altLang="zh-TW" sz="28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a:p>
            <a:pPr>
              <a:lnSpc>
                <a:spcPct val="100000"/>
              </a:lnSpc>
              <a:buFont typeface="Wingdings" pitchFamily="2" charset="2"/>
              <a:buChar char="u"/>
            </a:pPr>
            <a:endParaRPr lang="zh-CN" altLang="en-US" sz="2800" dirty="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Freeform 9">
            <a:extLst>
              <a:ext uri="{FF2B5EF4-FFF2-40B4-BE49-F238E27FC236}">
                <a16:creationId xmlns:a16="http://schemas.microsoft.com/office/drawing/2014/main" id="{FC571DFC-110D-4768-9F86-4734C1AAEA58}"/>
              </a:ext>
            </a:extLst>
          </p:cNvPr>
          <p:cNvSpPr>
            <a:spLocks noEditPoints="1"/>
          </p:cNvSpPr>
          <p:nvPr/>
        </p:nvSpPr>
        <p:spPr bwMode="auto">
          <a:xfrm>
            <a:off x="234511" y="86404"/>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solidFill>
              <a:schemeClr val="accent1"/>
            </a:solid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4" name="文本框 53">
            <a:extLst>
              <a:ext uri="{FF2B5EF4-FFF2-40B4-BE49-F238E27FC236}">
                <a16:creationId xmlns:a16="http://schemas.microsoft.com/office/drawing/2014/main" id="{6F7EF7B3-A81D-4464-A577-FD93CCEF2297}"/>
              </a:ext>
            </a:extLst>
          </p:cNvPr>
          <p:cNvSpPr txBox="1"/>
          <p:nvPr/>
        </p:nvSpPr>
        <p:spPr>
          <a:xfrm>
            <a:off x="1866315" y="270357"/>
            <a:ext cx="2695205"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壹、</a:t>
            </a:r>
            <a:r>
              <a:rPr lang="zh-CN" altLang="en-US" sz="2400" dirty="0" smtClean="0">
                <a:solidFill>
                  <a:schemeClr val="accent2"/>
                </a:solidFill>
                <a:latin typeface="標楷體" pitchFamily="65" charset="-120"/>
                <a:ea typeface="標楷體" pitchFamily="65" charset="-120"/>
              </a:rPr>
              <a:t>前言</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963666970"/>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44" name="文本框 43">
            <a:extLst>
              <a:ext uri="{FF2B5EF4-FFF2-40B4-BE49-F238E27FC236}">
                <a16:creationId xmlns:a16="http://schemas.microsoft.com/office/drawing/2014/main" id="{FEF1BA26-8DBF-450E-BAA0-A8B08650E3E9}"/>
              </a:ext>
            </a:extLst>
          </p:cNvPr>
          <p:cNvSpPr txBox="1"/>
          <p:nvPr/>
        </p:nvSpPr>
        <p:spPr>
          <a:xfrm>
            <a:off x="722812" y="1315155"/>
            <a:ext cx="11303535" cy="5386090"/>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just">
              <a:lnSpc>
                <a:spcPct val="100000"/>
              </a:lnSpc>
              <a:buFont typeface="Wingdings" pitchFamily="2" charset="2"/>
              <a:buChar char="u"/>
            </a:pPr>
            <a:r>
              <a:rPr lang="zh-TW" altLang="en-US" sz="4800" b="1" dirty="0" smtClean="0">
                <a:solidFill>
                  <a:schemeClr val="accent2"/>
                </a:solidFill>
                <a:latin typeface="標楷體" pitchFamily="65" charset="-120"/>
                <a:ea typeface="標楷體" pitchFamily="65" charset="-120"/>
                <a:sym typeface="HappyZcool-2016" panose="02010600030101010101" pitchFamily="2" charset="-122"/>
              </a:rPr>
              <a:t>各國訂定豬隻之萊克多巴胺安全容許量，借鏡</a:t>
            </a:r>
            <a:r>
              <a:rPr lang="zh-TW" altLang="en-US" sz="4800" b="1" dirty="0" smtClean="0">
                <a:solidFill>
                  <a:srgbClr val="FF0000"/>
                </a:solidFill>
                <a:latin typeface="標楷體" pitchFamily="65" charset="-120"/>
                <a:ea typeface="標楷體" pitchFamily="65" charset="-120"/>
                <a:sym typeface="HappyZcool-2016" panose="02010600030101010101" pitchFamily="2" charset="-122"/>
              </a:rPr>
              <a:t>國際法之萊克多巴胺管制標準制度對比。</a:t>
            </a:r>
            <a:endParaRPr lang="en-US" altLang="zh-TW" sz="4800" b="1" dirty="0" smtClean="0">
              <a:solidFill>
                <a:srgbClr val="FF0000"/>
              </a:solidFill>
              <a:latin typeface="標楷體" pitchFamily="65" charset="-120"/>
              <a:ea typeface="標楷體" pitchFamily="65" charset="-120"/>
              <a:sym typeface="HappyZcool-2016" panose="02010600030101010101" pitchFamily="2" charset="-122"/>
            </a:endParaRPr>
          </a:p>
          <a:p>
            <a:pPr algn="just">
              <a:lnSpc>
                <a:spcPct val="100000"/>
              </a:lnSpc>
              <a:buFont typeface="Wingdings" pitchFamily="2" charset="2"/>
              <a:buChar char="u"/>
            </a:pPr>
            <a:r>
              <a:rPr lang="zh-TW" altLang="en-US" sz="4800" b="1" dirty="0" smtClean="0">
                <a:solidFill>
                  <a:schemeClr val="accent2"/>
                </a:solidFill>
                <a:latin typeface="標楷體" pitchFamily="65" charset="-120"/>
                <a:ea typeface="標楷體" pitchFamily="65" charset="-120"/>
                <a:sym typeface="HappyZcool-2016" panose="02010600030101010101" pitchFamily="2" charset="-122"/>
              </a:rPr>
              <a:t>所涉及的人民基本權利等，加以探討各個權利之內涵與其本身的爭議，</a:t>
            </a:r>
            <a:r>
              <a:rPr lang="zh-TW" altLang="en-US" sz="4800" b="1" dirty="0" smtClean="0">
                <a:solidFill>
                  <a:srgbClr val="FF0000"/>
                </a:solidFill>
                <a:latin typeface="標楷體" pitchFamily="65" charset="-120"/>
                <a:ea typeface="標楷體" pitchFamily="65" charset="-120"/>
                <a:sym typeface="HappyZcool-2016" panose="02010600030101010101" pitchFamily="2" charset="-122"/>
              </a:rPr>
              <a:t>對美豬之動物權利之保護。</a:t>
            </a:r>
            <a:endParaRPr lang="en-US" altLang="zh-TW" sz="4800" b="1" dirty="0" smtClean="0">
              <a:solidFill>
                <a:srgbClr val="FF0000"/>
              </a:solidFill>
              <a:latin typeface="標楷體" pitchFamily="65" charset="-120"/>
              <a:ea typeface="標楷體" pitchFamily="65" charset="-120"/>
              <a:sym typeface="HappyZcool-2016" panose="02010600030101010101" pitchFamily="2" charset="-122"/>
            </a:endParaRPr>
          </a:p>
          <a:p>
            <a:pPr>
              <a:lnSpc>
                <a:spcPct val="100000"/>
              </a:lnSpc>
            </a:pPr>
            <a:endParaRPr lang="en-US" altLang="zh-TW" sz="28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a:p>
            <a:pPr>
              <a:lnSpc>
                <a:spcPct val="100000"/>
              </a:lnSpc>
              <a:buFont typeface="Wingdings" pitchFamily="2" charset="2"/>
              <a:buChar char="u"/>
            </a:pPr>
            <a:endParaRPr lang="zh-CN" altLang="en-US" sz="2800" dirty="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Freeform 9">
            <a:extLst>
              <a:ext uri="{FF2B5EF4-FFF2-40B4-BE49-F238E27FC236}">
                <a16:creationId xmlns:a16="http://schemas.microsoft.com/office/drawing/2014/main" id="{FC571DFC-110D-4768-9F86-4734C1AAEA58}"/>
              </a:ext>
            </a:extLst>
          </p:cNvPr>
          <p:cNvSpPr>
            <a:spLocks noEditPoints="1"/>
          </p:cNvSpPr>
          <p:nvPr/>
        </p:nvSpPr>
        <p:spPr bwMode="auto">
          <a:xfrm>
            <a:off x="234511" y="86404"/>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solidFill>
              <a:schemeClr val="accent1"/>
            </a:solid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4" name="文本框 53">
            <a:extLst>
              <a:ext uri="{FF2B5EF4-FFF2-40B4-BE49-F238E27FC236}">
                <a16:creationId xmlns:a16="http://schemas.microsoft.com/office/drawing/2014/main" id="{6F7EF7B3-A81D-4464-A577-FD93CCEF2297}"/>
              </a:ext>
            </a:extLst>
          </p:cNvPr>
          <p:cNvSpPr txBox="1"/>
          <p:nvPr/>
        </p:nvSpPr>
        <p:spPr>
          <a:xfrm>
            <a:off x="1866315" y="270357"/>
            <a:ext cx="2695205"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壹、</a:t>
            </a:r>
            <a:r>
              <a:rPr lang="zh-CN" altLang="en-US" sz="2400" dirty="0" smtClean="0">
                <a:solidFill>
                  <a:schemeClr val="accent2"/>
                </a:solidFill>
                <a:latin typeface="標楷體" pitchFamily="65" charset="-120"/>
                <a:ea typeface="標楷體" pitchFamily="65" charset="-120"/>
              </a:rPr>
              <a:t>前言</a:t>
            </a:r>
            <a:endParaRPr lang="zh-CN" altLang="en-US" sz="2400" dirty="0">
              <a:solidFill>
                <a:schemeClr val="accent2"/>
              </a:solidFill>
              <a:latin typeface="標楷體" pitchFamily="65" charset="-120"/>
              <a:ea typeface="標楷體" pitchFamily="65" charset="-120"/>
            </a:endParaRPr>
          </a:p>
        </p:txBody>
      </p:sp>
    </p:spTree>
    <p:extLst>
      <p:ext uri="{BB962C8B-B14F-4D97-AF65-F5344CB8AC3E}">
        <p14:creationId xmlns:p14="http://schemas.microsoft.com/office/powerpoint/2010/main" val="2495208117"/>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DBB694B-7D59-4F1D-8681-19B83882F8B8}"/>
              </a:ext>
            </a:extLst>
          </p:cNvPr>
          <p:cNvGrpSpPr>
            <a:grpSpLocks noChangeAspect="1"/>
          </p:cNvGrpSpPr>
          <p:nvPr/>
        </p:nvGrpSpPr>
        <p:grpSpPr bwMode="auto">
          <a:xfrm>
            <a:off x="1279375" y="1257158"/>
            <a:ext cx="8631574" cy="5439733"/>
            <a:chOff x="1192" y="654"/>
            <a:chExt cx="5011" cy="3158"/>
          </a:xfrm>
        </p:grpSpPr>
        <p:sp>
          <p:nvSpPr>
            <p:cNvPr id="5" name="Freeform 5">
              <a:extLst>
                <a:ext uri="{FF2B5EF4-FFF2-40B4-BE49-F238E27FC236}">
                  <a16:creationId xmlns:a16="http://schemas.microsoft.com/office/drawing/2014/main" id="{C7C3A334-1BDB-4197-B725-9CD481AF0493}"/>
                </a:ext>
              </a:extLst>
            </p:cNvPr>
            <p:cNvSpPr>
              <a:spLocks/>
            </p:cNvSpPr>
            <p:nvPr/>
          </p:nvSpPr>
          <p:spPr bwMode="auto">
            <a:xfrm>
              <a:off x="1192" y="654"/>
              <a:ext cx="5011" cy="3134"/>
            </a:xfrm>
            <a:custGeom>
              <a:avLst/>
              <a:gdLst>
                <a:gd name="T0" fmla="*/ 73 w 1877"/>
                <a:gd name="T1" fmla="*/ 64 h 1172"/>
                <a:gd name="T2" fmla="*/ 1175 w 1877"/>
                <a:gd name="T3" fmla="*/ 77 h 1172"/>
                <a:gd name="T4" fmla="*/ 1762 w 1877"/>
                <a:gd name="T5" fmla="*/ 215 h 1172"/>
                <a:gd name="T6" fmla="*/ 1819 w 1877"/>
                <a:gd name="T7" fmla="*/ 844 h 1172"/>
                <a:gd name="T8" fmla="*/ 1299 w 1877"/>
                <a:gd name="T9" fmla="*/ 909 h 1172"/>
                <a:gd name="T10" fmla="*/ 1429 w 1877"/>
                <a:gd name="T11" fmla="*/ 1172 h 1172"/>
                <a:gd name="T12" fmla="*/ 912 w 1877"/>
                <a:gd name="T13" fmla="*/ 934 h 1172"/>
                <a:gd name="T14" fmla="*/ 281 w 1877"/>
                <a:gd name="T15" fmla="*/ 918 h 1172"/>
                <a:gd name="T16" fmla="*/ 16 w 1877"/>
                <a:gd name="T17" fmla="*/ 599 h 1172"/>
                <a:gd name="T18" fmla="*/ 60 w 1877"/>
                <a:gd name="T19" fmla="*/ 89 h 1172"/>
                <a:gd name="T20" fmla="*/ 73 w 1877"/>
                <a:gd name="T21" fmla="*/ 64 h 1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7" h="1172">
                  <a:moveTo>
                    <a:pt x="73" y="64"/>
                  </a:moveTo>
                  <a:cubicBezTo>
                    <a:pt x="375" y="54"/>
                    <a:pt x="836" y="76"/>
                    <a:pt x="1175" y="77"/>
                  </a:cubicBezTo>
                  <a:cubicBezTo>
                    <a:pt x="1406" y="81"/>
                    <a:pt x="1670" y="0"/>
                    <a:pt x="1762" y="215"/>
                  </a:cubicBezTo>
                  <a:cubicBezTo>
                    <a:pt x="1801" y="299"/>
                    <a:pt x="1877" y="769"/>
                    <a:pt x="1819" y="844"/>
                  </a:cubicBezTo>
                  <a:cubicBezTo>
                    <a:pt x="1749" y="955"/>
                    <a:pt x="1408" y="906"/>
                    <a:pt x="1299" y="909"/>
                  </a:cubicBezTo>
                  <a:cubicBezTo>
                    <a:pt x="1338" y="993"/>
                    <a:pt x="1390" y="1076"/>
                    <a:pt x="1429" y="1172"/>
                  </a:cubicBezTo>
                  <a:cubicBezTo>
                    <a:pt x="1221" y="1118"/>
                    <a:pt x="1119" y="963"/>
                    <a:pt x="912" y="934"/>
                  </a:cubicBezTo>
                  <a:cubicBezTo>
                    <a:pt x="718" y="916"/>
                    <a:pt x="488" y="923"/>
                    <a:pt x="281" y="918"/>
                  </a:cubicBezTo>
                  <a:cubicBezTo>
                    <a:pt x="51" y="913"/>
                    <a:pt x="0" y="854"/>
                    <a:pt x="16" y="599"/>
                  </a:cubicBezTo>
                  <a:cubicBezTo>
                    <a:pt x="35" y="429"/>
                    <a:pt x="37" y="264"/>
                    <a:pt x="60" y="89"/>
                  </a:cubicBezTo>
                  <a:lnTo>
                    <a:pt x="73" y="64"/>
                  </a:lnTo>
                  <a:close/>
                </a:path>
              </a:pathLst>
            </a:custGeom>
            <a:solidFill>
              <a:schemeClr val="bg1"/>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Freeform 6">
              <a:extLst>
                <a:ext uri="{FF2B5EF4-FFF2-40B4-BE49-F238E27FC236}">
                  <a16:creationId xmlns:a16="http://schemas.microsoft.com/office/drawing/2014/main" id="{1529332F-B845-43FE-85A3-67E6893F732E}"/>
                </a:ext>
              </a:extLst>
            </p:cNvPr>
            <p:cNvSpPr>
              <a:spLocks/>
            </p:cNvSpPr>
            <p:nvPr/>
          </p:nvSpPr>
          <p:spPr bwMode="auto">
            <a:xfrm>
              <a:off x="1202" y="791"/>
              <a:ext cx="4926" cy="3021"/>
            </a:xfrm>
            <a:custGeom>
              <a:avLst/>
              <a:gdLst>
                <a:gd name="T0" fmla="*/ 698 w 1845"/>
                <a:gd name="T1" fmla="*/ 25 h 1130"/>
                <a:gd name="T2" fmla="*/ 1320 w 1845"/>
                <a:gd name="T3" fmla="*/ 29 h 1130"/>
                <a:gd name="T4" fmla="*/ 1682 w 1845"/>
                <a:gd name="T5" fmla="*/ 76 h 1130"/>
                <a:gd name="T6" fmla="*/ 1769 w 1845"/>
                <a:gd name="T7" fmla="*/ 226 h 1130"/>
                <a:gd name="T8" fmla="*/ 1821 w 1845"/>
                <a:gd name="T9" fmla="*/ 539 h 1130"/>
                <a:gd name="T10" fmla="*/ 1808 w 1845"/>
                <a:gd name="T11" fmla="*/ 787 h 1130"/>
                <a:gd name="T12" fmla="*/ 1529 w 1845"/>
                <a:gd name="T13" fmla="*/ 858 h 1130"/>
                <a:gd name="T14" fmla="*/ 1295 w 1845"/>
                <a:gd name="T15" fmla="*/ 850 h 1130"/>
                <a:gd name="T16" fmla="*/ 1417 w 1845"/>
                <a:gd name="T17" fmla="*/ 1123 h 1130"/>
                <a:gd name="T18" fmla="*/ 1162 w 1845"/>
                <a:gd name="T19" fmla="*/ 980 h 1130"/>
                <a:gd name="T20" fmla="*/ 534 w 1845"/>
                <a:gd name="T21" fmla="*/ 862 h 1130"/>
                <a:gd name="T22" fmla="*/ 204 w 1845"/>
                <a:gd name="T23" fmla="*/ 855 h 1130"/>
                <a:gd name="T24" fmla="*/ 18 w 1845"/>
                <a:gd name="T25" fmla="*/ 609 h 1130"/>
                <a:gd name="T26" fmla="*/ 40 w 1845"/>
                <a:gd name="T27" fmla="*/ 299 h 1130"/>
                <a:gd name="T28" fmla="*/ 63 w 1845"/>
                <a:gd name="T29" fmla="*/ 46 h 1130"/>
                <a:gd name="T30" fmla="*/ 62 w 1845"/>
                <a:gd name="T31" fmla="*/ 9 h 1130"/>
                <a:gd name="T32" fmla="*/ 36 w 1845"/>
                <a:gd name="T33" fmla="*/ 143 h 1130"/>
                <a:gd name="T34" fmla="*/ 7 w 1845"/>
                <a:gd name="T35" fmla="*/ 522 h 1130"/>
                <a:gd name="T36" fmla="*/ 57 w 1845"/>
                <a:gd name="T37" fmla="*/ 819 h 1130"/>
                <a:gd name="T38" fmla="*/ 382 w 1845"/>
                <a:gd name="T39" fmla="*/ 877 h 1130"/>
                <a:gd name="T40" fmla="*/ 751 w 1845"/>
                <a:gd name="T41" fmla="*/ 881 h 1130"/>
                <a:gd name="T42" fmla="*/ 925 w 1845"/>
                <a:gd name="T43" fmla="*/ 894 h 1130"/>
                <a:gd name="T44" fmla="*/ 1423 w 1845"/>
                <a:gd name="T45" fmla="*/ 1128 h 1130"/>
                <a:gd name="T46" fmla="*/ 1302 w 1845"/>
                <a:gd name="T47" fmla="*/ 854 h 1130"/>
                <a:gd name="T48" fmla="*/ 1486 w 1845"/>
                <a:gd name="T49" fmla="*/ 873 h 1130"/>
                <a:gd name="T50" fmla="*/ 1833 w 1845"/>
                <a:gd name="T51" fmla="*/ 774 h 1130"/>
                <a:gd name="T52" fmla="*/ 1842 w 1845"/>
                <a:gd name="T53" fmla="*/ 605 h 1130"/>
                <a:gd name="T54" fmla="*/ 1778 w 1845"/>
                <a:gd name="T55" fmla="*/ 197 h 1130"/>
                <a:gd name="T56" fmla="*/ 1434 w 1845"/>
                <a:gd name="T57" fmla="*/ 7 h 1130"/>
                <a:gd name="T58" fmla="*/ 1159 w 1845"/>
                <a:gd name="T59" fmla="*/ 18 h 1130"/>
                <a:gd name="T60" fmla="*/ 185 w 1845"/>
                <a:gd name="T61" fmla="*/ 3 h 1130"/>
                <a:gd name="T62" fmla="*/ 69 w 1845"/>
                <a:gd name="T63" fmla="*/ 21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5" h="1130">
                  <a:moveTo>
                    <a:pt x="69" y="21"/>
                  </a:moveTo>
                  <a:cubicBezTo>
                    <a:pt x="278" y="14"/>
                    <a:pt x="488" y="21"/>
                    <a:pt x="698" y="25"/>
                  </a:cubicBezTo>
                  <a:cubicBezTo>
                    <a:pt x="809" y="28"/>
                    <a:pt x="919" y="31"/>
                    <a:pt x="1030" y="32"/>
                  </a:cubicBezTo>
                  <a:cubicBezTo>
                    <a:pt x="1127" y="34"/>
                    <a:pt x="1223" y="35"/>
                    <a:pt x="1320" y="29"/>
                  </a:cubicBezTo>
                  <a:cubicBezTo>
                    <a:pt x="1405" y="23"/>
                    <a:pt x="1494" y="15"/>
                    <a:pt x="1579" y="32"/>
                  </a:cubicBezTo>
                  <a:cubicBezTo>
                    <a:pt x="1616" y="40"/>
                    <a:pt x="1651" y="54"/>
                    <a:pt x="1682" y="76"/>
                  </a:cubicBezTo>
                  <a:cubicBezTo>
                    <a:pt x="1714" y="100"/>
                    <a:pt x="1735" y="134"/>
                    <a:pt x="1751" y="170"/>
                  </a:cubicBezTo>
                  <a:cubicBezTo>
                    <a:pt x="1759" y="186"/>
                    <a:pt x="1764" y="208"/>
                    <a:pt x="1769" y="226"/>
                  </a:cubicBezTo>
                  <a:cubicBezTo>
                    <a:pt x="1777" y="256"/>
                    <a:pt x="1783" y="286"/>
                    <a:pt x="1789" y="316"/>
                  </a:cubicBezTo>
                  <a:cubicBezTo>
                    <a:pt x="1803" y="390"/>
                    <a:pt x="1814" y="464"/>
                    <a:pt x="1821" y="539"/>
                  </a:cubicBezTo>
                  <a:cubicBezTo>
                    <a:pt x="1827" y="604"/>
                    <a:pt x="1832" y="670"/>
                    <a:pt x="1824" y="735"/>
                  </a:cubicBezTo>
                  <a:cubicBezTo>
                    <a:pt x="1822" y="752"/>
                    <a:pt x="1819" y="773"/>
                    <a:pt x="1808" y="787"/>
                  </a:cubicBezTo>
                  <a:cubicBezTo>
                    <a:pt x="1793" y="809"/>
                    <a:pt x="1772" y="823"/>
                    <a:pt x="1747" y="832"/>
                  </a:cubicBezTo>
                  <a:cubicBezTo>
                    <a:pt x="1679" y="858"/>
                    <a:pt x="1601" y="859"/>
                    <a:pt x="1529" y="858"/>
                  </a:cubicBezTo>
                  <a:cubicBezTo>
                    <a:pt x="1459" y="857"/>
                    <a:pt x="1390" y="851"/>
                    <a:pt x="1320" y="850"/>
                  </a:cubicBezTo>
                  <a:cubicBezTo>
                    <a:pt x="1312" y="850"/>
                    <a:pt x="1304" y="850"/>
                    <a:pt x="1295" y="850"/>
                  </a:cubicBezTo>
                  <a:cubicBezTo>
                    <a:pt x="1289" y="850"/>
                    <a:pt x="1286" y="857"/>
                    <a:pt x="1288" y="862"/>
                  </a:cubicBezTo>
                  <a:cubicBezTo>
                    <a:pt x="1330" y="950"/>
                    <a:pt x="1380" y="1033"/>
                    <a:pt x="1417" y="1123"/>
                  </a:cubicBezTo>
                  <a:cubicBezTo>
                    <a:pt x="1421" y="1119"/>
                    <a:pt x="1424" y="1116"/>
                    <a:pt x="1427" y="1113"/>
                  </a:cubicBezTo>
                  <a:cubicBezTo>
                    <a:pt x="1330" y="1087"/>
                    <a:pt x="1246" y="1034"/>
                    <a:pt x="1162" y="980"/>
                  </a:cubicBezTo>
                  <a:cubicBezTo>
                    <a:pt x="1080" y="929"/>
                    <a:pt x="993" y="882"/>
                    <a:pt x="895" y="874"/>
                  </a:cubicBezTo>
                  <a:cubicBezTo>
                    <a:pt x="775" y="863"/>
                    <a:pt x="654" y="862"/>
                    <a:pt x="534" y="862"/>
                  </a:cubicBezTo>
                  <a:cubicBezTo>
                    <a:pt x="472" y="861"/>
                    <a:pt x="411" y="861"/>
                    <a:pt x="349" y="860"/>
                  </a:cubicBezTo>
                  <a:cubicBezTo>
                    <a:pt x="301" y="860"/>
                    <a:pt x="252" y="860"/>
                    <a:pt x="204" y="855"/>
                  </a:cubicBezTo>
                  <a:cubicBezTo>
                    <a:pt x="151" y="850"/>
                    <a:pt x="89" y="837"/>
                    <a:pt x="55" y="792"/>
                  </a:cubicBezTo>
                  <a:cubicBezTo>
                    <a:pt x="17" y="742"/>
                    <a:pt x="17" y="669"/>
                    <a:pt x="18" y="609"/>
                  </a:cubicBezTo>
                  <a:cubicBezTo>
                    <a:pt x="19" y="561"/>
                    <a:pt x="24" y="513"/>
                    <a:pt x="28" y="465"/>
                  </a:cubicBezTo>
                  <a:cubicBezTo>
                    <a:pt x="33" y="409"/>
                    <a:pt x="37" y="354"/>
                    <a:pt x="40" y="299"/>
                  </a:cubicBezTo>
                  <a:cubicBezTo>
                    <a:pt x="44" y="243"/>
                    <a:pt x="48" y="187"/>
                    <a:pt x="54" y="131"/>
                  </a:cubicBezTo>
                  <a:cubicBezTo>
                    <a:pt x="57" y="103"/>
                    <a:pt x="60" y="74"/>
                    <a:pt x="63" y="46"/>
                  </a:cubicBezTo>
                  <a:cubicBezTo>
                    <a:pt x="65" y="36"/>
                    <a:pt x="71" y="26"/>
                    <a:pt x="76" y="17"/>
                  </a:cubicBezTo>
                  <a:cubicBezTo>
                    <a:pt x="80" y="8"/>
                    <a:pt x="66" y="0"/>
                    <a:pt x="62" y="9"/>
                  </a:cubicBezTo>
                  <a:cubicBezTo>
                    <a:pt x="56" y="21"/>
                    <a:pt x="49" y="32"/>
                    <a:pt x="47" y="46"/>
                  </a:cubicBezTo>
                  <a:cubicBezTo>
                    <a:pt x="43" y="78"/>
                    <a:pt x="40" y="110"/>
                    <a:pt x="36" y="143"/>
                  </a:cubicBezTo>
                  <a:cubicBezTo>
                    <a:pt x="30" y="206"/>
                    <a:pt x="26" y="269"/>
                    <a:pt x="22" y="333"/>
                  </a:cubicBezTo>
                  <a:cubicBezTo>
                    <a:pt x="18" y="396"/>
                    <a:pt x="13" y="459"/>
                    <a:pt x="7" y="522"/>
                  </a:cubicBezTo>
                  <a:cubicBezTo>
                    <a:pt x="2" y="568"/>
                    <a:pt x="0" y="614"/>
                    <a:pt x="2" y="660"/>
                  </a:cubicBezTo>
                  <a:cubicBezTo>
                    <a:pt x="5" y="716"/>
                    <a:pt x="15" y="778"/>
                    <a:pt x="57" y="819"/>
                  </a:cubicBezTo>
                  <a:cubicBezTo>
                    <a:pt x="101" y="860"/>
                    <a:pt x="167" y="869"/>
                    <a:pt x="225" y="873"/>
                  </a:cubicBezTo>
                  <a:cubicBezTo>
                    <a:pt x="277" y="877"/>
                    <a:pt x="330" y="876"/>
                    <a:pt x="382" y="877"/>
                  </a:cubicBezTo>
                  <a:cubicBezTo>
                    <a:pt x="444" y="877"/>
                    <a:pt x="506" y="878"/>
                    <a:pt x="567" y="878"/>
                  </a:cubicBezTo>
                  <a:cubicBezTo>
                    <a:pt x="629" y="878"/>
                    <a:pt x="690" y="879"/>
                    <a:pt x="751" y="881"/>
                  </a:cubicBezTo>
                  <a:cubicBezTo>
                    <a:pt x="781" y="882"/>
                    <a:pt x="810" y="884"/>
                    <a:pt x="840" y="886"/>
                  </a:cubicBezTo>
                  <a:cubicBezTo>
                    <a:pt x="868" y="887"/>
                    <a:pt x="897" y="889"/>
                    <a:pt x="925" y="894"/>
                  </a:cubicBezTo>
                  <a:cubicBezTo>
                    <a:pt x="1015" y="910"/>
                    <a:pt x="1094" y="956"/>
                    <a:pt x="1171" y="1005"/>
                  </a:cubicBezTo>
                  <a:cubicBezTo>
                    <a:pt x="1250" y="1056"/>
                    <a:pt x="1331" y="1104"/>
                    <a:pt x="1423" y="1128"/>
                  </a:cubicBezTo>
                  <a:cubicBezTo>
                    <a:pt x="1428" y="1130"/>
                    <a:pt x="1435" y="1124"/>
                    <a:pt x="1433" y="1118"/>
                  </a:cubicBezTo>
                  <a:cubicBezTo>
                    <a:pt x="1395" y="1027"/>
                    <a:pt x="1344" y="943"/>
                    <a:pt x="1302" y="854"/>
                  </a:cubicBezTo>
                  <a:cubicBezTo>
                    <a:pt x="1300" y="858"/>
                    <a:pt x="1298" y="862"/>
                    <a:pt x="1295" y="866"/>
                  </a:cubicBezTo>
                  <a:cubicBezTo>
                    <a:pt x="1359" y="864"/>
                    <a:pt x="1423" y="871"/>
                    <a:pt x="1486" y="873"/>
                  </a:cubicBezTo>
                  <a:cubicBezTo>
                    <a:pt x="1562" y="876"/>
                    <a:pt x="1640" y="876"/>
                    <a:pt x="1715" y="859"/>
                  </a:cubicBezTo>
                  <a:cubicBezTo>
                    <a:pt x="1763" y="848"/>
                    <a:pt x="1816" y="825"/>
                    <a:pt x="1833" y="774"/>
                  </a:cubicBezTo>
                  <a:cubicBezTo>
                    <a:pt x="1840" y="751"/>
                    <a:pt x="1842" y="726"/>
                    <a:pt x="1843" y="703"/>
                  </a:cubicBezTo>
                  <a:cubicBezTo>
                    <a:pt x="1845" y="670"/>
                    <a:pt x="1844" y="638"/>
                    <a:pt x="1842" y="605"/>
                  </a:cubicBezTo>
                  <a:cubicBezTo>
                    <a:pt x="1838" y="530"/>
                    <a:pt x="1828" y="454"/>
                    <a:pt x="1816" y="380"/>
                  </a:cubicBezTo>
                  <a:cubicBezTo>
                    <a:pt x="1806" y="318"/>
                    <a:pt x="1795" y="257"/>
                    <a:pt x="1778" y="197"/>
                  </a:cubicBezTo>
                  <a:cubicBezTo>
                    <a:pt x="1760" y="135"/>
                    <a:pt x="1724" y="80"/>
                    <a:pt x="1668" y="48"/>
                  </a:cubicBezTo>
                  <a:cubicBezTo>
                    <a:pt x="1598" y="7"/>
                    <a:pt x="1512" y="5"/>
                    <a:pt x="1434" y="7"/>
                  </a:cubicBezTo>
                  <a:cubicBezTo>
                    <a:pt x="1388" y="8"/>
                    <a:pt x="1343" y="11"/>
                    <a:pt x="1298" y="14"/>
                  </a:cubicBezTo>
                  <a:cubicBezTo>
                    <a:pt x="1252" y="17"/>
                    <a:pt x="1206" y="18"/>
                    <a:pt x="1159" y="18"/>
                  </a:cubicBezTo>
                  <a:cubicBezTo>
                    <a:pt x="1053" y="17"/>
                    <a:pt x="946" y="15"/>
                    <a:pt x="840" y="13"/>
                  </a:cubicBezTo>
                  <a:cubicBezTo>
                    <a:pt x="622" y="8"/>
                    <a:pt x="404" y="1"/>
                    <a:pt x="185" y="3"/>
                  </a:cubicBezTo>
                  <a:cubicBezTo>
                    <a:pt x="147" y="3"/>
                    <a:pt x="108" y="4"/>
                    <a:pt x="69" y="5"/>
                  </a:cubicBezTo>
                  <a:cubicBezTo>
                    <a:pt x="58" y="5"/>
                    <a:pt x="58" y="21"/>
                    <a:pt x="69" y="21"/>
                  </a:cubicBezTo>
                  <a:close/>
                </a:path>
              </a:pathLst>
            </a:custGeom>
            <a:solidFill>
              <a:schemeClr val="accent1"/>
            </a:solidFill>
            <a:ln w="9525">
              <a:solidFill>
                <a:schemeClr val="accent1"/>
              </a:solidFill>
              <a:round/>
              <a:headEnd/>
              <a:tailEnd/>
            </a:ln>
            <a:extLst/>
          </p:spPr>
          <p:txBody>
            <a:bodyPr vert="horz" wrap="square" lIns="91440" tIns="45720" rIns="91440" bIns="45720" numCol="1" anchor="t" anchorCtr="0" compatLnSpc="1">
              <a:prstTxWarp prst="textNoShape">
                <a:avLst/>
              </a:prstTxWarp>
            </a:bodyPr>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7" name="文本框 6">
            <a:extLst>
              <a:ext uri="{FF2B5EF4-FFF2-40B4-BE49-F238E27FC236}">
                <a16:creationId xmlns:a16="http://schemas.microsoft.com/office/drawing/2014/main" id="{2178D7EA-4A99-4295-88ED-970CC296DBFA}"/>
              </a:ext>
            </a:extLst>
          </p:cNvPr>
          <p:cNvSpPr txBox="1"/>
          <p:nvPr/>
        </p:nvSpPr>
        <p:spPr>
          <a:xfrm>
            <a:off x="2020389" y="1881051"/>
            <a:ext cx="9051802" cy="3785652"/>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gn="just">
              <a:lnSpc>
                <a:spcPct val="100000"/>
              </a:lnSpc>
            </a:pPr>
            <a:r>
              <a:rPr lang="zh-TW" altLang="en-US" sz="6000"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貳、</a:t>
            </a:r>
            <a:r>
              <a:rPr lang="zh-TW" altLang="en-US"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國際社會對於豬</a:t>
            </a:r>
            <a:endParaRPr lang="en-US" altLang="zh-TW"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a:p>
            <a:pPr algn="just">
              <a:lnSpc>
                <a:spcPct val="100000"/>
              </a:lnSpc>
            </a:pPr>
            <a:r>
              <a:rPr lang="en-US" altLang="zh-TW"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    </a:t>
            </a:r>
            <a:r>
              <a:rPr lang="zh-TW" altLang="en-US"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隻使用萊克多巴 </a:t>
            </a:r>
            <a:endParaRPr lang="en-US" altLang="zh-TW"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a:p>
            <a:pPr algn="just">
              <a:lnSpc>
                <a:spcPct val="100000"/>
              </a:lnSpc>
            </a:pPr>
            <a:r>
              <a:rPr lang="en-US" altLang="zh-TW"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    </a:t>
            </a:r>
            <a:r>
              <a:rPr lang="zh-TW" altLang="en-US"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胺的相關規範機</a:t>
            </a:r>
            <a:endParaRPr lang="en-US" altLang="zh-TW"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a:p>
            <a:pPr algn="just">
              <a:lnSpc>
                <a:spcPct val="100000"/>
              </a:lnSpc>
            </a:pPr>
            <a:r>
              <a:rPr lang="en-US" altLang="zh-TW"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    </a:t>
            </a:r>
            <a:r>
              <a:rPr lang="zh-TW" altLang="en-US" sz="6000" b="1" dirty="0" smtClean="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rPr>
              <a:t>制</a:t>
            </a:r>
            <a:endParaRPr lang="zh-CN" altLang="en-US" sz="6000" b="1" dirty="0">
              <a:solidFill>
                <a:schemeClr val="accent2"/>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Tree>
    <p:extLst>
      <p:ext uri="{BB962C8B-B14F-4D97-AF65-F5344CB8AC3E}">
        <p14:creationId xmlns:p14="http://schemas.microsoft.com/office/powerpoint/2010/main" val="72505474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28" name="Freeform 9">
            <a:extLst>
              <a:ext uri="{FF2B5EF4-FFF2-40B4-BE49-F238E27FC236}">
                <a16:creationId xmlns:a16="http://schemas.microsoft.com/office/drawing/2014/main" id="{94978F1B-8E35-4E39-8BB9-E426D7691D5D}"/>
              </a:ext>
            </a:extLst>
          </p:cNvPr>
          <p:cNvSpPr>
            <a:spLocks noEditPoints="1"/>
          </p:cNvSpPr>
          <p:nvPr/>
        </p:nvSpPr>
        <p:spPr bwMode="auto">
          <a:xfrm>
            <a:off x="330203" y="203363"/>
            <a:ext cx="1493820" cy="751980"/>
          </a:xfrm>
          <a:custGeom>
            <a:avLst/>
            <a:gdLst>
              <a:gd name="T0" fmla="*/ 192 w 661"/>
              <a:gd name="T1" fmla="*/ 308 h 330"/>
              <a:gd name="T2" fmla="*/ 21 w 661"/>
              <a:gd name="T3" fmla="*/ 275 h 330"/>
              <a:gd name="T4" fmla="*/ 32 w 661"/>
              <a:gd name="T5" fmla="*/ 90 h 330"/>
              <a:gd name="T6" fmla="*/ 156 w 661"/>
              <a:gd name="T7" fmla="*/ 61 h 330"/>
              <a:gd name="T8" fmla="*/ 354 w 661"/>
              <a:gd name="T9" fmla="*/ 55 h 330"/>
              <a:gd name="T10" fmla="*/ 568 w 661"/>
              <a:gd name="T11" fmla="*/ 63 h 330"/>
              <a:gd name="T12" fmla="*/ 656 w 661"/>
              <a:gd name="T13" fmla="*/ 126 h 330"/>
              <a:gd name="T14" fmla="*/ 502 w 661"/>
              <a:gd name="T15" fmla="*/ 278 h 330"/>
              <a:gd name="T16" fmla="*/ 356 w 661"/>
              <a:gd name="T17" fmla="*/ 288 h 330"/>
              <a:gd name="T18" fmla="*/ 141 w 661"/>
              <a:gd name="T19" fmla="*/ 129 h 330"/>
              <a:gd name="T20" fmla="*/ 338 w 661"/>
              <a:gd name="T21" fmla="*/ 178 h 330"/>
              <a:gd name="T22" fmla="*/ 338 w 661"/>
              <a:gd name="T23" fmla="*/ 178 h 330"/>
              <a:gd name="T24" fmla="*/ 372 w 661"/>
              <a:gd name="T25" fmla="*/ 166 h 330"/>
              <a:gd name="T26" fmla="*/ 399 w 661"/>
              <a:gd name="T27" fmla="*/ 171 h 330"/>
              <a:gd name="T28" fmla="*/ 397 w 661"/>
              <a:gd name="T29" fmla="*/ 165 h 330"/>
              <a:gd name="T30" fmla="*/ 144 w 661"/>
              <a:gd name="T31" fmla="*/ 175 h 330"/>
              <a:gd name="T32" fmla="*/ 147 w 661"/>
              <a:gd name="T33" fmla="*/ 148 h 330"/>
              <a:gd name="T34" fmla="*/ 342 w 661"/>
              <a:gd name="T35" fmla="*/ 104 h 330"/>
              <a:gd name="T36" fmla="*/ 343 w 661"/>
              <a:gd name="T37" fmla="*/ 148 h 330"/>
              <a:gd name="T38" fmla="*/ 396 w 661"/>
              <a:gd name="T39" fmla="*/ 144 h 330"/>
              <a:gd name="T40" fmla="*/ 397 w 661"/>
              <a:gd name="T41" fmla="*/ 99 h 330"/>
              <a:gd name="T42" fmla="*/ 403 w 661"/>
              <a:gd name="T43" fmla="*/ 102 h 330"/>
              <a:gd name="T44" fmla="*/ 375 w 661"/>
              <a:gd name="T45" fmla="*/ 105 h 330"/>
              <a:gd name="T46" fmla="*/ 370 w 661"/>
              <a:gd name="T47" fmla="*/ 148 h 330"/>
              <a:gd name="T48" fmla="*/ 362 w 661"/>
              <a:gd name="T49" fmla="*/ 126 h 330"/>
              <a:gd name="T50" fmla="*/ 256 w 661"/>
              <a:gd name="T51" fmla="*/ 170 h 330"/>
              <a:gd name="T52" fmla="*/ 256 w 661"/>
              <a:gd name="T53" fmla="*/ 130 h 330"/>
              <a:gd name="T54" fmla="*/ 229 w 661"/>
              <a:gd name="T55" fmla="*/ 148 h 330"/>
              <a:gd name="T56" fmla="*/ 243 w 661"/>
              <a:gd name="T57" fmla="*/ 135 h 330"/>
              <a:gd name="T58" fmla="*/ 127 w 661"/>
              <a:gd name="T59" fmla="*/ 237 h 330"/>
              <a:gd name="T60" fmla="*/ 252 w 661"/>
              <a:gd name="T61" fmla="*/ 214 h 330"/>
              <a:gd name="T62" fmla="*/ 124 w 661"/>
              <a:gd name="T63" fmla="*/ 245 h 330"/>
              <a:gd name="T64" fmla="*/ 275 w 661"/>
              <a:gd name="T65" fmla="*/ 173 h 330"/>
              <a:gd name="T66" fmla="*/ 316 w 661"/>
              <a:gd name="T67" fmla="*/ 144 h 330"/>
              <a:gd name="T68" fmla="*/ 308 w 661"/>
              <a:gd name="T69" fmla="*/ 177 h 330"/>
              <a:gd name="T70" fmla="*/ 276 w 661"/>
              <a:gd name="T71" fmla="*/ 155 h 330"/>
              <a:gd name="T72" fmla="*/ 207 w 661"/>
              <a:gd name="T73" fmla="*/ 103 h 330"/>
              <a:gd name="T74" fmla="*/ 203 w 661"/>
              <a:gd name="T75" fmla="*/ 161 h 330"/>
              <a:gd name="T76" fmla="*/ 197 w 661"/>
              <a:gd name="T77" fmla="*/ 169 h 330"/>
              <a:gd name="T78" fmla="*/ 161 w 661"/>
              <a:gd name="T79" fmla="*/ 155 h 330"/>
              <a:gd name="T80" fmla="*/ 199 w 661"/>
              <a:gd name="T81" fmla="*/ 111 h 330"/>
              <a:gd name="T82" fmla="*/ 185 w 661"/>
              <a:gd name="T83" fmla="*/ 143 h 330"/>
              <a:gd name="T84" fmla="*/ 195 w 661"/>
              <a:gd name="T85" fmla="*/ 154 h 330"/>
              <a:gd name="T86" fmla="*/ 206 w 661"/>
              <a:gd name="T87" fmla="*/ 208 h 330"/>
              <a:gd name="T88" fmla="*/ 98 w 661"/>
              <a:gd name="T89" fmla="*/ 222 h 330"/>
              <a:gd name="T90" fmla="*/ 287 w 661"/>
              <a:gd name="T91" fmla="*/ 193 h 330"/>
              <a:gd name="T92" fmla="*/ 181 w 661"/>
              <a:gd name="T93" fmla="*/ 65 h 330"/>
              <a:gd name="T94" fmla="*/ 35 w 661"/>
              <a:gd name="T95" fmla="*/ 98 h 330"/>
              <a:gd name="T96" fmla="*/ 87 w 661"/>
              <a:gd name="T97" fmla="*/ 289 h 330"/>
              <a:gd name="T98" fmla="*/ 353 w 661"/>
              <a:gd name="T99" fmla="*/ 232 h 330"/>
              <a:gd name="T100" fmla="*/ 363 w 661"/>
              <a:gd name="T101" fmla="*/ 297 h 330"/>
              <a:gd name="T102" fmla="*/ 539 w 661"/>
              <a:gd name="T103" fmla="*/ 217 h 330"/>
              <a:gd name="T104" fmla="*/ 645 w 661"/>
              <a:gd name="T105" fmla="*/ 129 h 330"/>
              <a:gd name="T106" fmla="*/ 515 w 661"/>
              <a:gd name="T107" fmla="*/ 49 h 330"/>
              <a:gd name="T108" fmla="*/ 361 w 661"/>
              <a:gd name="T109" fmla="*/ 52 h 330"/>
              <a:gd name="T110" fmla="*/ 244 w 661"/>
              <a:gd name="T111" fmla="*/ 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1" h="330">
                <a:moveTo>
                  <a:pt x="357" y="264"/>
                </a:moveTo>
                <a:cubicBezTo>
                  <a:pt x="343" y="268"/>
                  <a:pt x="330" y="272"/>
                  <a:pt x="317" y="275"/>
                </a:cubicBezTo>
                <a:cubicBezTo>
                  <a:pt x="295" y="281"/>
                  <a:pt x="273" y="287"/>
                  <a:pt x="251" y="293"/>
                </a:cubicBezTo>
                <a:cubicBezTo>
                  <a:pt x="231" y="298"/>
                  <a:pt x="212" y="304"/>
                  <a:pt x="192" y="308"/>
                </a:cubicBezTo>
                <a:cubicBezTo>
                  <a:pt x="164" y="313"/>
                  <a:pt x="136" y="319"/>
                  <a:pt x="107" y="319"/>
                </a:cubicBezTo>
                <a:cubicBezTo>
                  <a:pt x="99" y="319"/>
                  <a:pt x="90" y="318"/>
                  <a:pt x="82" y="317"/>
                </a:cubicBezTo>
                <a:cubicBezTo>
                  <a:pt x="69" y="316"/>
                  <a:pt x="58" y="310"/>
                  <a:pt x="48" y="301"/>
                </a:cubicBezTo>
                <a:cubicBezTo>
                  <a:pt x="39" y="292"/>
                  <a:pt x="29" y="285"/>
                  <a:pt x="21" y="275"/>
                </a:cubicBezTo>
                <a:cubicBezTo>
                  <a:pt x="8" y="261"/>
                  <a:pt x="3" y="244"/>
                  <a:pt x="1" y="226"/>
                </a:cubicBezTo>
                <a:cubicBezTo>
                  <a:pt x="0" y="215"/>
                  <a:pt x="1" y="203"/>
                  <a:pt x="1" y="191"/>
                </a:cubicBezTo>
                <a:cubicBezTo>
                  <a:pt x="1" y="164"/>
                  <a:pt x="7" y="137"/>
                  <a:pt x="19" y="112"/>
                </a:cubicBezTo>
                <a:cubicBezTo>
                  <a:pt x="23" y="105"/>
                  <a:pt x="27" y="97"/>
                  <a:pt x="32" y="90"/>
                </a:cubicBezTo>
                <a:cubicBezTo>
                  <a:pt x="36" y="84"/>
                  <a:pt x="43" y="81"/>
                  <a:pt x="49" y="78"/>
                </a:cubicBezTo>
                <a:cubicBezTo>
                  <a:pt x="63" y="71"/>
                  <a:pt x="79" y="68"/>
                  <a:pt x="95" y="67"/>
                </a:cubicBezTo>
                <a:cubicBezTo>
                  <a:pt x="103" y="66"/>
                  <a:pt x="112" y="64"/>
                  <a:pt x="120" y="64"/>
                </a:cubicBezTo>
                <a:cubicBezTo>
                  <a:pt x="132" y="62"/>
                  <a:pt x="144" y="61"/>
                  <a:pt x="156" y="61"/>
                </a:cubicBezTo>
                <a:cubicBezTo>
                  <a:pt x="202" y="59"/>
                  <a:pt x="247" y="59"/>
                  <a:pt x="292" y="61"/>
                </a:cubicBezTo>
                <a:cubicBezTo>
                  <a:pt x="306" y="61"/>
                  <a:pt x="320" y="62"/>
                  <a:pt x="334" y="63"/>
                </a:cubicBezTo>
                <a:cubicBezTo>
                  <a:pt x="338" y="63"/>
                  <a:pt x="341" y="63"/>
                  <a:pt x="345" y="63"/>
                </a:cubicBezTo>
                <a:cubicBezTo>
                  <a:pt x="351" y="62"/>
                  <a:pt x="353" y="61"/>
                  <a:pt x="354" y="55"/>
                </a:cubicBezTo>
                <a:cubicBezTo>
                  <a:pt x="356" y="46"/>
                  <a:pt x="358" y="37"/>
                  <a:pt x="362" y="29"/>
                </a:cubicBezTo>
                <a:cubicBezTo>
                  <a:pt x="372" y="8"/>
                  <a:pt x="391" y="0"/>
                  <a:pt x="412" y="5"/>
                </a:cubicBezTo>
                <a:cubicBezTo>
                  <a:pt x="426" y="8"/>
                  <a:pt x="439" y="13"/>
                  <a:pt x="452" y="17"/>
                </a:cubicBezTo>
                <a:cubicBezTo>
                  <a:pt x="491" y="30"/>
                  <a:pt x="529" y="47"/>
                  <a:pt x="568" y="63"/>
                </a:cubicBezTo>
                <a:cubicBezTo>
                  <a:pt x="582" y="68"/>
                  <a:pt x="596" y="76"/>
                  <a:pt x="610" y="84"/>
                </a:cubicBezTo>
                <a:cubicBezTo>
                  <a:pt x="620" y="89"/>
                  <a:pt x="630" y="95"/>
                  <a:pt x="640" y="100"/>
                </a:cubicBezTo>
                <a:cubicBezTo>
                  <a:pt x="650" y="105"/>
                  <a:pt x="655" y="113"/>
                  <a:pt x="655" y="123"/>
                </a:cubicBezTo>
                <a:cubicBezTo>
                  <a:pt x="655" y="124"/>
                  <a:pt x="655" y="125"/>
                  <a:pt x="656" y="126"/>
                </a:cubicBezTo>
                <a:cubicBezTo>
                  <a:pt x="661" y="147"/>
                  <a:pt x="653" y="162"/>
                  <a:pt x="639" y="175"/>
                </a:cubicBezTo>
                <a:cubicBezTo>
                  <a:pt x="626" y="186"/>
                  <a:pt x="614" y="198"/>
                  <a:pt x="600" y="207"/>
                </a:cubicBezTo>
                <a:cubicBezTo>
                  <a:pt x="598" y="208"/>
                  <a:pt x="596" y="210"/>
                  <a:pt x="594" y="211"/>
                </a:cubicBezTo>
                <a:cubicBezTo>
                  <a:pt x="566" y="237"/>
                  <a:pt x="533" y="257"/>
                  <a:pt x="502" y="278"/>
                </a:cubicBezTo>
                <a:cubicBezTo>
                  <a:pt x="496" y="282"/>
                  <a:pt x="490" y="286"/>
                  <a:pt x="484" y="290"/>
                </a:cubicBezTo>
                <a:cubicBezTo>
                  <a:pt x="462" y="304"/>
                  <a:pt x="439" y="315"/>
                  <a:pt x="415" y="325"/>
                </a:cubicBezTo>
                <a:cubicBezTo>
                  <a:pt x="402" y="330"/>
                  <a:pt x="389" y="329"/>
                  <a:pt x="377" y="323"/>
                </a:cubicBezTo>
                <a:cubicBezTo>
                  <a:pt x="362" y="317"/>
                  <a:pt x="355" y="304"/>
                  <a:pt x="356" y="288"/>
                </a:cubicBezTo>
                <a:cubicBezTo>
                  <a:pt x="357" y="283"/>
                  <a:pt x="357" y="277"/>
                  <a:pt x="358" y="271"/>
                </a:cubicBezTo>
                <a:cubicBezTo>
                  <a:pt x="358" y="269"/>
                  <a:pt x="357" y="267"/>
                  <a:pt x="357" y="264"/>
                </a:cubicBezTo>
                <a:close/>
                <a:moveTo>
                  <a:pt x="144" y="136"/>
                </a:moveTo>
                <a:cubicBezTo>
                  <a:pt x="142" y="132"/>
                  <a:pt x="141" y="131"/>
                  <a:pt x="141" y="129"/>
                </a:cubicBezTo>
                <a:cubicBezTo>
                  <a:pt x="141" y="127"/>
                  <a:pt x="141" y="125"/>
                  <a:pt x="144" y="125"/>
                </a:cubicBezTo>
                <a:cubicBezTo>
                  <a:pt x="147" y="125"/>
                  <a:pt x="147" y="127"/>
                  <a:pt x="147" y="129"/>
                </a:cubicBezTo>
                <a:cubicBezTo>
                  <a:pt x="147" y="131"/>
                  <a:pt x="146" y="132"/>
                  <a:pt x="144" y="136"/>
                </a:cubicBezTo>
                <a:close/>
                <a:moveTo>
                  <a:pt x="338" y="178"/>
                </a:moveTo>
                <a:cubicBezTo>
                  <a:pt x="336" y="175"/>
                  <a:pt x="334" y="174"/>
                  <a:pt x="333" y="172"/>
                </a:cubicBezTo>
                <a:cubicBezTo>
                  <a:pt x="332" y="169"/>
                  <a:pt x="334" y="167"/>
                  <a:pt x="337" y="167"/>
                </a:cubicBezTo>
                <a:cubicBezTo>
                  <a:pt x="340" y="166"/>
                  <a:pt x="344" y="168"/>
                  <a:pt x="343" y="170"/>
                </a:cubicBezTo>
                <a:cubicBezTo>
                  <a:pt x="342" y="173"/>
                  <a:pt x="340" y="175"/>
                  <a:pt x="338" y="178"/>
                </a:cubicBezTo>
                <a:close/>
                <a:moveTo>
                  <a:pt x="361" y="175"/>
                </a:moveTo>
                <a:cubicBezTo>
                  <a:pt x="361" y="173"/>
                  <a:pt x="360" y="172"/>
                  <a:pt x="361" y="171"/>
                </a:cubicBezTo>
                <a:cubicBezTo>
                  <a:pt x="363" y="169"/>
                  <a:pt x="366" y="167"/>
                  <a:pt x="369" y="164"/>
                </a:cubicBezTo>
                <a:cubicBezTo>
                  <a:pt x="369" y="164"/>
                  <a:pt x="372" y="165"/>
                  <a:pt x="372" y="166"/>
                </a:cubicBezTo>
                <a:cubicBezTo>
                  <a:pt x="373" y="171"/>
                  <a:pt x="369" y="176"/>
                  <a:pt x="364" y="177"/>
                </a:cubicBezTo>
                <a:cubicBezTo>
                  <a:pt x="363" y="177"/>
                  <a:pt x="362" y="175"/>
                  <a:pt x="361" y="175"/>
                </a:cubicBezTo>
                <a:close/>
                <a:moveTo>
                  <a:pt x="400" y="168"/>
                </a:moveTo>
                <a:cubicBezTo>
                  <a:pt x="399" y="169"/>
                  <a:pt x="399" y="170"/>
                  <a:pt x="399" y="171"/>
                </a:cubicBezTo>
                <a:cubicBezTo>
                  <a:pt x="397" y="174"/>
                  <a:pt x="397" y="178"/>
                  <a:pt x="392" y="178"/>
                </a:cubicBezTo>
                <a:cubicBezTo>
                  <a:pt x="391" y="178"/>
                  <a:pt x="390" y="177"/>
                  <a:pt x="390" y="176"/>
                </a:cubicBezTo>
                <a:cubicBezTo>
                  <a:pt x="388" y="172"/>
                  <a:pt x="389" y="167"/>
                  <a:pt x="393" y="165"/>
                </a:cubicBezTo>
                <a:cubicBezTo>
                  <a:pt x="394" y="164"/>
                  <a:pt x="396" y="164"/>
                  <a:pt x="397" y="165"/>
                </a:cubicBezTo>
                <a:cubicBezTo>
                  <a:pt x="398" y="165"/>
                  <a:pt x="399" y="167"/>
                  <a:pt x="400" y="168"/>
                </a:cubicBezTo>
                <a:close/>
                <a:moveTo>
                  <a:pt x="149" y="150"/>
                </a:moveTo>
                <a:cubicBezTo>
                  <a:pt x="148" y="152"/>
                  <a:pt x="148" y="154"/>
                  <a:pt x="147" y="156"/>
                </a:cubicBezTo>
                <a:cubicBezTo>
                  <a:pt x="146" y="162"/>
                  <a:pt x="143" y="168"/>
                  <a:pt x="144" y="175"/>
                </a:cubicBezTo>
                <a:cubicBezTo>
                  <a:pt x="144" y="178"/>
                  <a:pt x="142" y="180"/>
                  <a:pt x="139" y="179"/>
                </a:cubicBezTo>
                <a:cubicBezTo>
                  <a:pt x="136" y="178"/>
                  <a:pt x="135" y="176"/>
                  <a:pt x="136" y="173"/>
                </a:cubicBezTo>
                <a:cubicBezTo>
                  <a:pt x="139" y="165"/>
                  <a:pt x="142" y="157"/>
                  <a:pt x="145" y="149"/>
                </a:cubicBezTo>
                <a:cubicBezTo>
                  <a:pt x="145" y="149"/>
                  <a:pt x="146" y="148"/>
                  <a:pt x="147" y="148"/>
                </a:cubicBezTo>
                <a:cubicBezTo>
                  <a:pt x="148" y="148"/>
                  <a:pt x="148" y="149"/>
                  <a:pt x="149" y="150"/>
                </a:cubicBezTo>
                <a:close/>
                <a:moveTo>
                  <a:pt x="337" y="125"/>
                </a:moveTo>
                <a:cubicBezTo>
                  <a:pt x="338" y="119"/>
                  <a:pt x="339" y="112"/>
                  <a:pt x="340" y="106"/>
                </a:cubicBezTo>
                <a:cubicBezTo>
                  <a:pt x="340" y="105"/>
                  <a:pt x="341" y="104"/>
                  <a:pt x="342" y="104"/>
                </a:cubicBezTo>
                <a:cubicBezTo>
                  <a:pt x="343" y="105"/>
                  <a:pt x="345" y="105"/>
                  <a:pt x="345" y="106"/>
                </a:cubicBezTo>
                <a:cubicBezTo>
                  <a:pt x="346" y="109"/>
                  <a:pt x="346" y="112"/>
                  <a:pt x="346" y="115"/>
                </a:cubicBezTo>
                <a:cubicBezTo>
                  <a:pt x="344" y="124"/>
                  <a:pt x="344" y="134"/>
                  <a:pt x="345" y="143"/>
                </a:cubicBezTo>
                <a:cubicBezTo>
                  <a:pt x="345" y="145"/>
                  <a:pt x="346" y="148"/>
                  <a:pt x="343" y="148"/>
                </a:cubicBezTo>
                <a:cubicBezTo>
                  <a:pt x="341" y="147"/>
                  <a:pt x="339" y="145"/>
                  <a:pt x="339" y="143"/>
                </a:cubicBezTo>
                <a:cubicBezTo>
                  <a:pt x="338" y="137"/>
                  <a:pt x="338" y="131"/>
                  <a:pt x="337" y="125"/>
                </a:cubicBezTo>
                <a:close/>
                <a:moveTo>
                  <a:pt x="403" y="102"/>
                </a:moveTo>
                <a:cubicBezTo>
                  <a:pt x="401" y="116"/>
                  <a:pt x="398" y="130"/>
                  <a:pt x="396" y="144"/>
                </a:cubicBezTo>
                <a:cubicBezTo>
                  <a:pt x="396" y="144"/>
                  <a:pt x="395" y="145"/>
                  <a:pt x="394" y="145"/>
                </a:cubicBezTo>
                <a:cubicBezTo>
                  <a:pt x="393" y="145"/>
                  <a:pt x="392" y="144"/>
                  <a:pt x="392" y="143"/>
                </a:cubicBezTo>
                <a:cubicBezTo>
                  <a:pt x="391" y="143"/>
                  <a:pt x="391" y="141"/>
                  <a:pt x="391" y="140"/>
                </a:cubicBezTo>
                <a:cubicBezTo>
                  <a:pt x="393" y="127"/>
                  <a:pt x="395" y="113"/>
                  <a:pt x="397" y="99"/>
                </a:cubicBezTo>
                <a:cubicBezTo>
                  <a:pt x="397" y="98"/>
                  <a:pt x="398" y="97"/>
                  <a:pt x="399" y="96"/>
                </a:cubicBezTo>
                <a:cubicBezTo>
                  <a:pt x="399" y="96"/>
                  <a:pt x="401" y="95"/>
                  <a:pt x="401" y="95"/>
                </a:cubicBezTo>
                <a:cubicBezTo>
                  <a:pt x="402" y="96"/>
                  <a:pt x="403" y="97"/>
                  <a:pt x="403" y="97"/>
                </a:cubicBezTo>
                <a:cubicBezTo>
                  <a:pt x="403" y="99"/>
                  <a:pt x="403" y="100"/>
                  <a:pt x="403" y="102"/>
                </a:cubicBezTo>
                <a:close/>
                <a:moveTo>
                  <a:pt x="362" y="126"/>
                </a:moveTo>
                <a:cubicBezTo>
                  <a:pt x="364" y="118"/>
                  <a:pt x="366" y="110"/>
                  <a:pt x="368" y="102"/>
                </a:cubicBezTo>
                <a:cubicBezTo>
                  <a:pt x="369" y="100"/>
                  <a:pt x="371" y="97"/>
                  <a:pt x="373" y="98"/>
                </a:cubicBezTo>
                <a:cubicBezTo>
                  <a:pt x="375" y="99"/>
                  <a:pt x="374" y="103"/>
                  <a:pt x="375" y="105"/>
                </a:cubicBezTo>
                <a:cubicBezTo>
                  <a:pt x="375" y="106"/>
                  <a:pt x="374" y="107"/>
                  <a:pt x="374" y="108"/>
                </a:cubicBezTo>
                <a:cubicBezTo>
                  <a:pt x="369" y="119"/>
                  <a:pt x="369" y="130"/>
                  <a:pt x="372" y="141"/>
                </a:cubicBezTo>
                <a:cubicBezTo>
                  <a:pt x="372" y="142"/>
                  <a:pt x="372" y="143"/>
                  <a:pt x="372" y="144"/>
                </a:cubicBezTo>
                <a:cubicBezTo>
                  <a:pt x="372" y="146"/>
                  <a:pt x="373" y="148"/>
                  <a:pt x="370" y="148"/>
                </a:cubicBezTo>
                <a:cubicBezTo>
                  <a:pt x="369" y="148"/>
                  <a:pt x="367" y="147"/>
                  <a:pt x="367" y="145"/>
                </a:cubicBezTo>
                <a:cubicBezTo>
                  <a:pt x="365" y="140"/>
                  <a:pt x="364" y="135"/>
                  <a:pt x="363" y="129"/>
                </a:cubicBezTo>
                <a:cubicBezTo>
                  <a:pt x="363" y="128"/>
                  <a:pt x="363" y="127"/>
                  <a:pt x="363" y="126"/>
                </a:cubicBezTo>
                <a:cubicBezTo>
                  <a:pt x="363" y="126"/>
                  <a:pt x="363" y="126"/>
                  <a:pt x="362" y="126"/>
                </a:cubicBezTo>
                <a:close/>
                <a:moveTo>
                  <a:pt x="229" y="159"/>
                </a:moveTo>
                <a:cubicBezTo>
                  <a:pt x="229" y="163"/>
                  <a:pt x="232" y="165"/>
                  <a:pt x="235" y="166"/>
                </a:cubicBezTo>
                <a:cubicBezTo>
                  <a:pt x="240" y="168"/>
                  <a:pt x="245" y="168"/>
                  <a:pt x="250" y="169"/>
                </a:cubicBezTo>
                <a:cubicBezTo>
                  <a:pt x="252" y="169"/>
                  <a:pt x="256" y="166"/>
                  <a:pt x="256" y="170"/>
                </a:cubicBezTo>
                <a:cubicBezTo>
                  <a:pt x="256" y="171"/>
                  <a:pt x="252" y="173"/>
                  <a:pt x="250" y="174"/>
                </a:cubicBezTo>
                <a:cubicBezTo>
                  <a:pt x="244" y="174"/>
                  <a:pt x="239" y="175"/>
                  <a:pt x="233" y="173"/>
                </a:cubicBezTo>
                <a:cubicBezTo>
                  <a:pt x="221" y="170"/>
                  <a:pt x="216" y="158"/>
                  <a:pt x="222" y="147"/>
                </a:cubicBezTo>
                <a:cubicBezTo>
                  <a:pt x="229" y="132"/>
                  <a:pt x="242" y="126"/>
                  <a:pt x="256" y="130"/>
                </a:cubicBezTo>
                <a:cubicBezTo>
                  <a:pt x="261" y="131"/>
                  <a:pt x="263" y="135"/>
                  <a:pt x="261" y="139"/>
                </a:cubicBezTo>
                <a:cubicBezTo>
                  <a:pt x="260" y="142"/>
                  <a:pt x="257" y="145"/>
                  <a:pt x="255" y="147"/>
                </a:cubicBezTo>
                <a:cubicBezTo>
                  <a:pt x="249" y="153"/>
                  <a:pt x="240" y="156"/>
                  <a:pt x="229" y="159"/>
                </a:cubicBezTo>
                <a:close/>
                <a:moveTo>
                  <a:pt x="229" y="148"/>
                </a:moveTo>
                <a:cubicBezTo>
                  <a:pt x="230" y="149"/>
                  <a:pt x="231" y="150"/>
                  <a:pt x="232" y="150"/>
                </a:cubicBezTo>
                <a:cubicBezTo>
                  <a:pt x="238" y="151"/>
                  <a:pt x="243" y="148"/>
                  <a:pt x="247" y="145"/>
                </a:cubicBezTo>
                <a:cubicBezTo>
                  <a:pt x="250" y="143"/>
                  <a:pt x="253" y="142"/>
                  <a:pt x="253" y="138"/>
                </a:cubicBezTo>
                <a:cubicBezTo>
                  <a:pt x="252" y="136"/>
                  <a:pt x="247" y="134"/>
                  <a:pt x="243" y="135"/>
                </a:cubicBezTo>
                <a:cubicBezTo>
                  <a:pt x="237" y="137"/>
                  <a:pt x="233" y="140"/>
                  <a:pt x="230" y="146"/>
                </a:cubicBezTo>
                <a:cubicBezTo>
                  <a:pt x="229" y="146"/>
                  <a:pt x="229" y="147"/>
                  <a:pt x="229" y="148"/>
                </a:cubicBezTo>
                <a:close/>
                <a:moveTo>
                  <a:pt x="111" y="246"/>
                </a:moveTo>
                <a:cubicBezTo>
                  <a:pt x="117" y="240"/>
                  <a:pt x="123" y="239"/>
                  <a:pt x="127" y="237"/>
                </a:cubicBezTo>
                <a:cubicBezTo>
                  <a:pt x="144" y="233"/>
                  <a:pt x="161" y="229"/>
                  <a:pt x="177" y="225"/>
                </a:cubicBezTo>
                <a:cubicBezTo>
                  <a:pt x="200" y="221"/>
                  <a:pt x="222" y="217"/>
                  <a:pt x="245" y="213"/>
                </a:cubicBezTo>
                <a:cubicBezTo>
                  <a:pt x="247" y="212"/>
                  <a:pt x="249" y="212"/>
                  <a:pt x="251" y="213"/>
                </a:cubicBezTo>
                <a:cubicBezTo>
                  <a:pt x="251" y="213"/>
                  <a:pt x="252" y="214"/>
                  <a:pt x="252" y="214"/>
                </a:cubicBezTo>
                <a:cubicBezTo>
                  <a:pt x="252" y="215"/>
                  <a:pt x="252" y="217"/>
                  <a:pt x="251" y="217"/>
                </a:cubicBezTo>
                <a:cubicBezTo>
                  <a:pt x="248" y="218"/>
                  <a:pt x="244" y="219"/>
                  <a:pt x="241" y="220"/>
                </a:cubicBezTo>
                <a:cubicBezTo>
                  <a:pt x="228" y="222"/>
                  <a:pt x="215" y="224"/>
                  <a:pt x="202" y="227"/>
                </a:cubicBezTo>
                <a:cubicBezTo>
                  <a:pt x="176" y="232"/>
                  <a:pt x="150" y="239"/>
                  <a:pt x="124" y="245"/>
                </a:cubicBezTo>
                <a:cubicBezTo>
                  <a:pt x="121" y="245"/>
                  <a:pt x="118" y="245"/>
                  <a:pt x="111" y="246"/>
                </a:cubicBezTo>
                <a:close/>
                <a:moveTo>
                  <a:pt x="299" y="167"/>
                </a:moveTo>
                <a:cubicBezTo>
                  <a:pt x="295" y="169"/>
                  <a:pt x="291" y="171"/>
                  <a:pt x="287" y="173"/>
                </a:cubicBezTo>
                <a:cubicBezTo>
                  <a:pt x="283" y="174"/>
                  <a:pt x="278" y="174"/>
                  <a:pt x="275" y="173"/>
                </a:cubicBezTo>
                <a:cubicBezTo>
                  <a:pt x="268" y="171"/>
                  <a:pt x="265" y="164"/>
                  <a:pt x="268" y="157"/>
                </a:cubicBezTo>
                <a:cubicBezTo>
                  <a:pt x="277" y="144"/>
                  <a:pt x="289" y="137"/>
                  <a:pt x="304" y="134"/>
                </a:cubicBezTo>
                <a:cubicBezTo>
                  <a:pt x="306" y="133"/>
                  <a:pt x="309" y="133"/>
                  <a:pt x="311" y="134"/>
                </a:cubicBezTo>
                <a:cubicBezTo>
                  <a:pt x="316" y="135"/>
                  <a:pt x="318" y="140"/>
                  <a:pt x="316" y="144"/>
                </a:cubicBezTo>
                <a:cubicBezTo>
                  <a:pt x="316" y="146"/>
                  <a:pt x="315" y="147"/>
                  <a:pt x="314" y="149"/>
                </a:cubicBezTo>
                <a:cubicBezTo>
                  <a:pt x="310" y="157"/>
                  <a:pt x="306" y="165"/>
                  <a:pt x="313" y="174"/>
                </a:cubicBezTo>
                <a:cubicBezTo>
                  <a:pt x="313" y="174"/>
                  <a:pt x="313" y="176"/>
                  <a:pt x="312" y="176"/>
                </a:cubicBezTo>
                <a:cubicBezTo>
                  <a:pt x="311" y="177"/>
                  <a:pt x="309" y="178"/>
                  <a:pt x="308" y="177"/>
                </a:cubicBezTo>
                <a:cubicBezTo>
                  <a:pt x="305" y="174"/>
                  <a:pt x="303" y="170"/>
                  <a:pt x="299" y="167"/>
                </a:cubicBezTo>
                <a:close/>
                <a:moveTo>
                  <a:pt x="303" y="143"/>
                </a:moveTo>
                <a:cubicBezTo>
                  <a:pt x="303" y="141"/>
                  <a:pt x="301" y="139"/>
                  <a:pt x="298" y="140"/>
                </a:cubicBezTo>
                <a:cubicBezTo>
                  <a:pt x="289" y="143"/>
                  <a:pt x="282" y="148"/>
                  <a:pt x="276" y="155"/>
                </a:cubicBezTo>
                <a:cubicBezTo>
                  <a:pt x="274" y="158"/>
                  <a:pt x="273" y="161"/>
                  <a:pt x="275" y="164"/>
                </a:cubicBezTo>
                <a:cubicBezTo>
                  <a:pt x="276" y="167"/>
                  <a:pt x="279" y="167"/>
                  <a:pt x="282" y="167"/>
                </a:cubicBezTo>
                <a:cubicBezTo>
                  <a:pt x="294" y="166"/>
                  <a:pt x="303" y="155"/>
                  <a:pt x="303" y="143"/>
                </a:cubicBezTo>
                <a:close/>
                <a:moveTo>
                  <a:pt x="207" y="103"/>
                </a:moveTo>
                <a:cubicBezTo>
                  <a:pt x="202" y="113"/>
                  <a:pt x="203" y="123"/>
                  <a:pt x="203" y="133"/>
                </a:cubicBezTo>
                <a:cubicBezTo>
                  <a:pt x="203" y="134"/>
                  <a:pt x="202" y="135"/>
                  <a:pt x="203" y="136"/>
                </a:cubicBezTo>
                <a:cubicBezTo>
                  <a:pt x="204" y="140"/>
                  <a:pt x="207" y="144"/>
                  <a:pt x="207" y="148"/>
                </a:cubicBezTo>
                <a:cubicBezTo>
                  <a:pt x="207" y="152"/>
                  <a:pt x="204" y="157"/>
                  <a:pt x="203" y="161"/>
                </a:cubicBezTo>
                <a:cubicBezTo>
                  <a:pt x="203" y="163"/>
                  <a:pt x="205" y="165"/>
                  <a:pt x="206" y="168"/>
                </a:cubicBezTo>
                <a:cubicBezTo>
                  <a:pt x="207" y="169"/>
                  <a:pt x="208" y="172"/>
                  <a:pt x="206" y="173"/>
                </a:cubicBezTo>
                <a:cubicBezTo>
                  <a:pt x="204" y="173"/>
                  <a:pt x="202" y="173"/>
                  <a:pt x="200" y="172"/>
                </a:cubicBezTo>
                <a:cubicBezTo>
                  <a:pt x="199" y="172"/>
                  <a:pt x="198" y="170"/>
                  <a:pt x="197" y="169"/>
                </a:cubicBezTo>
                <a:cubicBezTo>
                  <a:pt x="195" y="167"/>
                  <a:pt x="193" y="167"/>
                  <a:pt x="190" y="168"/>
                </a:cubicBezTo>
                <a:cubicBezTo>
                  <a:pt x="186" y="170"/>
                  <a:pt x="181" y="172"/>
                  <a:pt x="176" y="174"/>
                </a:cubicBezTo>
                <a:cubicBezTo>
                  <a:pt x="171" y="175"/>
                  <a:pt x="166" y="174"/>
                  <a:pt x="163" y="170"/>
                </a:cubicBezTo>
                <a:cubicBezTo>
                  <a:pt x="159" y="165"/>
                  <a:pt x="159" y="160"/>
                  <a:pt x="161" y="155"/>
                </a:cubicBezTo>
                <a:cubicBezTo>
                  <a:pt x="163" y="150"/>
                  <a:pt x="167" y="146"/>
                  <a:pt x="172" y="143"/>
                </a:cubicBezTo>
                <a:cubicBezTo>
                  <a:pt x="177" y="140"/>
                  <a:pt x="183" y="138"/>
                  <a:pt x="189" y="135"/>
                </a:cubicBezTo>
                <a:cubicBezTo>
                  <a:pt x="195" y="133"/>
                  <a:pt x="195" y="133"/>
                  <a:pt x="196" y="127"/>
                </a:cubicBezTo>
                <a:cubicBezTo>
                  <a:pt x="197" y="121"/>
                  <a:pt x="197" y="116"/>
                  <a:pt x="199" y="111"/>
                </a:cubicBezTo>
                <a:cubicBezTo>
                  <a:pt x="200" y="107"/>
                  <a:pt x="202" y="105"/>
                  <a:pt x="204" y="102"/>
                </a:cubicBezTo>
                <a:cubicBezTo>
                  <a:pt x="205" y="102"/>
                  <a:pt x="206" y="103"/>
                  <a:pt x="207" y="103"/>
                </a:cubicBezTo>
                <a:close/>
                <a:moveTo>
                  <a:pt x="195" y="154"/>
                </a:moveTo>
                <a:cubicBezTo>
                  <a:pt x="195" y="148"/>
                  <a:pt x="189" y="142"/>
                  <a:pt x="185" y="143"/>
                </a:cubicBezTo>
                <a:cubicBezTo>
                  <a:pt x="177" y="145"/>
                  <a:pt x="171" y="149"/>
                  <a:pt x="167" y="157"/>
                </a:cubicBezTo>
                <a:cubicBezTo>
                  <a:pt x="165" y="162"/>
                  <a:pt x="169" y="168"/>
                  <a:pt x="174" y="167"/>
                </a:cubicBezTo>
                <a:cubicBezTo>
                  <a:pt x="181" y="167"/>
                  <a:pt x="187" y="164"/>
                  <a:pt x="191" y="159"/>
                </a:cubicBezTo>
                <a:cubicBezTo>
                  <a:pt x="193" y="158"/>
                  <a:pt x="194" y="155"/>
                  <a:pt x="195" y="154"/>
                </a:cubicBezTo>
                <a:close/>
                <a:moveTo>
                  <a:pt x="289" y="195"/>
                </a:moveTo>
                <a:cubicBezTo>
                  <a:pt x="289" y="196"/>
                  <a:pt x="288" y="197"/>
                  <a:pt x="288" y="197"/>
                </a:cubicBezTo>
                <a:cubicBezTo>
                  <a:pt x="286" y="198"/>
                  <a:pt x="284" y="199"/>
                  <a:pt x="282" y="199"/>
                </a:cubicBezTo>
                <a:cubicBezTo>
                  <a:pt x="257" y="202"/>
                  <a:pt x="231" y="206"/>
                  <a:pt x="206" y="208"/>
                </a:cubicBezTo>
                <a:cubicBezTo>
                  <a:pt x="171" y="211"/>
                  <a:pt x="137" y="216"/>
                  <a:pt x="104" y="225"/>
                </a:cubicBezTo>
                <a:cubicBezTo>
                  <a:pt x="102" y="225"/>
                  <a:pt x="100" y="225"/>
                  <a:pt x="98" y="224"/>
                </a:cubicBezTo>
                <a:cubicBezTo>
                  <a:pt x="98" y="224"/>
                  <a:pt x="98" y="224"/>
                  <a:pt x="98" y="223"/>
                </a:cubicBezTo>
                <a:cubicBezTo>
                  <a:pt x="97" y="223"/>
                  <a:pt x="97" y="222"/>
                  <a:pt x="98" y="222"/>
                </a:cubicBezTo>
                <a:cubicBezTo>
                  <a:pt x="99" y="221"/>
                  <a:pt x="101" y="219"/>
                  <a:pt x="103" y="219"/>
                </a:cubicBezTo>
                <a:cubicBezTo>
                  <a:pt x="123" y="215"/>
                  <a:pt x="143" y="209"/>
                  <a:pt x="164" y="206"/>
                </a:cubicBezTo>
                <a:cubicBezTo>
                  <a:pt x="202" y="201"/>
                  <a:pt x="241" y="197"/>
                  <a:pt x="279" y="193"/>
                </a:cubicBezTo>
                <a:cubicBezTo>
                  <a:pt x="282" y="193"/>
                  <a:pt x="285" y="193"/>
                  <a:pt x="287" y="193"/>
                </a:cubicBezTo>
                <a:cubicBezTo>
                  <a:pt x="288" y="193"/>
                  <a:pt x="288" y="194"/>
                  <a:pt x="289" y="195"/>
                </a:cubicBezTo>
                <a:close/>
                <a:moveTo>
                  <a:pt x="244" y="65"/>
                </a:moveTo>
                <a:cubicBezTo>
                  <a:pt x="244" y="65"/>
                  <a:pt x="244" y="65"/>
                  <a:pt x="244" y="65"/>
                </a:cubicBezTo>
                <a:cubicBezTo>
                  <a:pt x="223" y="65"/>
                  <a:pt x="202" y="65"/>
                  <a:pt x="181" y="65"/>
                </a:cubicBezTo>
                <a:cubicBezTo>
                  <a:pt x="165" y="66"/>
                  <a:pt x="148" y="66"/>
                  <a:pt x="131" y="67"/>
                </a:cubicBezTo>
                <a:cubicBezTo>
                  <a:pt x="117" y="68"/>
                  <a:pt x="103" y="70"/>
                  <a:pt x="89" y="73"/>
                </a:cubicBezTo>
                <a:cubicBezTo>
                  <a:pt x="79" y="74"/>
                  <a:pt x="68" y="77"/>
                  <a:pt x="58" y="80"/>
                </a:cubicBezTo>
                <a:cubicBezTo>
                  <a:pt x="48" y="83"/>
                  <a:pt x="41" y="89"/>
                  <a:pt x="35" y="98"/>
                </a:cubicBezTo>
                <a:cubicBezTo>
                  <a:pt x="24" y="113"/>
                  <a:pt x="18" y="130"/>
                  <a:pt x="13" y="148"/>
                </a:cubicBezTo>
                <a:cubicBezTo>
                  <a:pt x="5" y="176"/>
                  <a:pt x="7" y="204"/>
                  <a:pt x="9" y="233"/>
                </a:cubicBezTo>
                <a:cubicBezTo>
                  <a:pt x="10" y="245"/>
                  <a:pt x="15" y="258"/>
                  <a:pt x="24" y="267"/>
                </a:cubicBezTo>
                <a:cubicBezTo>
                  <a:pt x="41" y="285"/>
                  <a:pt x="63" y="291"/>
                  <a:pt x="87" y="289"/>
                </a:cubicBezTo>
                <a:cubicBezTo>
                  <a:pt x="105" y="288"/>
                  <a:pt x="122" y="285"/>
                  <a:pt x="139" y="283"/>
                </a:cubicBezTo>
                <a:cubicBezTo>
                  <a:pt x="169" y="280"/>
                  <a:pt x="200" y="274"/>
                  <a:pt x="230" y="266"/>
                </a:cubicBezTo>
                <a:cubicBezTo>
                  <a:pt x="245" y="262"/>
                  <a:pt x="260" y="258"/>
                  <a:pt x="275" y="254"/>
                </a:cubicBezTo>
                <a:cubicBezTo>
                  <a:pt x="301" y="246"/>
                  <a:pt x="328" y="242"/>
                  <a:pt x="353" y="232"/>
                </a:cubicBezTo>
                <a:cubicBezTo>
                  <a:pt x="355" y="231"/>
                  <a:pt x="359" y="231"/>
                  <a:pt x="362" y="231"/>
                </a:cubicBezTo>
                <a:cubicBezTo>
                  <a:pt x="367" y="232"/>
                  <a:pt x="368" y="234"/>
                  <a:pt x="368" y="240"/>
                </a:cubicBezTo>
                <a:cubicBezTo>
                  <a:pt x="366" y="255"/>
                  <a:pt x="365" y="270"/>
                  <a:pt x="363" y="285"/>
                </a:cubicBezTo>
                <a:cubicBezTo>
                  <a:pt x="363" y="289"/>
                  <a:pt x="362" y="293"/>
                  <a:pt x="363" y="297"/>
                </a:cubicBezTo>
                <a:cubicBezTo>
                  <a:pt x="364" y="308"/>
                  <a:pt x="377" y="317"/>
                  <a:pt x="387" y="312"/>
                </a:cubicBezTo>
                <a:cubicBezTo>
                  <a:pt x="389" y="312"/>
                  <a:pt x="391" y="311"/>
                  <a:pt x="393" y="310"/>
                </a:cubicBezTo>
                <a:cubicBezTo>
                  <a:pt x="414" y="300"/>
                  <a:pt x="434" y="290"/>
                  <a:pt x="452" y="276"/>
                </a:cubicBezTo>
                <a:cubicBezTo>
                  <a:pt x="481" y="256"/>
                  <a:pt x="509" y="235"/>
                  <a:pt x="539" y="217"/>
                </a:cubicBezTo>
                <a:cubicBezTo>
                  <a:pt x="553" y="209"/>
                  <a:pt x="565" y="199"/>
                  <a:pt x="578" y="190"/>
                </a:cubicBezTo>
                <a:cubicBezTo>
                  <a:pt x="583" y="186"/>
                  <a:pt x="588" y="182"/>
                  <a:pt x="593" y="178"/>
                </a:cubicBezTo>
                <a:cubicBezTo>
                  <a:pt x="609" y="167"/>
                  <a:pt x="623" y="155"/>
                  <a:pt x="636" y="141"/>
                </a:cubicBezTo>
                <a:cubicBezTo>
                  <a:pt x="639" y="138"/>
                  <a:pt x="642" y="134"/>
                  <a:pt x="645" y="129"/>
                </a:cubicBezTo>
                <a:cubicBezTo>
                  <a:pt x="649" y="123"/>
                  <a:pt x="647" y="115"/>
                  <a:pt x="642" y="110"/>
                </a:cubicBezTo>
                <a:cubicBezTo>
                  <a:pt x="638" y="107"/>
                  <a:pt x="634" y="105"/>
                  <a:pt x="630" y="103"/>
                </a:cubicBezTo>
                <a:cubicBezTo>
                  <a:pt x="601" y="87"/>
                  <a:pt x="573" y="70"/>
                  <a:pt x="542" y="59"/>
                </a:cubicBezTo>
                <a:cubicBezTo>
                  <a:pt x="533" y="56"/>
                  <a:pt x="524" y="53"/>
                  <a:pt x="515" y="49"/>
                </a:cubicBezTo>
                <a:cubicBezTo>
                  <a:pt x="484" y="34"/>
                  <a:pt x="451" y="25"/>
                  <a:pt x="419" y="14"/>
                </a:cubicBezTo>
                <a:cubicBezTo>
                  <a:pt x="411" y="11"/>
                  <a:pt x="402" y="10"/>
                  <a:pt x="394" y="11"/>
                </a:cubicBezTo>
                <a:cubicBezTo>
                  <a:pt x="383" y="12"/>
                  <a:pt x="376" y="18"/>
                  <a:pt x="370" y="26"/>
                </a:cubicBezTo>
                <a:cubicBezTo>
                  <a:pt x="366" y="34"/>
                  <a:pt x="362" y="42"/>
                  <a:pt x="361" y="52"/>
                </a:cubicBezTo>
                <a:cubicBezTo>
                  <a:pt x="360" y="56"/>
                  <a:pt x="359" y="60"/>
                  <a:pt x="358" y="63"/>
                </a:cubicBezTo>
                <a:cubicBezTo>
                  <a:pt x="357" y="67"/>
                  <a:pt x="355" y="69"/>
                  <a:pt x="352" y="68"/>
                </a:cubicBezTo>
                <a:cubicBezTo>
                  <a:pt x="341" y="68"/>
                  <a:pt x="331" y="68"/>
                  <a:pt x="321" y="68"/>
                </a:cubicBezTo>
                <a:cubicBezTo>
                  <a:pt x="295" y="67"/>
                  <a:pt x="270" y="66"/>
                  <a:pt x="244" y="65"/>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文本框 28">
            <a:extLst>
              <a:ext uri="{FF2B5EF4-FFF2-40B4-BE49-F238E27FC236}">
                <a16:creationId xmlns:a16="http://schemas.microsoft.com/office/drawing/2014/main" id="{6F7EF7B3-A81D-4464-A577-FD93CCEF2297}"/>
              </a:ext>
            </a:extLst>
          </p:cNvPr>
          <p:cNvSpPr txBox="1"/>
          <p:nvPr/>
        </p:nvSpPr>
        <p:spPr>
          <a:xfrm>
            <a:off x="1866315" y="56786"/>
            <a:ext cx="8270462" cy="461665"/>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a:lnSpc>
                <a:spcPct val="100000"/>
              </a:lnSpc>
            </a:pPr>
            <a:r>
              <a:rPr lang="zh-TW" altLang="en-US" sz="2400" dirty="0" smtClean="0">
                <a:solidFill>
                  <a:schemeClr val="accent2"/>
                </a:solidFill>
                <a:latin typeface="標楷體" pitchFamily="65" charset="-120"/>
                <a:ea typeface="標楷體" pitchFamily="65" charset="-120"/>
              </a:rPr>
              <a:t>貳、國際社會對於豬隻使用萊克多巴胺的相關規範機制</a:t>
            </a:r>
            <a:endParaRPr lang="zh-CN" altLang="en-US" sz="2400" dirty="0">
              <a:solidFill>
                <a:schemeClr val="accent2"/>
              </a:solidFill>
              <a:latin typeface="標楷體" pitchFamily="65" charset="-120"/>
              <a:ea typeface="標楷體" pitchFamily="65" charset="-120"/>
            </a:endParaRPr>
          </a:p>
        </p:txBody>
      </p:sp>
      <p:pic>
        <p:nvPicPr>
          <p:cNvPr id="30" name="圖片 29" descr="擷取.JPG"/>
          <p:cNvPicPr>
            <a:picLocks noChangeAspect="1"/>
          </p:cNvPicPr>
          <p:nvPr/>
        </p:nvPicPr>
        <p:blipFill>
          <a:blip r:embed="rId3" cstate="print"/>
          <a:stretch>
            <a:fillRect/>
          </a:stretch>
        </p:blipFill>
        <p:spPr>
          <a:xfrm>
            <a:off x="1070517" y="948715"/>
            <a:ext cx="11353395" cy="6161336"/>
          </a:xfrm>
          <a:prstGeom prst="rect">
            <a:avLst/>
          </a:prstGeom>
        </p:spPr>
      </p:pic>
      <p:pic>
        <p:nvPicPr>
          <p:cNvPr id="31" name="圖片 30" descr="擷取2.JPG"/>
          <p:cNvPicPr>
            <a:picLocks noChangeAspect="1"/>
          </p:cNvPicPr>
          <p:nvPr/>
        </p:nvPicPr>
        <p:blipFill>
          <a:blip r:embed="rId4" cstate="print"/>
          <a:stretch>
            <a:fillRect/>
          </a:stretch>
        </p:blipFill>
        <p:spPr>
          <a:xfrm>
            <a:off x="1943002" y="526938"/>
            <a:ext cx="5019675" cy="495300"/>
          </a:xfrm>
          <a:prstGeom prst="rect">
            <a:avLst/>
          </a:prstGeom>
        </p:spPr>
      </p:pic>
    </p:spTree>
    <p:extLst>
      <p:ext uri="{BB962C8B-B14F-4D97-AF65-F5344CB8AC3E}">
        <p14:creationId xmlns:p14="http://schemas.microsoft.com/office/powerpoint/2010/main" val="3342792430"/>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8"/>
          <p:cNvSpPr txBox="1"/>
          <p:nvPr/>
        </p:nvSpPr>
        <p:spPr>
          <a:xfrm>
            <a:off x="109331" y="79513"/>
            <a:ext cx="12185374" cy="5373751"/>
          </a:xfrm>
          <a:prstGeom prst="rect">
            <a:avLst/>
          </a:prstGeom>
          <a:noFill/>
        </p:spPr>
        <p:txBody>
          <a:bodyPr wrap="square" lIns="91412" tIns="45706" rIns="91412" bIns="45706" rtlCol="0">
            <a:spAutoFit/>
          </a:bodyPr>
          <a:lstStyle/>
          <a:p>
            <a:pPr algn="ctr">
              <a:lnSpc>
                <a:spcPct val="130000"/>
              </a:lnSpc>
              <a:spcBef>
                <a:spcPct val="0"/>
              </a:spcBef>
            </a:pPr>
            <a:r>
              <a:rPr lang="zh-TW" altLang="zh-TW" sz="6600" b="1" dirty="0">
                <a:solidFill>
                  <a:srgbClr val="FF0000"/>
                </a:solidFill>
              </a:rPr>
              <a:t>何謂</a:t>
            </a:r>
            <a:r>
              <a:rPr lang="en-US" altLang="zh-TW" sz="6600" b="1" dirty="0">
                <a:solidFill>
                  <a:srgbClr val="FF0000"/>
                </a:solidFill>
              </a:rPr>
              <a:t>ppm? ppb</a:t>
            </a:r>
            <a:r>
              <a:rPr lang="zh-TW" altLang="zh-TW" sz="6600" b="1" dirty="0">
                <a:solidFill>
                  <a:srgbClr val="FF0000"/>
                </a:solidFill>
              </a:rPr>
              <a:t>？，係指濃度的一種計量單位，</a:t>
            </a:r>
            <a:r>
              <a:rPr lang="en-US" altLang="zh-TW" sz="6600" b="1" dirty="0">
                <a:solidFill>
                  <a:srgbClr val="FF0000"/>
                </a:solidFill>
              </a:rPr>
              <a:t>Ppm</a:t>
            </a:r>
            <a:r>
              <a:rPr lang="zh-TW" altLang="zh-TW" sz="6600" b="1" dirty="0">
                <a:solidFill>
                  <a:srgbClr val="FF0000"/>
                </a:solidFill>
              </a:rPr>
              <a:t>，指百萬分之一</a:t>
            </a:r>
            <a:r>
              <a:rPr lang="en-US" altLang="zh-TW" sz="6600" b="1" dirty="0">
                <a:solidFill>
                  <a:srgbClr val="FF0000"/>
                </a:solidFill>
              </a:rPr>
              <a:t>(1/10</a:t>
            </a:r>
            <a:r>
              <a:rPr lang="en-US" altLang="zh-TW" sz="6600" b="1" baseline="30000" dirty="0">
                <a:solidFill>
                  <a:srgbClr val="FF0000"/>
                </a:solidFill>
              </a:rPr>
              <a:t>6</a:t>
            </a:r>
            <a:r>
              <a:rPr lang="en-US" altLang="zh-TW" sz="6600" b="1" dirty="0">
                <a:solidFill>
                  <a:srgbClr val="FF0000"/>
                </a:solidFill>
              </a:rPr>
              <a:t>)</a:t>
            </a:r>
            <a:r>
              <a:rPr lang="zh-TW" altLang="zh-TW" sz="6600" b="1" dirty="0">
                <a:solidFill>
                  <a:srgbClr val="FF0000"/>
                </a:solidFill>
              </a:rPr>
              <a:t>，</a:t>
            </a:r>
            <a:r>
              <a:rPr lang="en-US" altLang="zh-TW" sz="6600" b="1" dirty="0">
                <a:solidFill>
                  <a:srgbClr val="FF0000"/>
                </a:solidFill>
              </a:rPr>
              <a:t> Ppb</a:t>
            </a:r>
            <a:r>
              <a:rPr lang="zh-TW" altLang="zh-TW" sz="6600" b="1" dirty="0">
                <a:solidFill>
                  <a:srgbClr val="FF0000"/>
                </a:solidFill>
              </a:rPr>
              <a:t>，指十億分之一</a:t>
            </a:r>
            <a:r>
              <a:rPr lang="en-US" altLang="zh-TW" sz="6600" b="1" dirty="0">
                <a:solidFill>
                  <a:srgbClr val="FF0000"/>
                </a:solidFill>
              </a:rPr>
              <a:t>(1/10</a:t>
            </a:r>
            <a:r>
              <a:rPr lang="en-US" altLang="zh-TW" sz="6600" b="1" baseline="30000" dirty="0">
                <a:solidFill>
                  <a:srgbClr val="FF0000"/>
                </a:solidFill>
              </a:rPr>
              <a:t>9</a:t>
            </a:r>
            <a:r>
              <a:rPr lang="en-US" altLang="zh-TW" sz="6600" b="1" dirty="0">
                <a:solidFill>
                  <a:srgbClr val="FF0000"/>
                </a:solidFill>
              </a:rPr>
              <a:t>)</a:t>
            </a:r>
            <a:r>
              <a:rPr lang="zh-TW" altLang="zh-TW" sz="6600" b="1" dirty="0">
                <a:solidFill>
                  <a:srgbClr val="FF0000"/>
                </a:solidFill>
              </a:rPr>
              <a:t>，二者濃度相差千倍</a:t>
            </a:r>
            <a:r>
              <a:rPr lang="zh-TW" altLang="zh-TW" sz="5400" b="1" dirty="0"/>
              <a:t>。</a:t>
            </a:r>
            <a:endParaRPr lang="zh-TW" altLang="en-US" sz="41300" b="1" dirty="0" smtClean="0">
              <a:solidFill>
                <a:srgbClr val="7030A0"/>
              </a:solidFill>
              <a:latin typeface="Arial Black" panose="020B0A04020102020204" pitchFamily="34" charset="0"/>
              <a:ea typeface="標楷體" pitchFamily="65" charset="-120"/>
              <a:sym typeface="HappyZcool-2016" panose="02010600030101010101" pitchFamily="2" charset="-122"/>
            </a:endParaRPr>
          </a:p>
        </p:txBody>
      </p:sp>
    </p:spTree>
    <p:extLst>
      <p:ext uri="{BB962C8B-B14F-4D97-AF65-F5344CB8AC3E}">
        <p14:creationId xmlns:p14="http://schemas.microsoft.com/office/powerpoint/2010/main" val="3646039898"/>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第一PPT，www.1ppt.com​">
  <a:themeElements>
    <a:clrScheme name="自定义 1090">
      <a:dk1>
        <a:srgbClr val="3F3F3F"/>
      </a:dk1>
      <a:lt1>
        <a:sysClr val="window" lastClr="FFFFFF"/>
      </a:lt1>
      <a:dk2>
        <a:srgbClr val="3F3F3F"/>
      </a:dk2>
      <a:lt2>
        <a:srgbClr val="FFFFFF"/>
      </a:lt2>
      <a:accent1>
        <a:srgbClr val="F4D102"/>
      </a:accent1>
      <a:accent2>
        <a:srgbClr val="2F2F2F"/>
      </a:accent2>
      <a:accent3>
        <a:srgbClr val="F4D102"/>
      </a:accent3>
      <a:accent4>
        <a:srgbClr val="2F2F2F"/>
      </a:accent4>
      <a:accent5>
        <a:srgbClr val="F4D102"/>
      </a:accent5>
      <a:accent6>
        <a:srgbClr val="2F2F2F"/>
      </a:accent6>
      <a:hlink>
        <a:srgbClr val="F4D102"/>
      </a:hlink>
      <a:folHlink>
        <a:srgbClr val="3F3F3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4338</Words>
  <Application>Microsoft Office PowerPoint</Application>
  <PresentationFormat>寬螢幕</PresentationFormat>
  <Paragraphs>189</Paragraphs>
  <Slides>48</Slides>
  <Notes>48</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48</vt:i4>
      </vt:variant>
    </vt:vector>
  </HeadingPairs>
  <TitlesOfParts>
    <vt:vector size="59" baseType="lpstr">
      <vt:lpstr>等线</vt:lpstr>
      <vt:lpstr>等线 Light</vt:lpstr>
      <vt:lpstr>HappyZcool-2016</vt:lpstr>
      <vt:lpstr>宋体</vt:lpstr>
      <vt:lpstr>新細明體</vt:lpstr>
      <vt:lpstr>標楷體</vt:lpstr>
      <vt:lpstr>Arial</vt:lpstr>
      <vt:lpstr>Arial Black</vt:lpstr>
      <vt:lpstr>Calibri</vt:lpstr>
      <vt:lpstr>Wingdings</vt: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我國開放萊克多巴胺（Ractopamine）美豬進口決策過程所面臨之問題與可行對策之研析</dc:title>
  <cp:keywords>www.1ppt.com</cp:keywords>
  <cp:lastModifiedBy>user</cp:lastModifiedBy>
  <cp:revision>96</cp:revision>
  <cp:lastPrinted>2021-05-13T12:25:14Z</cp:lastPrinted>
  <dcterms:created xsi:type="dcterms:W3CDTF">2018-05-16T07:05:28Z</dcterms:created>
  <dcterms:modified xsi:type="dcterms:W3CDTF">2021-05-19T23:55:33Z</dcterms:modified>
</cp:coreProperties>
</file>