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4" r:id="rId1"/>
  </p:sldMasterIdLst>
  <p:notesMasterIdLst>
    <p:notesMasterId r:id="rId35"/>
  </p:notesMasterIdLst>
  <p:handoutMasterIdLst>
    <p:handoutMasterId r:id="rId36"/>
  </p:handoutMasterIdLst>
  <p:sldIdLst>
    <p:sldId id="256" r:id="rId2"/>
    <p:sldId id="291" r:id="rId3"/>
    <p:sldId id="280" r:id="rId4"/>
    <p:sldId id="257" r:id="rId5"/>
    <p:sldId id="285" r:id="rId6"/>
    <p:sldId id="290" r:id="rId7"/>
    <p:sldId id="286" r:id="rId8"/>
    <p:sldId id="289" r:id="rId9"/>
    <p:sldId id="287" r:id="rId10"/>
    <p:sldId id="288" r:id="rId11"/>
    <p:sldId id="258" r:id="rId12"/>
    <p:sldId id="259" r:id="rId13"/>
    <p:sldId id="261" r:id="rId14"/>
    <p:sldId id="260" r:id="rId15"/>
    <p:sldId id="292"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Lst>
  <p:sldSz cx="9144000" cy="6858000" type="screen4x3"/>
  <p:notesSz cx="6797675" cy="9928225"/>
  <p:defaultTex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B20"/>
    <a:srgbClr val="14130F"/>
    <a:srgbClr val="1D4470"/>
    <a:srgbClr val="5A89DE"/>
    <a:srgbClr val="378AE8"/>
    <a:srgbClr val="5273BD"/>
    <a:srgbClr val="9A9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687" autoAdjust="0"/>
  </p:normalViewPr>
  <p:slideViewPr>
    <p:cSldViewPr snapToGrid="0" snapToObjects="1">
      <p:cViewPr varScale="1">
        <p:scale>
          <a:sx n="64" d="100"/>
          <a:sy n="64" d="100"/>
        </p:scale>
        <p:origin x="134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2800">
              <a:latin typeface="微軟正黑體"/>
              <a:ea typeface="微軟正黑體"/>
              <a:cs typeface="微軟正黑體"/>
            </a:defRPr>
          </a:pPr>
          <a:endParaRPr lang="zh-TW"/>
        </a:p>
      </c:txPr>
    </c:title>
    <c:autoTitleDeleted val="0"/>
    <c:plotArea>
      <c:layout/>
      <c:pieChart>
        <c:varyColors val="1"/>
        <c:ser>
          <c:idx val="0"/>
          <c:order val="0"/>
          <c:tx>
            <c:strRef>
              <c:f>工作表1!$B$1</c:f>
              <c:strCache>
                <c:ptCount val="1"/>
                <c:pt idx="0">
                  <c:v>性剝削被害人區域性分布</c:v>
                </c:pt>
              </c:strCache>
            </c:strRef>
          </c:tx>
          <c:dPt>
            <c:idx val="0"/>
            <c:bubble3D val="0"/>
            <c:spPr>
              <a:solidFill>
                <a:schemeClr val="accent1"/>
              </a:solidFill>
              <a:ln>
                <a:noFill/>
              </a:ln>
              <a:effectLst>
                <a:outerShdw blurRad="254000" sx="110000" sy="110000" algn="ctr" rotWithShape="0">
                  <a:prstClr val="black">
                    <a:alpha val="20000"/>
                  </a:prstClr>
                </a:outerShdw>
              </a:effectLst>
            </c:spPr>
            <c:extLst>
              <c:ext xmlns:c16="http://schemas.microsoft.com/office/drawing/2014/chart" uri="{C3380CC4-5D6E-409C-BE32-E72D297353CC}">
                <c16:uniqueId val="{00000001-1625-45A7-AEC4-88081D5EDD4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625-45A7-AEC4-88081D5EDD4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625-45A7-AEC4-88081D5EDD4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625-45A7-AEC4-88081D5EDD45}"/>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625-45A7-AEC4-88081D5EDD45}"/>
              </c:ext>
            </c:extLst>
          </c:dPt>
          <c:dLbls>
            <c:dLbl>
              <c:idx val="0"/>
              <c:spPr/>
              <c:txPr>
                <a:bodyPr/>
                <a:lstStyle/>
                <a:p>
                  <a:pPr>
                    <a:defRPr sz="2400" b="1">
                      <a:latin typeface="微軟正黑體"/>
                      <a:ea typeface="微軟正黑體"/>
                      <a:cs typeface="微軟正黑體"/>
                    </a:defRPr>
                  </a:pPr>
                  <a:endParaRPr lang="zh-TW"/>
                </a:p>
              </c:txPr>
              <c:showLegendKey val="0"/>
              <c:showVal val="0"/>
              <c:showCatName val="1"/>
              <c:showSerName val="0"/>
              <c:showPercent val="1"/>
              <c:showBubbleSize val="0"/>
              <c:extLst>
                <c:ext xmlns:c16="http://schemas.microsoft.com/office/drawing/2014/chart" uri="{C3380CC4-5D6E-409C-BE32-E72D297353CC}">
                  <c16:uniqueId val="{00000001-1625-45A7-AEC4-88081D5EDD45}"/>
                </c:ext>
              </c:extLst>
            </c:dLbl>
            <c:dLbl>
              <c:idx val="1"/>
              <c:layout>
                <c:manualLayout>
                  <c:x val="0.117619552501357"/>
                  <c:y val="7.2348828646175006E-2"/>
                </c:manualLayout>
              </c:layout>
              <c:tx>
                <c:rich>
                  <a:bodyPr/>
                  <a:lstStyle/>
                  <a:p>
                    <a:pPr>
                      <a:defRPr sz="2000" b="1">
                        <a:latin typeface="微軟正黑體"/>
                        <a:ea typeface="微軟正黑體"/>
                        <a:cs typeface="微軟正黑體"/>
                      </a:defRPr>
                    </a:pPr>
                    <a:r>
                      <a:rPr lang="zh-TW" altLang="en-US" sz="2000" dirty="0"/>
                      <a:t>歐</a:t>
                    </a:r>
                    <a:r>
                      <a:rPr lang="zh-TW" altLang="en-US" sz="2000" dirty="0" smtClean="0"/>
                      <a:t>洲中亞地區</a:t>
                    </a:r>
                    <a:r>
                      <a:rPr lang="zh-TW" altLang="en-US" sz="2000" dirty="0"/>
                      <a:t>
</a:t>
                    </a:r>
                    <a:r>
                      <a:rPr lang="en-US" altLang="zh-TW" sz="2000" dirty="0"/>
                      <a:t>14%</a:t>
                    </a:r>
                  </a:p>
                </c:rich>
              </c:tx>
              <c:sp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1625-45A7-AEC4-88081D5EDD45}"/>
                </c:ext>
              </c:extLst>
            </c:dLbl>
            <c:dLbl>
              <c:idx val="2"/>
              <c:layout>
                <c:manualLayout>
                  <c:x val="4.1445291271009002E-2"/>
                  <c:y val="0.130939194272084"/>
                </c:manualLayout>
              </c:layout>
              <c:spPr/>
              <c:txPr>
                <a:bodyPr/>
                <a:lstStyle/>
                <a:p>
                  <a:pPr>
                    <a:defRPr sz="1800" b="1">
                      <a:latin typeface="微軟正黑體"/>
                      <a:ea typeface="微軟正黑體"/>
                      <a:cs typeface="微軟正黑體"/>
                    </a:defRPr>
                  </a:pPr>
                  <a:endParaRPr lang="zh-TW"/>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1625-45A7-AEC4-88081D5EDD45}"/>
                </c:ext>
              </c:extLst>
            </c:dLbl>
            <c:dLbl>
              <c:idx val="3"/>
              <c:layout>
                <c:manualLayout>
                  <c:x val="2.7255631048647099E-2"/>
                  <c:y val="0.19022541365544099"/>
                </c:manualLayout>
              </c:layout>
              <c:spPr/>
              <c:txPr>
                <a:bodyPr/>
                <a:lstStyle/>
                <a:p>
                  <a:pPr>
                    <a:defRPr sz="1600" b="1">
                      <a:latin typeface="微軟正黑體"/>
                      <a:ea typeface="微軟正黑體"/>
                      <a:cs typeface="微軟正黑體"/>
                    </a:defRPr>
                  </a:pPr>
                  <a:endParaRPr lang="zh-TW"/>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1625-45A7-AEC4-88081D5EDD45}"/>
                </c:ext>
              </c:extLst>
            </c:dLbl>
            <c:dLbl>
              <c:idx val="4"/>
              <c:layout>
                <c:manualLayout>
                  <c:x val="9.6466125618796902E-2"/>
                  <c:y val="6.6940176755967501E-2"/>
                </c:manualLayout>
              </c:layout>
              <c:spPr/>
              <c:txPr>
                <a:bodyPr/>
                <a:lstStyle/>
                <a:p>
                  <a:pPr>
                    <a:defRPr sz="1800" b="1">
                      <a:latin typeface="微軟正黑體"/>
                      <a:ea typeface="微軟正黑體"/>
                      <a:cs typeface="微軟正黑體"/>
                    </a:defRPr>
                  </a:pPr>
                  <a:endParaRPr lang="zh-TW"/>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1625-45A7-AEC4-88081D5EDD45}"/>
                </c:ext>
              </c:extLst>
            </c:dLbl>
            <c:spPr>
              <a:noFill/>
              <a:ln>
                <a:noFill/>
              </a:ln>
              <a:effectLst/>
            </c:spPr>
            <c:txPr>
              <a:bodyPr/>
              <a:lstStyle/>
              <a:p>
                <a:pPr>
                  <a:defRPr sz="1200" b="1">
                    <a:latin typeface="微軟正黑體"/>
                    <a:ea typeface="微軟正黑體"/>
                    <a:cs typeface="微軟正黑體"/>
                  </a:defRPr>
                </a:pPr>
                <a:endParaRPr lang="zh-TW"/>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工作表1!$A$2:$A$6</c:f>
              <c:strCache>
                <c:ptCount val="5"/>
                <c:pt idx="0">
                  <c:v>亞太地區</c:v>
                </c:pt>
                <c:pt idx="1">
                  <c:v>歐洲和中亞地區</c:v>
                </c:pt>
                <c:pt idx="2">
                  <c:v>非洲</c:v>
                </c:pt>
                <c:pt idx="3">
                  <c:v>美洲</c:v>
                </c:pt>
                <c:pt idx="4">
                  <c:v>阿拉伯地區</c:v>
                </c:pt>
              </c:strCache>
            </c:strRef>
          </c:cat>
          <c:val>
            <c:numRef>
              <c:f>工作表1!$B$2:$B$6</c:f>
              <c:numCache>
                <c:formatCode>0%</c:formatCode>
                <c:ptCount val="5"/>
                <c:pt idx="0">
                  <c:v>0.73</c:v>
                </c:pt>
                <c:pt idx="1">
                  <c:v>0.14000000000000001</c:v>
                </c:pt>
                <c:pt idx="2">
                  <c:v>0.08</c:v>
                </c:pt>
                <c:pt idx="3">
                  <c:v>0.04</c:v>
                </c:pt>
                <c:pt idx="4">
                  <c:v>0.01</c:v>
                </c:pt>
              </c:numCache>
            </c:numRef>
          </c:val>
          <c:extLst>
            <c:ext xmlns:c16="http://schemas.microsoft.com/office/drawing/2014/chart" uri="{C3380CC4-5D6E-409C-BE32-E72D297353CC}">
              <c16:uniqueId val="{0000000A-1625-45A7-AEC4-88081D5EDD4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TW"/>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BA2417B3-C81F-43A7-BF24-B1C51855C572}" type="datetimeFigureOut">
              <a:rPr lang="zh-TW" altLang="en-US" smtClean="0"/>
              <a:t>2021/6/3</a:t>
            </a:fld>
            <a:endParaRPr lang="zh-TW" altLang="en-US"/>
          </a:p>
        </p:txBody>
      </p:sp>
      <p:sp>
        <p:nvSpPr>
          <p:cNvPr id="4" name="頁尾版面配置區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F23819E9-2B3B-468D-AED5-483154791171}" type="slidenum">
              <a:rPr lang="zh-TW" altLang="en-US" smtClean="0"/>
              <a:t>‹#›</a:t>
            </a:fld>
            <a:endParaRPr lang="zh-TW" altLang="en-US"/>
          </a:p>
        </p:txBody>
      </p:sp>
    </p:spTree>
    <p:extLst>
      <p:ext uri="{BB962C8B-B14F-4D97-AF65-F5344CB8AC3E}">
        <p14:creationId xmlns:p14="http://schemas.microsoft.com/office/powerpoint/2010/main" val="278319340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EE47AD9-E724-AD47-B848-4E00D3BB9FB6}" type="datetimeFigureOut">
              <a:rPr kumimoji="1" lang="zh-TW" altLang="en-US" smtClean="0"/>
              <a:t>2021/6/3</a:t>
            </a:fld>
            <a:endParaRPr kumimoji="1" lang="zh-TW" altLang="en-US"/>
          </a:p>
        </p:txBody>
      </p:sp>
      <p:sp>
        <p:nvSpPr>
          <p:cNvPr id="4" name="投影片影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6" name="頁尾版面配置區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09FD988-1117-B547-9C8F-D306CC2F06AE}" type="slidenum">
              <a:rPr kumimoji="1" lang="zh-TW" altLang="en-US" smtClean="0"/>
              <a:t>‹#›</a:t>
            </a:fld>
            <a:endParaRPr kumimoji="1" lang="zh-TW" altLang="en-US"/>
          </a:p>
        </p:txBody>
      </p:sp>
    </p:spTree>
    <p:extLst>
      <p:ext uri="{BB962C8B-B14F-4D97-AF65-F5344CB8AC3E}">
        <p14:creationId xmlns:p14="http://schemas.microsoft.com/office/powerpoint/2010/main" val="2324806677"/>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zh-TW" sz="1200" dirty="0" smtClean="0"/>
              <a:t>世界共同打擊人口販運犯罪之潮流 </a:t>
            </a:r>
            <a:endParaRPr kumimoji="0" lang="zh-TW" altLang="en-US" sz="12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endParaRPr kumimoji="1" lang="zh-TW" altLang="en-US" dirty="0"/>
          </a:p>
        </p:txBody>
      </p:sp>
      <p:sp>
        <p:nvSpPr>
          <p:cNvPr id="4" name="投影片編號版面配置區 3"/>
          <p:cNvSpPr>
            <a:spLocks noGrp="1"/>
          </p:cNvSpPr>
          <p:nvPr>
            <p:ph type="sldNum" sz="quarter" idx="10"/>
          </p:nvPr>
        </p:nvSpPr>
        <p:spPr/>
        <p:txBody>
          <a:bodyPr/>
          <a:lstStyle/>
          <a:p>
            <a:fld id="{B09FD988-1117-B547-9C8F-D306CC2F06AE}" type="slidenum">
              <a:rPr kumimoji="1" lang="zh-TW" altLang="en-US" smtClean="0"/>
              <a:t>11</a:t>
            </a:fld>
            <a:endParaRPr kumimoji="1" lang="zh-TW" altLang="en-US"/>
          </a:p>
        </p:txBody>
      </p:sp>
      <p:sp>
        <p:nvSpPr>
          <p:cNvPr id="5" name="頁首版面配置區 4"/>
          <p:cNvSpPr>
            <a:spLocks noGrp="1"/>
          </p:cNvSpPr>
          <p:nvPr>
            <p:ph type="hdr" sz="quarter" idx="11"/>
          </p:nvPr>
        </p:nvSpPr>
        <p:spPr/>
        <p:txBody>
          <a:bodyPr/>
          <a:lstStyle/>
          <a:p>
            <a:endParaRPr kumimoji="1" lang="zh-TW" altLang="en-US"/>
          </a:p>
        </p:txBody>
      </p:sp>
    </p:spTree>
    <p:extLst>
      <p:ext uri="{BB962C8B-B14F-4D97-AF65-F5344CB8AC3E}">
        <p14:creationId xmlns:p14="http://schemas.microsoft.com/office/powerpoint/2010/main" val="3665841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按一下以編輯母片子標題樣式</a:t>
            </a:r>
            <a:endParaRPr lang="en-US" dirty="0"/>
          </a:p>
        </p:txBody>
      </p:sp>
      <p:sp>
        <p:nvSpPr>
          <p:cNvPr id="4" name="Date Placeholder 3"/>
          <p:cNvSpPr>
            <a:spLocks noGrp="1"/>
          </p:cNvSpPr>
          <p:nvPr>
            <p:ph type="dt" sz="half" idx="10"/>
          </p:nvPr>
        </p:nvSpPr>
        <p:spPr/>
        <p:txBody>
          <a:bodyPr/>
          <a:lstStyle/>
          <a:p>
            <a:fld id="{6B0B53A6-33E2-4506-B4EE-B3741FEFE17B}" type="datetime1">
              <a:rPr kumimoji="1" lang="zh-TW" altLang="en-US" smtClean="0"/>
              <a:t>2021/6/3</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10D775A-5917-425B-88E6-41BC95319037}" type="datetime1">
              <a:rPr kumimoji="1" lang="zh-TW" altLang="en-US" smtClean="0"/>
              <a:t>2021/6/3</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E5BD9D1F-0D7E-A748-A834-CDF05EE8CA5D}" type="slidenum">
              <a:rPr kumimoji="1" lang="zh-TW" altLang="en-US" smtClean="0"/>
              <a:t>‹#›</a:t>
            </a:fld>
            <a:endParaRPr kumimoji="1"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72EFC2EC-14E9-42E8-87B2-361BBCB4DBC3}" type="datetime1">
              <a:rPr kumimoji="1" lang="zh-TW" altLang="en-US" smtClean="0"/>
              <a:t>2021/6/3</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E5BD9D1F-0D7E-A748-A834-CDF05EE8CA5D}" type="slidenum">
              <a:rPr kumimoji="1" lang="zh-TW" altLang="en-US" smtClean="0"/>
              <a:t>‹#›</a:t>
            </a:fld>
            <a:endParaRPr kumimoji="1"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標題投影片含圖片">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zh-TW" altLang="en-US" smtClean="0"/>
              <a:t>按一下以編輯母片標題樣式</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按一下以編輯母片子標題樣式</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7A0EC028-F825-492F-B3A4-5E8FACF5AF43}" type="datetime1">
              <a:rPr kumimoji="1" lang="zh-TW" altLang="en-US" smtClean="0"/>
              <a:t>2021/6/3</a:t>
            </a:fld>
            <a:endParaRPr kumimoji="1" lang="zh-TW" altLang="en-US"/>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kumimoji="1" lang="zh-TW" altLang="en-US"/>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E5BD9D1F-0D7E-A748-A834-CDF05EE8CA5D}" type="slidenum">
              <a:rPr kumimoji="1" lang="zh-TW" altLang="en-US" smtClean="0"/>
              <a:t>‹#›</a:t>
            </a:fld>
            <a:endParaRPr kumimoji="1" lang="zh-TW" altLang="en-US"/>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zh-TW" altLang="en-US" smtClean="0"/>
              <a:t>將圖片拖曳至版面配置區或按一下圖示以新增</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CA23034B-DC4D-4CC9-B8F0-907D1A064614}" type="datetime1">
              <a:rPr kumimoji="1" lang="zh-TW" altLang="en-US" smtClean="0"/>
              <a:t>2021/6/3</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E5BD9D1F-0D7E-A748-A834-CDF05EE8CA5D}" type="slidenum">
              <a:rPr kumimoji="1" lang="zh-TW" altLang="en-US" smtClean="0"/>
              <a:t>‹#›</a:t>
            </a:fld>
            <a:endParaRPr kumimoji="1"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1B1408A7-C441-4317-8336-E454610DC796}" type="datetime1">
              <a:rPr kumimoji="1" lang="zh-TW" altLang="en-US" smtClean="0"/>
              <a:t>2021/6/3</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E5BD9D1F-0D7E-A748-A834-CDF05EE8CA5D}" type="slidenum">
              <a:rPr kumimoji="1" lang="zh-TW" altLang="en-US" smtClean="0"/>
              <a:t>‹#›</a:t>
            </a:fld>
            <a:endParaRPr kumimoji="1"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733ECFC4-C422-46D5-9BAB-8068FE44EA81}" type="datetime1">
              <a:rPr kumimoji="1" lang="zh-TW" altLang="en-US" smtClean="0"/>
              <a:t>2021/6/3</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E5BD9D1F-0D7E-A748-A834-CDF05EE8CA5D}" type="slidenum">
              <a:rPr kumimoji="1" lang="zh-TW" altLang="en-US" smtClean="0"/>
              <a:t>‹#›</a:t>
            </a:fld>
            <a:endParaRPr kumimoji="1"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863CDC27-6D35-47C3-80DC-6474F71F896C}" type="datetime1">
              <a:rPr kumimoji="1" lang="zh-TW" altLang="en-US" smtClean="0"/>
              <a:t>2021/6/3</a:t>
            </a:fld>
            <a:endParaRPr kumimoji="1" lang="zh-TW" altLang="en-US"/>
          </a:p>
        </p:txBody>
      </p:sp>
      <p:sp>
        <p:nvSpPr>
          <p:cNvPr id="8" name="Footer Placeholder 7"/>
          <p:cNvSpPr>
            <a:spLocks noGrp="1"/>
          </p:cNvSpPr>
          <p:nvPr>
            <p:ph type="ftr" sz="quarter" idx="11"/>
          </p:nvPr>
        </p:nvSpPr>
        <p:spPr/>
        <p:txBody>
          <a:bodyPr/>
          <a:lstStyle/>
          <a:p>
            <a:endParaRPr kumimoji="1" lang="zh-TW" altLang="en-US"/>
          </a:p>
        </p:txBody>
      </p:sp>
      <p:sp>
        <p:nvSpPr>
          <p:cNvPr id="9" name="Slide Number Placeholder 8"/>
          <p:cNvSpPr>
            <a:spLocks noGrp="1"/>
          </p:cNvSpPr>
          <p:nvPr>
            <p:ph type="sldNum" sz="quarter" idx="12"/>
          </p:nvPr>
        </p:nvSpPr>
        <p:spPr/>
        <p:txBody>
          <a:bodyPr/>
          <a:lstStyle/>
          <a:p>
            <a:fld id="{E5BD9D1F-0D7E-A748-A834-CDF05EE8CA5D}" type="slidenum">
              <a:rPr kumimoji="1" lang="zh-TW" altLang="en-US" smtClean="0"/>
              <a:t>‹#›</a:t>
            </a:fld>
            <a:endParaRPr kumimoji="1"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15055563-5277-456A-A55F-C1E07EA1CDB4}" type="datetime1">
              <a:rPr kumimoji="1" lang="zh-TW" altLang="en-US" smtClean="0"/>
              <a:t>2021/6/3</a:t>
            </a:fld>
            <a:endParaRPr kumimoji="1" lang="zh-TW" altLang="en-US"/>
          </a:p>
        </p:txBody>
      </p:sp>
      <p:sp>
        <p:nvSpPr>
          <p:cNvPr id="4" name="Footer Placeholder 3"/>
          <p:cNvSpPr>
            <a:spLocks noGrp="1"/>
          </p:cNvSpPr>
          <p:nvPr>
            <p:ph type="ftr" sz="quarter" idx="11"/>
          </p:nvPr>
        </p:nvSpPr>
        <p:spPr/>
        <p:txBody>
          <a:bodyPr/>
          <a:lstStyle/>
          <a:p>
            <a:endParaRPr kumimoji="1" lang="zh-TW" altLang="en-US"/>
          </a:p>
        </p:txBody>
      </p:sp>
      <p:sp>
        <p:nvSpPr>
          <p:cNvPr id="5" name="Slide Number Placeholder 4"/>
          <p:cNvSpPr>
            <a:spLocks noGrp="1"/>
          </p:cNvSpPr>
          <p:nvPr>
            <p:ph type="sldNum" sz="quarter" idx="12"/>
          </p:nvPr>
        </p:nvSpPr>
        <p:spPr/>
        <p:txBody>
          <a:bodyPr/>
          <a:lstStyle/>
          <a:p>
            <a:fld id="{E5BD9D1F-0D7E-A748-A834-CDF05EE8CA5D}" type="slidenum">
              <a:rPr kumimoji="1" lang="zh-TW" altLang="en-US" smtClean="0"/>
              <a:t>‹#›</a:t>
            </a:fld>
            <a:endParaRPr kumimoji="1"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875797-FD4F-4316-86E0-82502EF0A9C6}" type="datetime1">
              <a:rPr kumimoji="1" lang="zh-TW" altLang="en-US" smtClean="0"/>
              <a:t>2021/6/3</a:t>
            </a:fld>
            <a:endParaRPr kumimoji="1" lang="zh-TW" altLang="en-US"/>
          </a:p>
        </p:txBody>
      </p:sp>
      <p:sp>
        <p:nvSpPr>
          <p:cNvPr id="3" name="Footer Placeholder 2"/>
          <p:cNvSpPr>
            <a:spLocks noGrp="1"/>
          </p:cNvSpPr>
          <p:nvPr>
            <p:ph type="ftr" sz="quarter" idx="11"/>
          </p:nvPr>
        </p:nvSpPr>
        <p:spPr/>
        <p:txBody>
          <a:bodyPr/>
          <a:lstStyle/>
          <a:p>
            <a:endParaRPr kumimoji="1" lang="zh-TW" altLang="en-US"/>
          </a:p>
        </p:txBody>
      </p:sp>
      <p:sp>
        <p:nvSpPr>
          <p:cNvPr id="4" name="Slide Number Placeholder 3"/>
          <p:cNvSpPr>
            <a:spLocks noGrp="1"/>
          </p:cNvSpPr>
          <p:nvPr>
            <p:ph type="sldNum" sz="quarter" idx="12"/>
          </p:nvPr>
        </p:nvSpPr>
        <p:spPr/>
        <p:txBody>
          <a:bodyPr/>
          <a:lstStyle/>
          <a:p>
            <a:fld id="{E5BD9D1F-0D7E-A748-A834-CDF05EE8CA5D}" type="slidenum">
              <a:rPr kumimoji="1" lang="zh-TW" altLang="en-US" smtClean="0"/>
              <a:t>‹#›</a:t>
            </a:fld>
            <a:endParaRPr kumimoji="1"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FED2E73-0788-4285-92B7-04781CD81DF0}" type="datetime1">
              <a:rPr kumimoji="1" lang="zh-TW" altLang="en-US" smtClean="0"/>
              <a:t>2021/6/3</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將圖片拖曳至版面配置區或按一下圖示以新增</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Date Placeholder 7"/>
          <p:cNvSpPr>
            <a:spLocks noGrp="1"/>
          </p:cNvSpPr>
          <p:nvPr>
            <p:ph type="dt" sz="half" idx="10"/>
          </p:nvPr>
        </p:nvSpPr>
        <p:spPr/>
        <p:txBody>
          <a:bodyPr/>
          <a:lstStyle/>
          <a:p>
            <a:fld id="{F75DA99E-01A8-476D-9B0D-4708E5551746}" type="datetime1">
              <a:rPr kumimoji="1" lang="zh-TW" altLang="en-US" smtClean="0"/>
              <a:t>2021/6/3</a:t>
            </a:fld>
            <a:endParaRPr kumimoji="1" lang="zh-TW" altLang="en-US"/>
          </a:p>
        </p:txBody>
      </p:sp>
      <p:sp>
        <p:nvSpPr>
          <p:cNvPr id="9" name="Slide Number Placeholder 8"/>
          <p:cNvSpPr>
            <a:spLocks noGrp="1"/>
          </p:cNvSpPr>
          <p:nvPr>
            <p:ph type="sldNum" sz="quarter" idx="11"/>
          </p:nvPr>
        </p:nvSpPr>
        <p:spPr/>
        <p:txBody>
          <a:bodyPr/>
          <a:lstStyle/>
          <a:p>
            <a:fld id="{E5BD9D1F-0D7E-A748-A834-CDF05EE8CA5D}" type="slidenum">
              <a:rPr kumimoji="1" lang="zh-TW" altLang="en-US" smtClean="0"/>
              <a:t>‹#›</a:t>
            </a:fld>
            <a:endParaRPr kumimoji="1" lang="zh-TW" altLang="en-US"/>
          </a:p>
        </p:txBody>
      </p:sp>
      <p:sp>
        <p:nvSpPr>
          <p:cNvPr id="10" name="Footer Placeholder 9"/>
          <p:cNvSpPr>
            <a:spLocks noGrp="1"/>
          </p:cNvSpPr>
          <p:nvPr>
            <p:ph type="ftr" sz="quarter" idx="12"/>
          </p:nvPr>
        </p:nvSpPr>
        <p:spPr/>
        <p:txBody>
          <a:bodyPr/>
          <a:lstStyle/>
          <a:p>
            <a:endParaRPr kumimoji="1"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5BD9D1F-0D7E-A748-A834-CDF05EE8CA5D}" type="slidenum">
              <a:rPr kumimoji="1" lang="zh-TW" altLang="en-US" smtClean="0"/>
              <a:t>‹#›</a:t>
            </a:fld>
            <a:endParaRPr kumimoji="1" lang="zh-TW" alt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kumimoji="1" lang="zh-TW" alt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9960DFB-231B-4273-8FF9-60FA68936386}" type="datetime1">
              <a:rPr kumimoji="1" lang="zh-TW" altLang="en-US" smtClean="0"/>
              <a:t>2021/6/3</a:t>
            </a:fld>
            <a:endParaRPr kumimoji="1" lang="zh-TW" alt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p:hf hd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__.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3417120"/>
            <a:ext cx="9139918" cy="3440880"/>
          </a:xfrm>
          <a:prstGeom prst="rect">
            <a:avLst/>
          </a:prstGeom>
          <a:solidFill>
            <a:schemeClr val="accent6">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a:solidFill>
                <a:schemeClr val="bg1">
                  <a:lumMod val="75000"/>
                  <a:lumOff val="25000"/>
                </a:schemeClr>
              </a:solidFill>
            </a:endParaRPr>
          </a:p>
        </p:txBody>
      </p:sp>
      <p:sp>
        <p:nvSpPr>
          <p:cNvPr id="8" name="矩形 7">
            <a:extLst>
              <a:ext uri="{FF2B5EF4-FFF2-40B4-BE49-F238E27FC236}">
                <a16:creationId xmlns:a16="http://schemas.microsoft.com/office/drawing/2014/main" id="{D519AB3B-5D4C-47CB-A7FD-BDF688143978}"/>
              </a:ext>
            </a:extLst>
          </p:cNvPr>
          <p:cNvSpPr/>
          <p:nvPr/>
        </p:nvSpPr>
        <p:spPr bwMode="auto">
          <a:xfrm>
            <a:off x="-8164" y="1"/>
            <a:ext cx="9261494" cy="5457790"/>
          </a:xfrm>
          <a:prstGeom prst="rect">
            <a:avLst/>
          </a:prstGeom>
          <a:solidFill>
            <a:srgbClr val="000000">
              <a:alpha val="40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72000" tIns="72000" rIns="72000" bIns="72000" numCol="1" rtlCol="0" anchor="ctr" anchorCtr="0" compatLnSpc="1">
            <a:prstTxWarp prst="textNoShape">
              <a:avLst/>
            </a:prstTxWarp>
          </a:bodyPr>
          <a:lstStyle/>
          <a:p>
            <a:pPr algn="ctr"/>
            <a:r>
              <a:rPr kumimoji="1" lang="zh-TW" altLang="en-US" sz="8800" b="1" kern="0" dirty="0" smtClean="0">
                <a:effectLst>
                  <a:outerShdw blurRad="38100" dist="38100" dir="2700000" algn="tl">
                    <a:srgbClr val="000000">
                      <a:alpha val="43137"/>
                    </a:srgbClr>
                  </a:outerShdw>
                </a:effectLst>
                <a:latin typeface="微軟正黑體"/>
                <a:ea typeface="微軟正黑體"/>
                <a:cs typeface="微軟正黑體"/>
              </a:rPr>
              <a:t>我國</a:t>
            </a:r>
            <a:r>
              <a:rPr lang="zh-TW" altLang="zh-TW" sz="8800" b="1" dirty="0">
                <a:latin typeface="微軟正黑體"/>
                <a:ea typeface="微軟正黑體"/>
                <a:cs typeface="微軟正黑體"/>
              </a:rPr>
              <a:t>防制人口販運犯罪的現況、困境與對策</a:t>
            </a:r>
            <a:r>
              <a:rPr lang="zh-TW" altLang="zh-TW" sz="8800" dirty="0">
                <a:latin typeface="微軟正黑體"/>
                <a:ea typeface="微軟正黑體"/>
                <a:cs typeface="微軟正黑體"/>
              </a:rPr>
              <a:t> </a:t>
            </a:r>
            <a:endParaRPr kumimoji="1" lang="zh-TW" altLang="en-US" sz="8800" b="1" kern="0" dirty="0">
              <a:effectLst>
                <a:outerShdw blurRad="38100" dist="38100" dir="2700000" algn="tl">
                  <a:srgbClr val="000000">
                    <a:alpha val="43137"/>
                  </a:srgbClr>
                </a:outerShdw>
              </a:effectLst>
              <a:latin typeface="微軟正黑體"/>
              <a:ea typeface="微軟正黑體"/>
              <a:cs typeface="微軟正黑體"/>
            </a:endParaRPr>
          </a:p>
        </p:txBody>
      </p:sp>
      <p:sp>
        <p:nvSpPr>
          <p:cNvPr id="9" name="文字方塊 8">
            <a:extLst>
              <a:ext uri="{FF2B5EF4-FFF2-40B4-BE49-F238E27FC236}">
                <a16:creationId xmlns:a16="http://schemas.microsoft.com/office/drawing/2014/main" id="{3A219F57-5AC3-4815-8529-F208E2ED1BF9}"/>
              </a:ext>
            </a:extLst>
          </p:cNvPr>
          <p:cNvSpPr txBox="1"/>
          <p:nvPr/>
        </p:nvSpPr>
        <p:spPr>
          <a:xfrm>
            <a:off x="-8164" y="4949687"/>
            <a:ext cx="9148082" cy="1563417"/>
          </a:xfrm>
          <a:prstGeom prst="rect">
            <a:avLst/>
          </a:prstGeom>
          <a:solidFill>
            <a:srgbClr val="FFFFFF">
              <a:alpha val="40000"/>
            </a:srgbClr>
          </a:solidFill>
        </p:spPr>
        <p:txBody>
          <a:bodyPr wrap="square" lIns="72000" tIns="72000" rIns="72000" bIns="72000" rtlCol="0">
            <a:noAutofit/>
          </a:bodyPr>
          <a:lstStyle/>
          <a:p>
            <a:pPr algn="ctr"/>
            <a:r>
              <a:rPr lang="zh-TW" altLang="en-US" sz="4400" b="1" dirty="0" smtClean="0">
                <a:latin typeface="微軟正黑體" panose="020B0604030504040204" pitchFamily="34" charset="-120"/>
                <a:ea typeface="微軟正黑體" panose="020B0604030504040204" pitchFamily="34" charset="-120"/>
              </a:rPr>
              <a:t>柯雨瑞、曾智欣、黃翠紋、黃凰瑜</a:t>
            </a:r>
            <a:endParaRPr lang="zh-TW" altLang="en-US" sz="4400" b="1" dirty="0">
              <a:latin typeface="微軟正黑體" panose="020B0604030504040204" pitchFamily="34" charset="-120"/>
              <a:ea typeface="微軟正黑體" panose="020B0604030504040204" pitchFamily="34" charset="-120"/>
            </a:endParaRPr>
          </a:p>
        </p:txBody>
      </p:sp>
      <p:sp>
        <p:nvSpPr>
          <p:cNvPr id="6" name="日期版面配置區 5"/>
          <p:cNvSpPr>
            <a:spLocks noGrp="1"/>
          </p:cNvSpPr>
          <p:nvPr>
            <p:ph type="dt" sz="half" idx="10"/>
          </p:nvPr>
        </p:nvSpPr>
        <p:spPr/>
        <p:txBody>
          <a:bodyPr/>
          <a:lstStyle/>
          <a:p>
            <a:fld id="{E4385844-B6A4-450A-A44C-EC21EEB10A2C}" type="datetime1">
              <a:rPr kumimoji="1" lang="zh-TW" altLang="en-US" smtClean="0"/>
              <a:t>2021/6/3</a:t>
            </a:fld>
            <a:endParaRPr kumimoji="1" lang="zh-TW" altLang="en-US"/>
          </a:p>
        </p:txBody>
      </p:sp>
      <p:sp>
        <p:nvSpPr>
          <p:cNvPr id="7" name="頁尾版面配置區 6"/>
          <p:cNvSpPr>
            <a:spLocks noGrp="1"/>
          </p:cNvSpPr>
          <p:nvPr>
            <p:ph type="ftr" sz="quarter" idx="11"/>
          </p:nvPr>
        </p:nvSpPr>
        <p:spPr/>
        <p:txBody>
          <a:bodyPr/>
          <a:lstStyle/>
          <a:p>
            <a:endParaRPr kumimoji="1" lang="zh-TW" altLang="en-US"/>
          </a:p>
        </p:txBody>
      </p:sp>
      <p:sp>
        <p:nvSpPr>
          <p:cNvPr id="11" name="投影片編號版面配置區 10"/>
          <p:cNvSpPr>
            <a:spLocks noGrp="1"/>
          </p:cNvSpPr>
          <p:nvPr>
            <p:ph type="sldNum" sz="quarter" idx="12"/>
          </p:nvPr>
        </p:nvSpPr>
        <p:spPr/>
        <p:txBody>
          <a:bodyPr/>
          <a:lstStyle/>
          <a:p>
            <a:fld id="{E5BD9D1F-0D7E-A748-A834-CDF05EE8CA5D}" type="slidenum">
              <a:rPr kumimoji="1" lang="zh-TW" altLang="en-US" smtClean="0"/>
              <a:t>1</a:t>
            </a:fld>
            <a:endParaRPr kumimoji="1" lang="zh-TW" altLang="en-US"/>
          </a:p>
        </p:txBody>
      </p:sp>
    </p:spTree>
    <p:extLst>
      <p:ext uri="{BB962C8B-B14F-4D97-AF65-F5344CB8AC3E}">
        <p14:creationId xmlns:p14="http://schemas.microsoft.com/office/powerpoint/2010/main" val="1099053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b="1" dirty="0">
                <a:solidFill>
                  <a:srgbClr val="FF0000"/>
                </a:solidFill>
              </a:rPr>
              <a:t>美國國務院</a:t>
            </a:r>
            <a:r>
              <a:rPr lang="en-US" altLang="zh-TW" sz="4000" b="1" dirty="0">
                <a:solidFill>
                  <a:srgbClr val="FF0000"/>
                </a:solidFill>
              </a:rPr>
              <a:t>2020</a:t>
            </a:r>
            <a:r>
              <a:rPr lang="zh-TW" altLang="en-US" sz="4000" b="1" dirty="0">
                <a:solidFill>
                  <a:srgbClr val="FF0000"/>
                </a:solidFill>
              </a:rPr>
              <a:t>人口販運問題報告</a:t>
            </a:r>
            <a:r>
              <a:rPr lang="zh-TW" altLang="en-US" sz="4000" b="1" dirty="0" smtClean="0">
                <a:solidFill>
                  <a:srgbClr val="FF0000"/>
                </a:solidFill>
              </a:rPr>
              <a:t>（ </a:t>
            </a:r>
            <a:r>
              <a:rPr lang="zh-TW" altLang="en-US" sz="4000" b="1" dirty="0">
                <a:solidFill>
                  <a:srgbClr val="FF0000"/>
                </a:solidFill>
              </a:rPr>
              <a:t>美國在台</a:t>
            </a:r>
            <a:r>
              <a:rPr lang="zh-TW" altLang="en-US" sz="4000" b="1" dirty="0" smtClean="0">
                <a:solidFill>
                  <a:srgbClr val="FF0000"/>
                </a:solidFill>
              </a:rPr>
              <a:t>協會，</a:t>
            </a:r>
            <a:r>
              <a:rPr lang="en-US" altLang="zh-TW" sz="4000" b="1" dirty="0">
                <a:solidFill>
                  <a:srgbClr val="FF0000"/>
                </a:solidFill>
              </a:rPr>
              <a:t> 2020 </a:t>
            </a:r>
            <a:r>
              <a:rPr lang="zh-TW" altLang="en-US" sz="4000" b="1" dirty="0" smtClean="0">
                <a:solidFill>
                  <a:srgbClr val="FF0000"/>
                </a:solidFill>
              </a:rPr>
              <a:t>）</a:t>
            </a:r>
            <a:endParaRPr lang="zh-TW" altLang="en-US" sz="4000" dirty="0"/>
          </a:p>
        </p:txBody>
      </p:sp>
      <p:sp>
        <p:nvSpPr>
          <p:cNvPr id="3" name="內容版面配置區 2"/>
          <p:cNvSpPr>
            <a:spLocks noGrp="1"/>
          </p:cNvSpPr>
          <p:nvPr>
            <p:ph idx="1"/>
          </p:nvPr>
        </p:nvSpPr>
        <p:spPr>
          <a:xfrm>
            <a:off x="198783" y="1600199"/>
            <a:ext cx="8333005" cy="5128591"/>
          </a:xfrm>
        </p:spPr>
        <p:txBody>
          <a:bodyPr>
            <a:normAutofit lnSpcReduction="10000"/>
          </a:bodyPr>
          <a:lstStyle/>
          <a:p>
            <a:pPr fontAlgn="base"/>
            <a:r>
              <a:rPr lang="zh-TW" altLang="en-US" sz="2800" b="1" u="sng" dirty="0">
                <a:solidFill>
                  <a:srgbClr val="FF0000"/>
                </a:solidFill>
              </a:rPr>
              <a:t>清楚界定監管台灣權宜船及台灣籍漁船部會之間的角色和權責，並提升各部會的協調合作。</a:t>
            </a:r>
          </a:p>
          <a:p>
            <a:pPr fontAlgn="base"/>
            <a:r>
              <a:rPr lang="zh-TW" altLang="en-US" sz="2800" b="1" u="sng" dirty="0">
                <a:solidFill>
                  <a:srgbClr val="FF0000"/>
                </a:solidFill>
              </a:rPr>
              <a:t>推動立法，將家庭看護和家事勞工納入基本勞工權益的保障範圍。</a:t>
            </a:r>
          </a:p>
          <a:p>
            <a:pPr fontAlgn="base"/>
            <a:r>
              <a:rPr lang="zh-TW" altLang="en-US" sz="2800" b="1" u="sng" dirty="0">
                <a:solidFill>
                  <a:srgbClr val="FF0000"/>
                </a:solidFill>
              </a:rPr>
              <a:t>推動立法，全面禁止雇主扣留外籍移工的身分證件及旅行證件。</a:t>
            </a:r>
          </a:p>
          <a:p>
            <a:pPr fontAlgn="base"/>
            <a:r>
              <a:rPr lang="zh-TW" altLang="en-US" sz="2800" b="1" u="sng" dirty="0">
                <a:solidFill>
                  <a:srgbClr val="FF0000"/>
                </a:solidFill>
              </a:rPr>
              <a:t>將重要相關單位納入人口販運被害人鑑別機構。</a:t>
            </a:r>
          </a:p>
          <a:p>
            <a:pPr fontAlgn="base"/>
            <a:r>
              <a:rPr lang="zh-TW" altLang="en-US" sz="2800" b="1" u="sng" dirty="0">
                <a:solidFill>
                  <a:srgbClr val="FF0000"/>
                </a:solidFill>
              </a:rPr>
              <a:t>對警方、檢察官、法官提供並執行防制人口販運之訓練與資源。</a:t>
            </a:r>
          </a:p>
          <a:p>
            <a:pPr fontAlgn="base"/>
            <a:r>
              <a:rPr lang="zh-TW" altLang="en-US" sz="2800" b="1" u="sng" dirty="0">
                <a:solidFill>
                  <a:srgbClr val="FF0000"/>
                </a:solidFill>
              </a:rPr>
              <a:t>對台灣權宜船或台灣籍漁船上的移工船員，加強宣傳外籍勞工人口販運求助熱線電話。</a:t>
            </a:r>
          </a:p>
          <a:p>
            <a:endParaRPr lang="zh-TW" altLang="en-US" dirty="0"/>
          </a:p>
        </p:txBody>
      </p:sp>
      <p:sp>
        <p:nvSpPr>
          <p:cNvPr id="4" name="日期版面配置區 3"/>
          <p:cNvSpPr>
            <a:spLocks noGrp="1"/>
          </p:cNvSpPr>
          <p:nvPr>
            <p:ph type="dt" sz="half" idx="10"/>
          </p:nvPr>
        </p:nvSpPr>
        <p:spPr/>
        <p:txBody>
          <a:bodyPr/>
          <a:lstStyle/>
          <a:p>
            <a:fld id="{CA23034B-DC4D-4CC9-B8F0-907D1A064614}" type="datetime1">
              <a:rPr kumimoji="1" lang="zh-TW" altLang="en-US" smtClean="0"/>
              <a:t>2021/6/3</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E5BD9D1F-0D7E-A748-A834-CDF05EE8CA5D}" type="slidenum">
              <a:rPr kumimoji="1" lang="zh-TW" altLang="en-US" smtClean="0"/>
              <a:t>10</a:t>
            </a:fld>
            <a:endParaRPr kumimoji="1" lang="zh-TW" altLang="en-US"/>
          </a:p>
        </p:txBody>
      </p:sp>
    </p:spTree>
    <p:extLst>
      <p:ext uri="{BB962C8B-B14F-4D97-AF65-F5344CB8AC3E}">
        <p14:creationId xmlns:p14="http://schemas.microsoft.com/office/powerpoint/2010/main" val="4061432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3A219F57-5AC3-4815-8529-F208E2ED1BF9}"/>
              </a:ext>
            </a:extLst>
          </p:cNvPr>
          <p:cNvSpPr txBox="1"/>
          <p:nvPr/>
        </p:nvSpPr>
        <p:spPr>
          <a:xfrm>
            <a:off x="6463023" y="486276"/>
            <a:ext cx="1996975" cy="1224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72000" tIns="72000" rIns="72000" bIns="72000" rtlCol="0">
            <a:noAutofit/>
          </a:bodyPr>
          <a:lstStyle/>
          <a:p>
            <a:pPr algn="ctr"/>
            <a:r>
              <a:rPr lang="zh-TW" altLang="en-US" sz="7200" b="1" dirty="0" smtClean="0">
                <a:latin typeface="微軟正黑體" panose="020B0604030504040204" pitchFamily="34" charset="-120"/>
                <a:ea typeface="微軟正黑體" panose="020B0604030504040204" pitchFamily="34" charset="-120"/>
              </a:rPr>
              <a:t>前言</a:t>
            </a:r>
            <a:endParaRPr lang="zh-TW" altLang="en-US" sz="7200" b="1" dirty="0">
              <a:latin typeface="微軟正黑體" panose="020B0604030504040204" pitchFamily="34" charset="-120"/>
              <a:ea typeface="微軟正黑體" panose="020B0604030504040204" pitchFamily="34" charset="-120"/>
            </a:endParaRPr>
          </a:p>
        </p:txBody>
      </p:sp>
      <p:grpSp>
        <p:nvGrpSpPr>
          <p:cNvPr id="23" name="群組 22"/>
          <p:cNvGrpSpPr/>
          <p:nvPr/>
        </p:nvGrpSpPr>
        <p:grpSpPr>
          <a:xfrm>
            <a:off x="58163" y="2047461"/>
            <a:ext cx="4141730" cy="4204252"/>
            <a:chOff x="115450" y="2104534"/>
            <a:chExt cx="4465733" cy="4464882"/>
          </a:xfrm>
        </p:grpSpPr>
        <p:sp>
          <p:nvSpPr>
            <p:cNvPr id="13" name="矩形 12"/>
            <p:cNvSpPr/>
            <p:nvPr/>
          </p:nvSpPr>
          <p:spPr bwMode="auto">
            <a:xfrm>
              <a:off x="115450" y="2731481"/>
              <a:ext cx="4465733" cy="3837935"/>
            </a:xfrm>
            <a:prstGeom prst="rect">
              <a:avLst/>
            </a:prstGeom>
            <a:ln>
              <a:solidFill>
                <a:schemeClr val="accent5">
                  <a:lumMod val="60000"/>
                  <a:lumOff val="4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72000" tIns="36000" rIns="72000" bIns="36000" numCol="1" rtlCol="0" anchor="ctr" anchorCtr="0" compatLnSpc="1">
              <a:prstTxWarp prst="textNoShape">
                <a:avLst/>
              </a:prstTxWarp>
            </a:bodyPr>
            <a:lstStyle/>
            <a:p>
              <a:pPr lvl="0" algn="ctr" defTabSz="449263" fontAlgn="base">
                <a:spcBef>
                  <a:spcPct val="0"/>
                </a:spcBef>
                <a:spcAft>
                  <a:spcPct val="0"/>
                </a:spcAft>
                <a:buClr>
                  <a:srgbClr val="000000"/>
                </a:buClr>
                <a:buSzPct val="100000"/>
              </a:pPr>
              <a:r>
                <a:rPr lang="zh-TW" altLang="en-US" sz="4800" b="1" dirty="0" smtClean="0">
                  <a:latin typeface="微軟正黑體"/>
                  <a:ea typeface="微軟正黑體"/>
                  <a:cs typeface="微軟正黑體"/>
                </a:rPr>
                <a:t>人口販運是國際社會公認最嚴重的三大犯罪之一</a:t>
              </a:r>
              <a:endParaRPr lang="en-US" altLang="zh-TW" sz="4800" b="1" dirty="0" smtClean="0">
                <a:latin typeface="微軟正黑體"/>
                <a:ea typeface="微軟正黑體"/>
                <a:cs typeface="微軟正黑體"/>
              </a:endParaRPr>
            </a:p>
          </p:txBody>
        </p:sp>
        <p:sp>
          <p:nvSpPr>
            <p:cNvPr id="22" name="文字方塊 21"/>
            <p:cNvSpPr txBox="1"/>
            <p:nvPr/>
          </p:nvSpPr>
          <p:spPr>
            <a:xfrm>
              <a:off x="115450" y="2104534"/>
              <a:ext cx="4393733" cy="480980"/>
            </a:xfrm>
            <a:prstGeom prst="rect">
              <a:avLst/>
            </a:prstGeom>
            <a:ln>
              <a:prstDash val="sysDash"/>
            </a:ln>
          </p:spPr>
          <p:style>
            <a:lnRef idx="2">
              <a:schemeClr val="accent3"/>
            </a:lnRef>
            <a:fillRef idx="1">
              <a:schemeClr val="lt1"/>
            </a:fillRef>
            <a:effectRef idx="0">
              <a:schemeClr val="accent3"/>
            </a:effectRef>
            <a:fontRef idx="minor">
              <a:schemeClr val="dk1"/>
            </a:fontRef>
          </p:style>
          <p:txBody>
            <a:bodyPr wrap="square" rtlCol="0">
              <a:spAutoFit/>
            </a:bodyPr>
            <a:lstStyle/>
            <a:p>
              <a:pPr lvl="0" defTabSz="449263" fontAlgn="base">
                <a:spcBef>
                  <a:spcPct val="0"/>
                </a:spcBef>
                <a:spcAft>
                  <a:spcPct val="0"/>
                </a:spcAft>
                <a:buClr>
                  <a:srgbClr val="000000"/>
                </a:buClr>
                <a:buSzPct val="100000"/>
              </a:pPr>
              <a:r>
                <a:rPr lang="zh-TW" altLang="zh-TW" sz="2000" b="1" dirty="0">
                  <a:latin typeface="微軟正黑體"/>
                  <a:ea typeface="微軟正黑體"/>
                  <a:cs typeface="微軟正黑體"/>
                </a:rPr>
                <a:t>《聯合國打擊跨國有組織犯罪公約》</a:t>
              </a:r>
              <a:endParaRPr lang="en-US" altLang="zh-TW" sz="2000" b="1" dirty="0">
                <a:latin typeface="微軟正黑體"/>
                <a:ea typeface="微軟正黑體"/>
                <a:cs typeface="微軟正黑體"/>
              </a:endParaRPr>
            </a:p>
          </p:txBody>
        </p:sp>
      </p:grpSp>
      <p:grpSp>
        <p:nvGrpSpPr>
          <p:cNvPr id="26" name="群組 25"/>
          <p:cNvGrpSpPr/>
          <p:nvPr/>
        </p:nvGrpSpPr>
        <p:grpSpPr>
          <a:xfrm>
            <a:off x="4264315" y="2257598"/>
            <a:ext cx="4139997" cy="4739550"/>
            <a:chOff x="4676534" y="1673866"/>
            <a:chExt cx="4469199" cy="5645533"/>
          </a:xfrm>
        </p:grpSpPr>
        <p:sp>
          <p:nvSpPr>
            <p:cNvPr id="24" name="矩形 23"/>
            <p:cNvSpPr/>
            <p:nvPr/>
          </p:nvSpPr>
          <p:spPr bwMode="auto">
            <a:xfrm>
              <a:off x="4680000" y="2654105"/>
              <a:ext cx="4465733" cy="4665294"/>
            </a:xfrm>
            <a:prstGeom prst="rect">
              <a:avLst/>
            </a:prstGeom>
            <a:ln>
              <a:solidFill>
                <a:schemeClr val="accent5">
                  <a:lumMod val="60000"/>
                  <a:lumOff val="40000"/>
                </a:schemeClr>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72000" tIns="36000" rIns="72000" bIns="36000" numCol="1" rtlCol="0" anchor="ctr" anchorCtr="0" compatLnSpc="1">
              <a:prstTxWarp prst="textNoShape">
                <a:avLst/>
              </a:prstTxWarp>
            </a:bodyPr>
            <a:lstStyle/>
            <a:p>
              <a:pPr lvl="0" algn="ctr" defTabSz="449263" fontAlgn="base">
                <a:spcBef>
                  <a:spcPct val="0"/>
                </a:spcBef>
                <a:spcAft>
                  <a:spcPct val="0"/>
                </a:spcAft>
                <a:buClr>
                  <a:srgbClr val="000000"/>
                </a:buClr>
                <a:buSzPct val="100000"/>
              </a:pPr>
              <a:r>
                <a:rPr lang="zh-TW" altLang="en-US" sz="5400" b="1" dirty="0" smtClean="0">
                  <a:latin typeface="微軟正黑體"/>
                  <a:ea typeface="微軟正黑體"/>
                  <a:cs typeface="微軟正黑體"/>
                </a:rPr>
                <a:t>全球被奴役人數</a:t>
              </a:r>
              <a:endParaRPr lang="en-US" altLang="zh-TW" sz="5400" b="1" dirty="0" smtClean="0">
                <a:latin typeface="微軟正黑體"/>
                <a:ea typeface="微軟正黑體"/>
                <a:cs typeface="微軟正黑體"/>
              </a:endParaRPr>
            </a:p>
            <a:p>
              <a:pPr lvl="0" algn="ctr" defTabSz="449263" fontAlgn="base">
                <a:spcBef>
                  <a:spcPct val="0"/>
                </a:spcBef>
                <a:spcAft>
                  <a:spcPct val="0"/>
                </a:spcAft>
                <a:buClr>
                  <a:srgbClr val="000000"/>
                </a:buClr>
                <a:buSzPct val="100000"/>
              </a:pPr>
              <a:r>
                <a:rPr lang="zh-TW" altLang="en-US" sz="5400" b="1" dirty="0" smtClean="0">
                  <a:latin typeface="微軟正黑體"/>
                  <a:ea typeface="微軟正黑體"/>
                  <a:cs typeface="微軟正黑體"/>
                </a:rPr>
                <a:t>高達</a:t>
              </a:r>
              <a:r>
                <a:rPr lang="en-US" altLang="zh-TW" sz="5400" b="1" dirty="0" smtClean="0">
                  <a:latin typeface="微軟正黑體"/>
                  <a:ea typeface="微軟正黑體"/>
                  <a:cs typeface="微軟正黑體"/>
                </a:rPr>
                <a:t>2700</a:t>
              </a:r>
              <a:r>
                <a:rPr lang="zh-TW" altLang="en-US" sz="5400" b="1" dirty="0" smtClean="0">
                  <a:latin typeface="微軟正黑體"/>
                  <a:ea typeface="微軟正黑體"/>
                  <a:cs typeface="微軟正黑體"/>
                </a:rPr>
                <a:t>萬人</a:t>
              </a:r>
              <a:endParaRPr lang="en-US" altLang="zh-TW" sz="5400" b="1" dirty="0" smtClean="0">
                <a:latin typeface="微軟正黑體"/>
                <a:ea typeface="微軟正黑體"/>
                <a:cs typeface="微軟正黑體"/>
              </a:endParaRPr>
            </a:p>
          </p:txBody>
        </p:sp>
        <p:sp>
          <p:nvSpPr>
            <p:cNvPr id="25" name="文字方塊 24"/>
            <p:cNvSpPr txBox="1"/>
            <p:nvPr/>
          </p:nvSpPr>
          <p:spPr>
            <a:xfrm>
              <a:off x="4676534" y="1673866"/>
              <a:ext cx="4465733" cy="843201"/>
            </a:xfrm>
            <a:prstGeom prst="rect">
              <a:avLst/>
            </a:prstGeom>
            <a:ln>
              <a:prstDash val="sysDash"/>
            </a:ln>
          </p:spPr>
          <p:style>
            <a:lnRef idx="2">
              <a:schemeClr val="accent3"/>
            </a:lnRef>
            <a:fillRef idx="1">
              <a:schemeClr val="lt1"/>
            </a:fillRef>
            <a:effectRef idx="0">
              <a:schemeClr val="accent3"/>
            </a:effectRef>
            <a:fontRef idx="minor">
              <a:schemeClr val="dk1"/>
            </a:fontRef>
          </p:style>
          <p:txBody>
            <a:bodyPr wrap="square" rtlCol="0">
              <a:spAutoFit/>
            </a:bodyPr>
            <a:lstStyle/>
            <a:p>
              <a:pPr lvl="0" defTabSz="449263" fontAlgn="base">
                <a:spcBef>
                  <a:spcPct val="0"/>
                </a:spcBef>
                <a:spcAft>
                  <a:spcPct val="0"/>
                </a:spcAft>
                <a:buClr>
                  <a:srgbClr val="000000"/>
                </a:buClr>
                <a:buSzPct val="100000"/>
              </a:pPr>
              <a:r>
                <a:rPr lang="zh-TW" altLang="zh-TW" sz="2000" dirty="0" smtClean="0">
                  <a:latin typeface="微軟正黑體"/>
                  <a:ea typeface="微軟正黑體"/>
                  <a:cs typeface="微軟正黑體"/>
                </a:rPr>
                <a:t>《</a:t>
              </a:r>
              <a:r>
                <a:rPr lang="zh-TW" altLang="zh-TW" sz="2000" b="1" dirty="0">
                  <a:latin typeface="微軟正黑體"/>
                  <a:ea typeface="微軟正黑體"/>
                  <a:cs typeface="微軟正黑體"/>
                </a:rPr>
                <a:t>關於預防、禁止和懲治販運人口，特別是婦女和兒童</a:t>
              </a:r>
              <a:r>
                <a:rPr lang="zh-TW" altLang="zh-TW" sz="2000" b="1" dirty="0" smtClean="0">
                  <a:latin typeface="微軟正黑體"/>
                  <a:ea typeface="微軟正黑體"/>
                  <a:cs typeface="微軟正黑體"/>
                </a:rPr>
                <a:t>行為補充</a:t>
              </a:r>
              <a:r>
                <a:rPr lang="zh-TW" altLang="zh-TW" sz="2000" b="1" dirty="0">
                  <a:latin typeface="微軟正黑體"/>
                  <a:ea typeface="微軟正黑體"/>
                  <a:cs typeface="微軟正黑體"/>
                </a:rPr>
                <a:t>議定書 </a:t>
              </a:r>
              <a:r>
                <a:rPr lang="zh-TW" altLang="zh-TW" sz="2000" dirty="0" smtClean="0">
                  <a:latin typeface="微軟正黑體"/>
                  <a:ea typeface="微軟正黑體"/>
                  <a:cs typeface="微軟正黑體"/>
                </a:rPr>
                <a:t>》</a:t>
              </a:r>
              <a:endParaRPr lang="en-US" altLang="zh-TW" sz="2000" dirty="0">
                <a:latin typeface="微軟正黑體"/>
                <a:ea typeface="微軟正黑體"/>
                <a:cs typeface="微軟正黑體"/>
              </a:endParaRPr>
            </a:p>
          </p:txBody>
        </p:sp>
      </p:grpSp>
      <p:sp>
        <p:nvSpPr>
          <p:cNvPr id="12" name="矩形 11"/>
          <p:cNvSpPr/>
          <p:nvPr/>
        </p:nvSpPr>
        <p:spPr bwMode="auto">
          <a:xfrm>
            <a:off x="0" y="491952"/>
            <a:ext cx="6309385" cy="121832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36000" tIns="36000" rIns="36000" bIns="36000" numCol="1" rtlCol="0" anchor="ctr" anchorCtr="0" compatLnSpc="1">
            <a:prstTxWarp prst="textNoShape">
              <a:avLst/>
            </a:prstTxWarp>
          </a:bodyPr>
          <a:lstStyle/>
          <a:p>
            <a:pPr lvl="0" algn="ctr" defTabSz="449263" fontAlgn="base">
              <a:spcBef>
                <a:spcPct val="0"/>
              </a:spcBef>
              <a:spcAft>
                <a:spcPct val="0"/>
              </a:spcAft>
              <a:buClr>
                <a:srgbClr val="000000"/>
              </a:buClr>
              <a:buSzPct val="100000"/>
            </a:pPr>
            <a:r>
              <a:rPr lang="zh-TW" altLang="en-US" sz="2800" b="1" dirty="0" smtClean="0">
                <a:solidFill>
                  <a:srgbClr val="2F2B20"/>
                </a:solidFill>
                <a:latin typeface="微軟正黑體"/>
                <a:ea typeface="微軟正黑體"/>
                <a:cs typeface="微軟正黑體"/>
              </a:rPr>
              <a:t>全球化現象</a:t>
            </a:r>
            <a:r>
              <a:rPr lang="zh-TW" altLang="zh-TW" sz="2800" b="1" dirty="0" smtClean="0">
                <a:solidFill>
                  <a:srgbClr val="2F2B20"/>
                </a:solidFill>
                <a:latin typeface="微軟正黑體"/>
                <a:ea typeface="微軟正黑體"/>
                <a:cs typeface="微軟正黑體"/>
              </a:rPr>
              <a:t> </a:t>
            </a:r>
            <a:endParaRPr lang="en-US" altLang="zh-TW" sz="2800" b="1" dirty="0" smtClean="0">
              <a:solidFill>
                <a:srgbClr val="2F2B20"/>
              </a:solidFill>
              <a:latin typeface="微軟正黑體"/>
              <a:ea typeface="微軟正黑體"/>
              <a:cs typeface="微軟正黑體"/>
            </a:endParaRPr>
          </a:p>
          <a:p>
            <a:pPr lvl="0" algn="ctr" defTabSz="449263" fontAlgn="base">
              <a:spcBef>
                <a:spcPct val="0"/>
              </a:spcBef>
              <a:spcAft>
                <a:spcPct val="0"/>
              </a:spcAft>
              <a:buClr>
                <a:srgbClr val="000000"/>
              </a:buClr>
              <a:buSzPct val="100000"/>
            </a:pPr>
            <a:r>
              <a:rPr lang="zh-TW" altLang="zh-TW" sz="3200" b="1" dirty="0" smtClean="0">
                <a:latin typeface="微軟正黑體"/>
                <a:ea typeface="微軟正黑體"/>
                <a:cs typeface="微軟正黑體"/>
              </a:rPr>
              <a:t>人口販運</a:t>
            </a:r>
            <a:r>
              <a:rPr lang="zh-TW" altLang="en-US" sz="3200" b="1" dirty="0" smtClean="0">
                <a:latin typeface="微軟正黑體"/>
                <a:ea typeface="微軟正黑體"/>
                <a:cs typeface="微軟正黑體"/>
              </a:rPr>
              <a:t>被視為是當代奴役制度</a:t>
            </a:r>
            <a:endParaRPr lang="zh-TW" altLang="en-US" sz="3200" b="1" kern="0" dirty="0">
              <a:solidFill>
                <a:prstClr val="white"/>
              </a:solidFill>
              <a:effectLst>
                <a:outerShdw blurRad="38100" dist="38100" dir="2700000" algn="tl">
                  <a:srgbClr val="000000">
                    <a:alpha val="43137"/>
                  </a:srgbClr>
                </a:outerShdw>
              </a:effectLst>
              <a:latin typeface="微軟正黑體"/>
              <a:ea typeface="微軟正黑體"/>
              <a:cs typeface="微軟正黑體"/>
            </a:endParaRPr>
          </a:p>
        </p:txBody>
      </p:sp>
      <p:sp>
        <p:nvSpPr>
          <p:cNvPr id="8" name="日期版面配置區 7"/>
          <p:cNvSpPr>
            <a:spLocks noGrp="1"/>
          </p:cNvSpPr>
          <p:nvPr>
            <p:ph type="dt" sz="half" idx="10"/>
          </p:nvPr>
        </p:nvSpPr>
        <p:spPr/>
        <p:txBody>
          <a:bodyPr/>
          <a:lstStyle/>
          <a:p>
            <a:fld id="{68DCCD81-FF57-4BC3-A4D1-AAAB1470CFA1}" type="datetime1">
              <a:rPr kumimoji="1" lang="zh-TW" altLang="en-US" smtClean="0"/>
              <a:t>2021/6/3</a:t>
            </a:fld>
            <a:endParaRPr kumimoji="1" lang="zh-TW" altLang="en-US"/>
          </a:p>
        </p:txBody>
      </p:sp>
      <p:sp>
        <p:nvSpPr>
          <p:cNvPr id="9" name="頁尾版面配置區 8"/>
          <p:cNvSpPr>
            <a:spLocks noGrp="1"/>
          </p:cNvSpPr>
          <p:nvPr>
            <p:ph type="ftr" sz="quarter" idx="11"/>
          </p:nvPr>
        </p:nvSpPr>
        <p:spPr/>
        <p:txBody>
          <a:bodyPr/>
          <a:lstStyle/>
          <a:p>
            <a:endParaRPr kumimoji="1" lang="zh-TW" altLang="en-US"/>
          </a:p>
        </p:txBody>
      </p:sp>
      <p:sp>
        <p:nvSpPr>
          <p:cNvPr id="10" name="投影片編號版面配置區 9"/>
          <p:cNvSpPr>
            <a:spLocks noGrp="1"/>
          </p:cNvSpPr>
          <p:nvPr>
            <p:ph type="sldNum" sz="quarter" idx="12"/>
          </p:nvPr>
        </p:nvSpPr>
        <p:spPr/>
        <p:txBody>
          <a:bodyPr/>
          <a:lstStyle/>
          <a:p>
            <a:fld id="{BFEBEB0A-9E3D-4B14-9782-E2AE3DA60D96}" type="slidenum">
              <a:rPr lang="en-US" smtClean="0"/>
              <a:pPr/>
              <a:t>11</a:t>
            </a:fld>
            <a:endParaRPr lang="en-US"/>
          </a:p>
        </p:txBody>
      </p:sp>
    </p:spTree>
    <p:extLst>
      <p:ext uri="{BB962C8B-B14F-4D97-AF65-F5344CB8AC3E}">
        <p14:creationId xmlns:p14="http://schemas.microsoft.com/office/powerpoint/2010/main" val="1663189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3A219F57-5AC3-4815-8529-F208E2ED1BF9}"/>
              </a:ext>
            </a:extLst>
          </p:cNvPr>
          <p:cNvSpPr txBox="1"/>
          <p:nvPr/>
        </p:nvSpPr>
        <p:spPr>
          <a:xfrm>
            <a:off x="6432296" y="486276"/>
            <a:ext cx="2027702" cy="1224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72000" tIns="72000" rIns="72000" bIns="72000" rtlCol="0">
            <a:noAutofit/>
          </a:bodyPr>
          <a:lstStyle/>
          <a:p>
            <a:pPr algn="ctr"/>
            <a:r>
              <a:rPr lang="zh-TW" altLang="en-US" sz="7200" b="1" dirty="0" smtClean="0">
                <a:latin typeface="微軟正黑體" panose="020B0604030504040204" pitchFamily="34" charset="-120"/>
                <a:ea typeface="微軟正黑體" panose="020B0604030504040204" pitchFamily="34" charset="-120"/>
              </a:rPr>
              <a:t>前言</a:t>
            </a:r>
            <a:endParaRPr lang="zh-TW" altLang="en-US" sz="7200" b="1" dirty="0">
              <a:latin typeface="微軟正黑體" panose="020B0604030504040204" pitchFamily="34" charset="-120"/>
              <a:ea typeface="微軟正黑體" panose="020B0604030504040204" pitchFamily="34" charset="-120"/>
            </a:endParaRPr>
          </a:p>
        </p:txBody>
      </p:sp>
      <p:graphicFrame>
        <p:nvGraphicFramePr>
          <p:cNvPr id="6" name="物件 5"/>
          <p:cNvGraphicFramePr>
            <a:graphicFrameLocks noChangeAspect="1"/>
          </p:cNvGraphicFramePr>
          <p:nvPr>
            <p:extLst>
              <p:ext uri="{D42A27DB-BD31-4B8C-83A1-F6EECF244321}">
                <p14:modId xmlns:p14="http://schemas.microsoft.com/office/powerpoint/2010/main" val="71435728"/>
              </p:ext>
            </p:extLst>
          </p:nvPr>
        </p:nvGraphicFramePr>
        <p:xfrm>
          <a:off x="-1" y="1925286"/>
          <a:ext cx="8328991" cy="5076096"/>
        </p:xfrm>
        <a:graphic>
          <a:graphicData uri="http://schemas.openxmlformats.org/presentationml/2006/ole">
            <mc:AlternateContent xmlns:mc="http://schemas.openxmlformats.org/markup-compatibility/2006">
              <mc:Choice xmlns:v="urn:schemas-microsoft-com:vml" Requires="v">
                <p:oleObj spid="_x0000_s1616" name="文件" r:id="rId3" imgW="5422900" imgH="4267200" progId="Word.Document.12">
                  <p:embed/>
                </p:oleObj>
              </mc:Choice>
              <mc:Fallback>
                <p:oleObj name="文件" r:id="rId3" imgW="5422900" imgH="4267200" progId="Word.Document.12">
                  <p:embed/>
                  <p:pic>
                    <p:nvPicPr>
                      <p:cNvPr id="0" name=""/>
                      <p:cNvPicPr/>
                      <p:nvPr/>
                    </p:nvPicPr>
                    <p:blipFill>
                      <a:blip r:embed="rId4"/>
                      <a:stretch>
                        <a:fillRect/>
                      </a:stretch>
                    </p:blipFill>
                    <p:spPr>
                      <a:xfrm>
                        <a:off x="-1" y="1925286"/>
                        <a:ext cx="8328991" cy="5076096"/>
                      </a:xfrm>
                      <a:prstGeom prst="rect">
                        <a:avLst/>
                      </a:prstGeom>
                    </p:spPr>
                  </p:pic>
                </p:oleObj>
              </mc:Fallback>
            </mc:AlternateContent>
          </a:graphicData>
        </a:graphic>
      </p:graphicFrame>
      <p:sp>
        <p:nvSpPr>
          <p:cNvPr id="7" name="矩形 6"/>
          <p:cNvSpPr/>
          <p:nvPr/>
        </p:nvSpPr>
        <p:spPr bwMode="auto">
          <a:xfrm>
            <a:off x="0" y="491952"/>
            <a:ext cx="6309385" cy="121832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36000" tIns="36000" rIns="36000" bIns="36000" numCol="1" rtlCol="0" anchor="ctr" anchorCtr="0" compatLnSpc="1">
            <a:prstTxWarp prst="textNoShape">
              <a:avLst/>
            </a:prstTxWarp>
          </a:bodyPr>
          <a:lstStyle/>
          <a:p>
            <a:pPr lvl="0" defTabSz="449263" fontAlgn="base">
              <a:spcBef>
                <a:spcPct val="0"/>
              </a:spcBef>
              <a:spcAft>
                <a:spcPct val="0"/>
              </a:spcAft>
              <a:buClr>
                <a:srgbClr val="000000"/>
              </a:buClr>
              <a:buSzPct val="100000"/>
            </a:pPr>
            <a:r>
              <a:rPr lang="zh-TW" altLang="zh-TW" sz="2000" b="1" dirty="0">
                <a:solidFill>
                  <a:srgbClr val="2F2B20"/>
                </a:solidFill>
                <a:latin typeface="微軟正黑體"/>
                <a:ea typeface="微軟正黑體"/>
                <a:cs typeface="微軟正黑體"/>
              </a:rPr>
              <a:t>《現代奴役制度之全球估計：關於強迫勞動與強迫婚姻》 </a:t>
            </a:r>
            <a:endParaRPr lang="en-US" altLang="zh-TW" sz="2000" b="1" dirty="0" smtClean="0">
              <a:solidFill>
                <a:srgbClr val="2F2B20"/>
              </a:solidFill>
              <a:latin typeface="微軟正黑體"/>
              <a:ea typeface="微軟正黑體"/>
              <a:cs typeface="微軟正黑體"/>
            </a:endParaRPr>
          </a:p>
          <a:p>
            <a:pPr lvl="0" algn="ctr" defTabSz="449263" fontAlgn="base">
              <a:spcBef>
                <a:spcPct val="0"/>
              </a:spcBef>
              <a:spcAft>
                <a:spcPct val="0"/>
              </a:spcAft>
              <a:buClr>
                <a:srgbClr val="000000"/>
              </a:buClr>
              <a:buSzPct val="100000"/>
            </a:pPr>
            <a:r>
              <a:rPr lang="zh-TW" altLang="zh-TW" sz="3200" b="1" dirty="0" smtClean="0">
                <a:latin typeface="微軟正黑體"/>
                <a:ea typeface="微軟正黑體"/>
                <a:cs typeface="微軟正黑體"/>
              </a:rPr>
              <a:t>亞太地區面臨</a:t>
            </a:r>
            <a:r>
              <a:rPr lang="zh-TW" altLang="en-US" sz="3200" b="1" dirty="0" smtClean="0">
                <a:latin typeface="微軟正黑體"/>
                <a:ea typeface="微軟正黑體"/>
                <a:cs typeface="微軟正黑體"/>
              </a:rPr>
              <a:t>嚴重</a:t>
            </a:r>
            <a:r>
              <a:rPr lang="zh-TW" altLang="zh-TW" sz="3200" b="1" dirty="0" smtClean="0">
                <a:latin typeface="微軟正黑體"/>
                <a:ea typeface="微軟正黑體"/>
                <a:cs typeface="微軟正黑體"/>
              </a:rPr>
              <a:t>人口販運問題</a:t>
            </a:r>
            <a:endParaRPr lang="zh-TW" altLang="en-US" sz="3200" b="1" kern="0" dirty="0">
              <a:solidFill>
                <a:prstClr val="white"/>
              </a:solidFill>
              <a:effectLst>
                <a:outerShdw blurRad="38100" dist="38100" dir="2700000" algn="tl">
                  <a:srgbClr val="000000">
                    <a:alpha val="43137"/>
                  </a:srgbClr>
                </a:outerShdw>
              </a:effectLst>
              <a:latin typeface="微軟正黑體"/>
              <a:ea typeface="微軟正黑體"/>
              <a:cs typeface="微軟正黑體"/>
            </a:endParaRPr>
          </a:p>
        </p:txBody>
      </p:sp>
      <p:sp>
        <p:nvSpPr>
          <p:cNvPr id="2" name="框架 1"/>
          <p:cNvSpPr/>
          <p:nvPr/>
        </p:nvSpPr>
        <p:spPr>
          <a:xfrm>
            <a:off x="1364385" y="4807291"/>
            <a:ext cx="6635033" cy="986650"/>
          </a:xfrm>
          <a:prstGeom prst="frame">
            <a:avLst>
              <a:gd name="adj1" fmla="val 399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solidFill>
                <a:schemeClr val="tx1"/>
              </a:solidFill>
            </a:endParaRPr>
          </a:p>
        </p:txBody>
      </p:sp>
      <p:sp>
        <p:nvSpPr>
          <p:cNvPr id="3" name="甜甜圈 2"/>
          <p:cNvSpPr/>
          <p:nvPr/>
        </p:nvSpPr>
        <p:spPr>
          <a:xfrm>
            <a:off x="6432296" y="1836846"/>
            <a:ext cx="1567122" cy="1133597"/>
          </a:xfrm>
          <a:prstGeom prst="donut">
            <a:avLst>
              <a:gd name="adj" fmla="val 6210"/>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solidFill>
                <a:schemeClr val="tx1"/>
              </a:solidFill>
            </a:endParaRPr>
          </a:p>
        </p:txBody>
      </p:sp>
      <p:sp>
        <p:nvSpPr>
          <p:cNvPr id="10" name="日期版面配置區 9"/>
          <p:cNvSpPr>
            <a:spLocks noGrp="1"/>
          </p:cNvSpPr>
          <p:nvPr>
            <p:ph type="dt" sz="half" idx="10"/>
          </p:nvPr>
        </p:nvSpPr>
        <p:spPr/>
        <p:txBody>
          <a:bodyPr/>
          <a:lstStyle/>
          <a:p>
            <a:fld id="{3B7D8BF5-113D-44B4-9F6E-14D6657605CA}" type="datetime1">
              <a:rPr kumimoji="1" lang="zh-TW" altLang="en-US" smtClean="0"/>
              <a:t>2021/6/3</a:t>
            </a:fld>
            <a:endParaRPr kumimoji="1" lang="zh-TW" altLang="en-US"/>
          </a:p>
        </p:txBody>
      </p:sp>
      <p:sp>
        <p:nvSpPr>
          <p:cNvPr id="11" name="頁尾版面配置區 10"/>
          <p:cNvSpPr>
            <a:spLocks noGrp="1"/>
          </p:cNvSpPr>
          <p:nvPr>
            <p:ph type="ftr" sz="quarter" idx="11"/>
          </p:nvPr>
        </p:nvSpPr>
        <p:spPr/>
        <p:txBody>
          <a:bodyPr/>
          <a:lstStyle/>
          <a:p>
            <a:endParaRPr kumimoji="1" lang="zh-TW" altLang="en-US"/>
          </a:p>
        </p:txBody>
      </p:sp>
      <p:sp>
        <p:nvSpPr>
          <p:cNvPr id="12" name="投影片編號版面配置區 11"/>
          <p:cNvSpPr>
            <a:spLocks noGrp="1"/>
          </p:cNvSpPr>
          <p:nvPr>
            <p:ph type="sldNum" sz="quarter" idx="12"/>
          </p:nvPr>
        </p:nvSpPr>
        <p:spPr/>
        <p:txBody>
          <a:bodyPr/>
          <a:lstStyle/>
          <a:p>
            <a:fld id="{E5BD9D1F-0D7E-A748-A834-CDF05EE8CA5D}" type="slidenum">
              <a:rPr kumimoji="1" lang="zh-TW" altLang="en-US" smtClean="0"/>
              <a:t>12</a:t>
            </a:fld>
            <a:endParaRPr kumimoji="1" lang="zh-TW" altLang="en-US"/>
          </a:p>
        </p:txBody>
      </p:sp>
    </p:spTree>
    <p:extLst>
      <p:ext uri="{BB962C8B-B14F-4D97-AF65-F5344CB8AC3E}">
        <p14:creationId xmlns:p14="http://schemas.microsoft.com/office/powerpoint/2010/main" val="548487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3A219F57-5AC3-4815-8529-F208E2ED1BF9}"/>
              </a:ext>
            </a:extLst>
          </p:cNvPr>
          <p:cNvSpPr txBox="1"/>
          <p:nvPr/>
        </p:nvSpPr>
        <p:spPr>
          <a:xfrm>
            <a:off x="6432296" y="486276"/>
            <a:ext cx="2027702" cy="1224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72000" tIns="72000" rIns="72000" bIns="72000" rtlCol="0">
            <a:noAutofit/>
          </a:bodyPr>
          <a:lstStyle/>
          <a:p>
            <a:pPr algn="ctr"/>
            <a:r>
              <a:rPr lang="zh-TW" altLang="en-US" sz="7200" b="1" dirty="0" smtClean="0">
                <a:latin typeface="微軟正黑體" panose="020B0604030504040204" pitchFamily="34" charset="-120"/>
                <a:ea typeface="微軟正黑體" panose="020B0604030504040204" pitchFamily="34" charset="-120"/>
              </a:rPr>
              <a:t>前言</a:t>
            </a:r>
            <a:endParaRPr lang="zh-TW" altLang="en-US" sz="7200" b="1" dirty="0">
              <a:latin typeface="微軟正黑體" panose="020B0604030504040204" pitchFamily="34" charset="-120"/>
              <a:ea typeface="微軟正黑體" panose="020B0604030504040204" pitchFamily="34" charset="-120"/>
            </a:endParaRPr>
          </a:p>
        </p:txBody>
      </p:sp>
      <p:sp>
        <p:nvSpPr>
          <p:cNvPr id="7" name="矩形 6"/>
          <p:cNvSpPr/>
          <p:nvPr/>
        </p:nvSpPr>
        <p:spPr bwMode="auto">
          <a:xfrm>
            <a:off x="0" y="491952"/>
            <a:ext cx="6309385" cy="121832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36000" tIns="36000" rIns="36000" bIns="36000" numCol="1" rtlCol="0" anchor="ctr" anchorCtr="0" compatLnSpc="1">
            <a:prstTxWarp prst="textNoShape">
              <a:avLst/>
            </a:prstTxWarp>
          </a:bodyPr>
          <a:lstStyle/>
          <a:p>
            <a:pPr lvl="0" defTabSz="449263" fontAlgn="base">
              <a:spcBef>
                <a:spcPct val="0"/>
              </a:spcBef>
              <a:spcAft>
                <a:spcPct val="0"/>
              </a:spcAft>
              <a:buClr>
                <a:srgbClr val="000000"/>
              </a:buClr>
              <a:buSzPct val="100000"/>
            </a:pPr>
            <a:r>
              <a:rPr lang="zh-TW" altLang="zh-TW" sz="2000" b="1" dirty="0">
                <a:solidFill>
                  <a:srgbClr val="2F2B20"/>
                </a:solidFill>
                <a:latin typeface="微軟正黑體"/>
                <a:ea typeface="微軟正黑體"/>
                <a:cs typeface="微軟正黑體"/>
              </a:rPr>
              <a:t>《現代奴役制度之全球估計：關於強迫勞動與強迫婚姻》 </a:t>
            </a:r>
            <a:endParaRPr lang="en-US" altLang="zh-TW" sz="2000" b="1" dirty="0" smtClean="0">
              <a:solidFill>
                <a:srgbClr val="2F2B20"/>
              </a:solidFill>
              <a:latin typeface="微軟正黑體"/>
              <a:ea typeface="微軟正黑體"/>
              <a:cs typeface="微軟正黑體"/>
            </a:endParaRPr>
          </a:p>
          <a:p>
            <a:pPr lvl="0" algn="ctr" defTabSz="449263" fontAlgn="base">
              <a:spcBef>
                <a:spcPct val="0"/>
              </a:spcBef>
              <a:spcAft>
                <a:spcPct val="0"/>
              </a:spcAft>
              <a:buClr>
                <a:srgbClr val="000000"/>
              </a:buClr>
              <a:buSzPct val="100000"/>
            </a:pPr>
            <a:r>
              <a:rPr lang="zh-TW" altLang="en-US" sz="3200" b="1" dirty="0" smtClean="0">
                <a:latin typeface="微軟正黑體"/>
                <a:ea typeface="微軟正黑體"/>
                <a:cs typeface="微軟正黑體"/>
              </a:rPr>
              <a:t>性剝削被害人數以</a:t>
            </a:r>
            <a:r>
              <a:rPr lang="zh-TW" altLang="zh-TW" sz="3200" b="1" dirty="0" smtClean="0">
                <a:latin typeface="微軟正黑體"/>
                <a:ea typeface="微軟正黑體"/>
                <a:cs typeface="微軟正黑體"/>
              </a:rPr>
              <a:t>亞太地區</a:t>
            </a:r>
            <a:r>
              <a:rPr lang="zh-TW" altLang="en-US" sz="3200" b="1" dirty="0" smtClean="0">
                <a:latin typeface="微軟正黑體"/>
                <a:ea typeface="微軟正黑體"/>
                <a:cs typeface="微軟正黑體"/>
              </a:rPr>
              <a:t>最多</a:t>
            </a:r>
            <a:endParaRPr lang="zh-TW" altLang="en-US" sz="3200" b="1" kern="0" dirty="0">
              <a:solidFill>
                <a:prstClr val="white"/>
              </a:solidFill>
              <a:effectLst>
                <a:outerShdw blurRad="38100" dist="38100" dir="2700000" algn="tl">
                  <a:srgbClr val="000000">
                    <a:alpha val="43137"/>
                  </a:srgbClr>
                </a:outerShdw>
              </a:effectLst>
              <a:latin typeface="微軟正黑體"/>
              <a:ea typeface="微軟正黑體"/>
              <a:cs typeface="微軟正黑體"/>
            </a:endParaRPr>
          </a:p>
        </p:txBody>
      </p:sp>
      <p:graphicFrame>
        <p:nvGraphicFramePr>
          <p:cNvPr id="5" name="圖表 4"/>
          <p:cNvGraphicFramePr/>
          <p:nvPr>
            <p:extLst>
              <p:ext uri="{D42A27DB-BD31-4B8C-83A1-F6EECF244321}">
                <p14:modId xmlns:p14="http://schemas.microsoft.com/office/powerpoint/2010/main" val="1383169465"/>
              </p:ext>
            </p:extLst>
          </p:nvPr>
        </p:nvGraphicFramePr>
        <p:xfrm>
          <a:off x="-1" y="1710276"/>
          <a:ext cx="8459997" cy="4692448"/>
        </p:xfrm>
        <a:graphic>
          <a:graphicData uri="http://schemas.openxmlformats.org/drawingml/2006/chart">
            <c:chart xmlns:c="http://schemas.openxmlformats.org/drawingml/2006/chart" xmlns:r="http://schemas.openxmlformats.org/officeDocument/2006/relationships" r:id="rId2"/>
          </a:graphicData>
        </a:graphic>
      </p:graphicFrame>
      <p:sp>
        <p:nvSpPr>
          <p:cNvPr id="2" name="框架 1"/>
          <p:cNvSpPr/>
          <p:nvPr/>
        </p:nvSpPr>
        <p:spPr>
          <a:xfrm>
            <a:off x="4135136" y="4261485"/>
            <a:ext cx="1983604" cy="1217567"/>
          </a:xfrm>
          <a:prstGeom prst="frame">
            <a:avLst>
              <a:gd name="adj1" fmla="val 8190"/>
            </a:avLst>
          </a:prstGeom>
          <a:solidFill>
            <a:srgbClr val="FF66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zh-TW" altLang="en-US">
              <a:solidFill>
                <a:schemeClr val="tx1"/>
              </a:solidFill>
            </a:endParaRPr>
          </a:p>
        </p:txBody>
      </p:sp>
      <p:sp>
        <p:nvSpPr>
          <p:cNvPr id="6" name="矩形 5">
            <a:extLst>
              <a:ext uri="{FF2B5EF4-FFF2-40B4-BE49-F238E27FC236}">
                <a16:creationId xmlns:a16="http://schemas.microsoft.com/office/drawing/2014/main" id="{B82E2BB3-B136-4624-B7BC-D979B87652DD}"/>
              </a:ext>
            </a:extLst>
          </p:cNvPr>
          <p:cNvSpPr/>
          <p:nvPr/>
        </p:nvSpPr>
        <p:spPr bwMode="auto">
          <a:xfrm>
            <a:off x="0" y="5699474"/>
            <a:ext cx="8459998" cy="1158526"/>
          </a:xfrm>
          <a:prstGeom prst="rect">
            <a:avLst/>
          </a:prstGeom>
          <a:solidFill>
            <a:srgbClr val="000000">
              <a:alpha val="6902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72000" tIns="72000" rIns="72000" bIns="72000" numCol="1" rtlCol="0" anchor="ctr" anchorCtr="0" compatLnSpc="1">
            <a:prstTxWarp prst="textNoShape">
              <a:avLst/>
            </a:prstTxWarp>
          </a:bodyPr>
          <a:lstStyle/>
          <a:p>
            <a:pPr algn="ctr"/>
            <a:r>
              <a:rPr lang="zh-TW" altLang="zh-TW" sz="2000" dirty="0" smtClean="0">
                <a:solidFill>
                  <a:srgbClr val="FFFFFF"/>
                </a:solidFill>
                <a:latin typeface="微軟正黑體"/>
                <a:ea typeface="微軟正黑體"/>
                <a:cs typeface="微軟正黑體"/>
              </a:rPr>
              <a:t>資料來源</a:t>
            </a:r>
            <a:r>
              <a:rPr lang="zh-TW" altLang="en-US" sz="2000" dirty="0" smtClean="0">
                <a:solidFill>
                  <a:srgbClr val="FFFFFF"/>
                </a:solidFill>
                <a:latin typeface="微軟正黑體"/>
                <a:ea typeface="微軟正黑體"/>
                <a:cs typeface="微軟正黑體"/>
              </a:rPr>
              <a:t>：</a:t>
            </a:r>
            <a:r>
              <a:rPr lang="zh-TW" altLang="zh-TW" sz="2000" dirty="0" smtClean="0">
                <a:solidFill>
                  <a:srgbClr val="FFFFFF"/>
                </a:solidFill>
                <a:latin typeface="微軟正黑體"/>
                <a:ea typeface="微軟正黑體"/>
                <a:cs typeface="微軟正黑體"/>
              </a:rPr>
              <a:t>自由</a:t>
            </a:r>
            <a:r>
              <a:rPr lang="zh-TW" altLang="zh-TW" sz="2000" dirty="0">
                <a:solidFill>
                  <a:srgbClr val="FFFFFF"/>
                </a:solidFill>
                <a:latin typeface="微軟正黑體"/>
                <a:ea typeface="微軟正黑體"/>
                <a:cs typeface="微軟正黑體"/>
              </a:rPr>
              <a:t>行基金會於</a:t>
            </a:r>
            <a:r>
              <a:rPr lang="en-US" altLang="zh-TW" sz="2000" dirty="0">
                <a:solidFill>
                  <a:srgbClr val="FFFFFF"/>
                </a:solidFill>
                <a:latin typeface="微軟正黑體"/>
                <a:ea typeface="微軟正黑體"/>
                <a:cs typeface="微軟正黑體"/>
              </a:rPr>
              <a:t>2014</a:t>
            </a:r>
            <a:r>
              <a:rPr lang="zh-TW" altLang="zh-TW" sz="2000" dirty="0">
                <a:solidFill>
                  <a:srgbClr val="FFFFFF"/>
                </a:solidFill>
                <a:latin typeface="微軟正黑體"/>
                <a:ea typeface="微軟正黑體"/>
                <a:cs typeface="微軟正黑體"/>
              </a:rPr>
              <a:t>至</a:t>
            </a:r>
            <a:r>
              <a:rPr lang="en-US" altLang="zh-TW" sz="2000" dirty="0" smtClean="0">
                <a:solidFill>
                  <a:srgbClr val="FFFFFF"/>
                </a:solidFill>
                <a:latin typeface="微軟正黑體"/>
                <a:ea typeface="微軟正黑體"/>
                <a:cs typeface="微軟正黑體"/>
              </a:rPr>
              <a:t>2015</a:t>
            </a:r>
            <a:r>
              <a:rPr lang="zh-TW" altLang="zh-TW" sz="2000" dirty="0" smtClean="0">
                <a:solidFill>
                  <a:srgbClr val="FFFFFF"/>
                </a:solidFill>
                <a:latin typeface="微軟正黑體"/>
                <a:ea typeface="微軟正黑體"/>
                <a:cs typeface="微軟正黑體"/>
              </a:rPr>
              <a:t>年間各項調查</a:t>
            </a:r>
            <a:r>
              <a:rPr lang="zh-TW" altLang="zh-TW" sz="2000" dirty="0">
                <a:solidFill>
                  <a:srgbClr val="FFFFFF"/>
                </a:solidFill>
                <a:latin typeface="微軟正黑體"/>
                <a:ea typeface="微軟正黑體"/>
                <a:cs typeface="微軟正黑體"/>
              </a:rPr>
              <a:t>、</a:t>
            </a:r>
            <a:r>
              <a:rPr lang="en-US" altLang="zh-TW" sz="2000" dirty="0">
                <a:solidFill>
                  <a:srgbClr val="FFFFFF"/>
                </a:solidFill>
                <a:latin typeface="微軟正黑體"/>
                <a:ea typeface="微軟正黑體"/>
                <a:cs typeface="微軟正黑體"/>
              </a:rPr>
              <a:t>2016</a:t>
            </a:r>
            <a:r>
              <a:rPr lang="zh-TW" altLang="zh-TW" sz="2000" dirty="0">
                <a:solidFill>
                  <a:srgbClr val="FFFFFF"/>
                </a:solidFill>
                <a:latin typeface="微軟正黑體"/>
                <a:ea typeface="微軟正黑體"/>
                <a:cs typeface="微軟正黑體"/>
              </a:rPr>
              <a:t>年</a:t>
            </a:r>
            <a:r>
              <a:rPr lang="zh-TW" altLang="zh-TW" sz="2000" dirty="0" smtClean="0">
                <a:solidFill>
                  <a:srgbClr val="FFFFFF"/>
                </a:solidFill>
                <a:latin typeface="微軟正黑體"/>
                <a:ea typeface="微軟正黑體"/>
                <a:cs typeface="微軟正黑體"/>
              </a:rPr>
              <a:t>國際勞工組織及</a:t>
            </a:r>
            <a:r>
              <a:rPr lang="zh-TW" altLang="zh-TW" sz="2000" dirty="0">
                <a:solidFill>
                  <a:srgbClr val="FFFFFF"/>
                </a:solidFill>
                <a:latin typeface="微軟正黑體"/>
                <a:ea typeface="微軟正黑體"/>
                <a:cs typeface="微軟正黑體"/>
              </a:rPr>
              <a:t>自由行基金會額</a:t>
            </a:r>
            <a:r>
              <a:rPr lang="zh-TW" altLang="zh-TW" sz="2000" dirty="0" smtClean="0">
                <a:solidFill>
                  <a:srgbClr val="FFFFFF"/>
                </a:solidFill>
                <a:latin typeface="微軟正黑體"/>
                <a:ea typeface="微軟正黑體"/>
                <a:cs typeface="微軟正黑體"/>
              </a:rPr>
              <a:t>外新增</a:t>
            </a:r>
            <a:r>
              <a:rPr lang="en-US" altLang="zh-TW" sz="2000" dirty="0" smtClean="0">
                <a:solidFill>
                  <a:srgbClr val="FFFFFF"/>
                </a:solidFill>
                <a:latin typeface="微軟正黑體"/>
                <a:ea typeface="微軟正黑體"/>
                <a:cs typeface="微軟正黑體"/>
              </a:rPr>
              <a:t>26</a:t>
            </a:r>
            <a:r>
              <a:rPr lang="zh-TW" altLang="zh-TW" sz="2000" dirty="0">
                <a:solidFill>
                  <a:srgbClr val="FFFFFF"/>
                </a:solidFill>
                <a:latin typeface="微軟正黑體"/>
                <a:ea typeface="微軟正黑體"/>
                <a:cs typeface="微軟正黑體"/>
              </a:rPr>
              <a:t>個</a:t>
            </a:r>
            <a:r>
              <a:rPr lang="zh-TW" altLang="zh-TW" sz="2000" dirty="0" smtClean="0">
                <a:solidFill>
                  <a:srgbClr val="FFFFFF"/>
                </a:solidFill>
                <a:latin typeface="微軟正黑體"/>
                <a:ea typeface="微軟正黑體"/>
                <a:cs typeface="微軟正黑體"/>
              </a:rPr>
              <a:t>國家數據</a:t>
            </a:r>
            <a:r>
              <a:rPr lang="zh-TW" altLang="zh-TW" sz="2000" dirty="0">
                <a:solidFill>
                  <a:srgbClr val="FFFFFF"/>
                </a:solidFill>
                <a:latin typeface="微軟正黑體"/>
                <a:ea typeface="微軟正黑體"/>
                <a:cs typeface="微軟正黑體"/>
              </a:rPr>
              <a:t>、</a:t>
            </a:r>
            <a:r>
              <a:rPr lang="zh-TW" altLang="zh-TW" sz="2000" dirty="0" smtClean="0">
                <a:solidFill>
                  <a:srgbClr val="FFFFFF"/>
                </a:solidFill>
                <a:latin typeface="微軟正黑體"/>
                <a:ea typeface="微軟正黑體"/>
                <a:cs typeface="微軟正黑體"/>
              </a:rPr>
              <a:t>國際移民組織</a:t>
            </a:r>
            <a:r>
              <a:rPr lang="zh-TW" altLang="en-US" sz="2000" dirty="0" smtClean="0">
                <a:solidFill>
                  <a:srgbClr val="FFFFFF"/>
                </a:solidFill>
                <a:latin typeface="微軟正黑體"/>
                <a:ea typeface="微軟正黑體"/>
                <a:cs typeface="微軟正黑體"/>
              </a:rPr>
              <a:t>等聯合國機構</a:t>
            </a:r>
            <a:r>
              <a:rPr lang="zh-TW" altLang="zh-TW" sz="2000" dirty="0" smtClean="0">
                <a:solidFill>
                  <a:srgbClr val="FFFFFF"/>
                </a:solidFill>
                <a:latin typeface="微軟正黑體"/>
                <a:ea typeface="微軟正黑體"/>
                <a:cs typeface="微軟正黑體"/>
              </a:rPr>
              <a:t>自</a:t>
            </a:r>
            <a:r>
              <a:rPr lang="en-US" altLang="zh-TW" sz="2000" dirty="0">
                <a:solidFill>
                  <a:srgbClr val="FFFFFF"/>
                </a:solidFill>
                <a:latin typeface="微軟正黑體"/>
                <a:ea typeface="微軟正黑體"/>
                <a:cs typeface="微軟正黑體"/>
              </a:rPr>
              <a:t>2012</a:t>
            </a:r>
            <a:r>
              <a:rPr lang="zh-TW" altLang="zh-TW" sz="2000" dirty="0">
                <a:solidFill>
                  <a:srgbClr val="FFFFFF"/>
                </a:solidFill>
                <a:latin typeface="微軟正黑體"/>
                <a:ea typeface="微軟正黑體"/>
                <a:cs typeface="微軟正黑體"/>
              </a:rPr>
              <a:t>年</a:t>
            </a:r>
            <a:r>
              <a:rPr lang="zh-TW" altLang="zh-TW" sz="2000" dirty="0" smtClean="0">
                <a:solidFill>
                  <a:srgbClr val="FFFFFF"/>
                </a:solidFill>
                <a:latin typeface="微軟正黑體"/>
                <a:ea typeface="微軟正黑體"/>
                <a:cs typeface="微軟正黑體"/>
              </a:rPr>
              <a:t>以來關於人口販運</a:t>
            </a:r>
            <a:r>
              <a:rPr lang="zh-TW" altLang="en-US" sz="2000" dirty="0" smtClean="0">
                <a:solidFill>
                  <a:srgbClr val="FFFFFF"/>
                </a:solidFill>
                <a:latin typeface="微軟正黑體"/>
                <a:ea typeface="微軟正黑體"/>
                <a:cs typeface="微軟正黑體"/>
              </a:rPr>
              <a:t>統計數據。</a:t>
            </a:r>
            <a:endParaRPr lang="zh-TW" altLang="zh-TW" sz="2000" dirty="0">
              <a:solidFill>
                <a:srgbClr val="FFFFFF"/>
              </a:solidFill>
              <a:latin typeface="微軟正黑體"/>
              <a:ea typeface="微軟正黑體"/>
              <a:cs typeface="微軟正黑體"/>
            </a:endParaRPr>
          </a:p>
        </p:txBody>
      </p:sp>
      <p:sp>
        <p:nvSpPr>
          <p:cNvPr id="10" name="日期版面配置區 9"/>
          <p:cNvSpPr>
            <a:spLocks noGrp="1"/>
          </p:cNvSpPr>
          <p:nvPr>
            <p:ph type="dt" sz="half" idx="10"/>
          </p:nvPr>
        </p:nvSpPr>
        <p:spPr/>
        <p:txBody>
          <a:bodyPr/>
          <a:lstStyle/>
          <a:p>
            <a:fld id="{B1317FD9-0CEC-40C3-A07E-065449395F2B}" type="datetime1">
              <a:rPr kumimoji="1" lang="zh-TW" altLang="en-US" smtClean="0"/>
              <a:t>2021/6/3</a:t>
            </a:fld>
            <a:endParaRPr kumimoji="1" lang="zh-TW" altLang="en-US"/>
          </a:p>
        </p:txBody>
      </p:sp>
      <p:sp>
        <p:nvSpPr>
          <p:cNvPr id="11" name="頁尾版面配置區 10"/>
          <p:cNvSpPr>
            <a:spLocks noGrp="1"/>
          </p:cNvSpPr>
          <p:nvPr>
            <p:ph type="ftr" sz="quarter" idx="11"/>
          </p:nvPr>
        </p:nvSpPr>
        <p:spPr/>
        <p:txBody>
          <a:bodyPr/>
          <a:lstStyle/>
          <a:p>
            <a:endParaRPr kumimoji="1" lang="zh-TW" altLang="en-US"/>
          </a:p>
        </p:txBody>
      </p:sp>
      <p:sp>
        <p:nvSpPr>
          <p:cNvPr id="12" name="投影片編號版面配置區 11"/>
          <p:cNvSpPr>
            <a:spLocks noGrp="1"/>
          </p:cNvSpPr>
          <p:nvPr>
            <p:ph type="sldNum" sz="quarter" idx="12"/>
          </p:nvPr>
        </p:nvSpPr>
        <p:spPr/>
        <p:txBody>
          <a:bodyPr/>
          <a:lstStyle/>
          <a:p>
            <a:fld id="{E5BD9D1F-0D7E-A748-A834-CDF05EE8CA5D}" type="slidenum">
              <a:rPr kumimoji="1" lang="zh-TW" altLang="en-US" smtClean="0"/>
              <a:t>13</a:t>
            </a:fld>
            <a:endParaRPr kumimoji="1" lang="zh-TW" altLang="en-US"/>
          </a:p>
        </p:txBody>
      </p:sp>
    </p:spTree>
    <p:extLst>
      <p:ext uri="{BB962C8B-B14F-4D97-AF65-F5344CB8AC3E}">
        <p14:creationId xmlns:p14="http://schemas.microsoft.com/office/powerpoint/2010/main" val="1644218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3A219F57-5AC3-4815-8529-F208E2ED1BF9}"/>
              </a:ext>
            </a:extLst>
          </p:cNvPr>
          <p:cNvSpPr txBox="1"/>
          <p:nvPr/>
        </p:nvSpPr>
        <p:spPr>
          <a:xfrm>
            <a:off x="6432296" y="486276"/>
            <a:ext cx="2027702" cy="1224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72000" tIns="72000" rIns="72000" bIns="72000" rtlCol="0">
            <a:noAutofit/>
          </a:bodyPr>
          <a:lstStyle/>
          <a:p>
            <a:pPr algn="ctr"/>
            <a:r>
              <a:rPr lang="zh-TW" altLang="en-US" sz="7200" b="1" dirty="0" smtClean="0">
                <a:latin typeface="微軟正黑體" panose="020B0604030504040204" pitchFamily="34" charset="-120"/>
                <a:ea typeface="微軟正黑體" panose="020B0604030504040204" pitchFamily="34" charset="-120"/>
              </a:rPr>
              <a:t>現況</a:t>
            </a:r>
            <a:endParaRPr lang="zh-TW" altLang="en-US" sz="7200" b="1" dirty="0">
              <a:latin typeface="微軟正黑體" panose="020B0604030504040204" pitchFamily="34" charset="-120"/>
              <a:ea typeface="微軟正黑體" panose="020B0604030504040204" pitchFamily="34" charset="-120"/>
            </a:endParaRPr>
          </a:p>
        </p:txBody>
      </p:sp>
      <p:sp>
        <p:nvSpPr>
          <p:cNvPr id="4" name="向右箭號 3"/>
          <p:cNvSpPr/>
          <p:nvPr/>
        </p:nvSpPr>
        <p:spPr>
          <a:xfrm>
            <a:off x="1" y="3535481"/>
            <a:ext cx="8459998" cy="948797"/>
          </a:xfrm>
          <a:prstGeom prst="rightArrow">
            <a:avLst>
              <a:gd name="adj1" fmla="val 42886"/>
              <a:gd name="adj2" fmla="val 50000"/>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TW" altLang="en-US" sz="1800" b="1" i="0" u="none" strike="noStrike" kern="0" cap="none" spc="0" normalizeH="0" baseline="0" noProof="0" smtClean="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grpSp>
        <p:nvGrpSpPr>
          <p:cNvPr id="5" name="群組 4"/>
          <p:cNvGrpSpPr/>
          <p:nvPr/>
        </p:nvGrpSpPr>
        <p:grpSpPr>
          <a:xfrm>
            <a:off x="256059" y="2031411"/>
            <a:ext cx="7978918" cy="2400194"/>
            <a:chOff x="604659" y="1873903"/>
            <a:chExt cx="10063281" cy="3781724"/>
          </a:xfrm>
        </p:grpSpPr>
        <p:grpSp>
          <p:nvGrpSpPr>
            <p:cNvPr id="6" name="群組 5"/>
            <p:cNvGrpSpPr/>
            <p:nvPr/>
          </p:nvGrpSpPr>
          <p:grpSpPr>
            <a:xfrm>
              <a:off x="604659" y="1907869"/>
              <a:ext cx="10063281" cy="3747758"/>
              <a:chOff x="293122" y="1705858"/>
              <a:chExt cx="6725663" cy="2888111"/>
            </a:xfrm>
          </p:grpSpPr>
          <p:sp>
            <p:nvSpPr>
              <p:cNvPr id="10" name="圓角矩形 9"/>
              <p:cNvSpPr/>
              <p:nvPr/>
            </p:nvSpPr>
            <p:spPr bwMode="auto">
              <a:xfrm>
                <a:off x="293122" y="1705858"/>
                <a:ext cx="1856249" cy="1135395"/>
              </a:xfrm>
              <a:prstGeom prst="roundRect">
                <a:avLst>
                  <a:gd name="adj" fmla="val 21173"/>
                </a:avLst>
              </a:prstGeom>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36000" tIns="36000" rIns="36000" bIns="36000" numCol="1" rtlCol="0" anchor="ctr" anchorCtr="0" compatLnSpc="1">
                <a:prstTxWarp prst="textNoShape">
                  <a:avLst/>
                </a:prstTxWarp>
              </a:bodyPr>
              <a:lstStyle/>
              <a:p>
                <a:pPr lvl="0" algn="ctr" defTabSz="449263" hangingPunct="0">
                  <a:lnSpc>
                    <a:spcPts val="2800"/>
                  </a:lnSpc>
                  <a:buClr>
                    <a:srgbClr val="000000"/>
                  </a:buClr>
                  <a:buSzPct val="100000"/>
                  <a:defRPr/>
                </a:pPr>
                <a:r>
                  <a:rPr lang="zh-TW" altLang="zh-TW" sz="2000" b="1" dirty="0" smtClean="0">
                    <a:latin typeface="微軟正黑體"/>
                    <a:ea typeface="微軟正黑體"/>
                    <a:cs typeface="微軟正黑體"/>
                  </a:rPr>
                  <a:t>頒布</a:t>
                </a:r>
                <a:r>
                  <a:rPr lang="zh-TW" altLang="zh-TW" sz="2000" b="1" dirty="0">
                    <a:latin typeface="微軟正黑體"/>
                    <a:ea typeface="微軟正黑體"/>
                    <a:cs typeface="微軟正黑體"/>
                  </a:rPr>
                  <a:t>「防制人口販運行動計畫」 </a:t>
                </a:r>
                <a:endParaRPr lang="zh-TW" altLang="en-US" sz="2000" b="1" kern="0" dirty="0">
                  <a:solidFill>
                    <a:schemeClr val="tx1"/>
                  </a:solidFill>
                  <a:latin typeface="微軟正黑體"/>
                  <a:ea typeface="微軟正黑體"/>
                  <a:cs typeface="微軟正黑體"/>
                </a:endParaRPr>
              </a:p>
            </p:txBody>
          </p:sp>
          <p:cxnSp>
            <p:nvCxnSpPr>
              <p:cNvPr id="11" name="直線單箭頭接點 10"/>
              <p:cNvCxnSpPr>
                <a:stCxn id="19" idx="0"/>
              </p:cNvCxnSpPr>
              <p:nvPr/>
            </p:nvCxnSpPr>
            <p:spPr bwMode="auto">
              <a:xfrm flipV="1">
                <a:off x="1205140" y="2841254"/>
                <a:ext cx="0" cy="599459"/>
              </a:xfrm>
              <a:prstGeom prst="straightConnector1">
                <a:avLst/>
              </a:prstGeom>
              <a:ln w="76200">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3" name="直線單箭頭接點 12"/>
              <p:cNvCxnSpPr/>
              <p:nvPr/>
            </p:nvCxnSpPr>
            <p:spPr bwMode="auto">
              <a:xfrm flipV="1">
                <a:off x="3248633" y="2688002"/>
                <a:ext cx="0" cy="756461"/>
              </a:xfrm>
              <a:prstGeom prst="straightConnector1">
                <a:avLst/>
              </a:prstGeom>
              <a:ln w="76200">
                <a:headEnd type="none" w="med" len="med"/>
                <a:tailEnd type="triangle"/>
              </a:ln>
            </p:spPr>
            <p:style>
              <a:lnRef idx="1">
                <a:schemeClr val="accent3"/>
              </a:lnRef>
              <a:fillRef idx="0">
                <a:schemeClr val="accent3"/>
              </a:fillRef>
              <a:effectRef idx="0">
                <a:schemeClr val="accent3"/>
              </a:effectRef>
              <a:fontRef idx="minor">
                <a:schemeClr val="tx1"/>
              </a:fontRef>
            </p:style>
          </p:cxnSp>
          <p:sp>
            <p:nvSpPr>
              <p:cNvPr id="14" name="圓角矩形 13"/>
              <p:cNvSpPr/>
              <p:nvPr/>
            </p:nvSpPr>
            <p:spPr bwMode="auto">
              <a:xfrm>
                <a:off x="4644515" y="1705858"/>
                <a:ext cx="2374270" cy="993059"/>
              </a:xfrm>
              <a:prstGeom prst="roundRect">
                <a:avLst/>
              </a:prstGeom>
              <a:ln w="76200" cmpd="sng">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36000" tIns="36000" rIns="36000" bIns="36000" numCol="1" rtlCol="0" anchor="ctr" anchorCtr="0" compatLnSpc="1">
                <a:prstTxWarp prst="textNoShape">
                  <a:avLst/>
                </a:prstTxWarp>
              </a:bodyPr>
              <a:lstStyle/>
              <a:p>
                <a:pPr lvl="0" defTabSz="449263">
                  <a:lnSpc>
                    <a:spcPts val="2800"/>
                  </a:lnSpc>
                  <a:buClr>
                    <a:srgbClr val="000000"/>
                  </a:buClr>
                  <a:buSzPct val="100000"/>
                  <a:defRPr/>
                </a:pPr>
                <a:r>
                  <a:rPr lang="zh-TW" altLang="zh-TW" sz="2000" b="1" dirty="0">
                    <a:latin typeface="微軟正黑體"/>
                    <a:ea typeface="微軟正黑體"/>
                    <a:cs typeface="微軟正黑體"/>
                  </a:rPr>
                  <a:t>施行《人口販運防制法》 </a:t>
                </a:r>
                <a:endParaRPr kumimoji="0" lang="en-US" altLang="zh-TW" sz="2000" b="1" kern="0" dirty="0" smtClean="0">
                  <a:solidFill>
                    <a:schemeClr val="tx1"/>
                  </a:solidFill>
                  <a:latin typeface="微軟正黑體"/>
                  <a:ea typeface="微軟正黑體"/>
                  <a:cs typeface="微軟正黑體"/>
                </a:endParaRPr>
              </a:p>
            </p:txBody>
          </p:sp>
          <p:cxnSp>
            <p:nvCxnSpPr>
              <p:cNvPr id="15" name="直線單箭頭接點 14"/>
              <p:cNvCxnSpPr/>
              <p:nvPr/>
            </p:nvCxnSpPr>
            <p:spPr bwMode="auto">
              <a:xfrm>
                <a:off x="6171405" y="3929996"/>
                <a:ext cx="0" cy="663973"/>
              </a:xfrm>
              <a:prstGeom prst="straightConnector1">
                <a:avLst/>
              </a:prstGeom>
              <a:ln w="76200" cmpd="sng">
                <a:headEnd type="none" w="med" len="med"/>
                <a:tailEnd type="triangle"/>
              </a:ln>
            </p:spPr>
            <p:style>
              <a:lnRef idx="2">
                <a:schemeClr val="accent5"/>
              </a:lnRef>
              <a:fillRef idx="0">
                <a:schemeClr val="accent5"/>
              </a:fillRef>
              <a:effectRef idx="1">
                <a:schemeClr val="accent5"/>
              </a:effectRef>
              <a:fontRef idx="minor">
                <a:schemeClr val="tx1"/>
              </a:fontRef>
            </p:style>
          </p:cxnSp>
          <p:cxnSp>
            <p:nvCxnSpPr>
              <p:cNvPr id="17" name="直線單箭頭接點 16"/>
              <p:cNvCxnSpPr/>
              <p:nvPr/>
            </p:nvCxnSpPr>
            <p:spPr bwMode="auto">
              <a:xfrm flipH="1">
                <a:off x="6909883" y="3826606"/>
                <a:ext cx="0" cy="338278"/>
              </a:xfrm>
              <a:prstGeom prst="straightConnector1">
                <a:avLst/>
              </a:prstGeom>
              <a:ln w="76200" cmpd="sng">
                <a:solidFill>
                  <a:schemeClr val="accent2"/>
                </a:solidFill>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8" name="圓角矩形 17"/>
              <p:cNvSpPr/>
              <p:nvPr/>
            </p:nvSpPr>
            <p:spPr bwMode="auto">
              <a:xfrm>
                <a:off x="5651137" y="3419966"/>
                <a:ext cx="940248" cy="611949"/>
              </a:xfrm>
              <a:prstGeom prst="roundRect">
                <a:avLst/>
              </a:prstGeom>
              <a:ln w="57150" cmpd="sng">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36000" tIns="108000" rIns="36000" bIns="72000" numCol="1" rtlCol="0" anchor="ctr" anchorCtr="0" compatLnSpc="1">
                <a:prstTxWarp prst="textNoShape">
                  <a:avLst/>
                </a:prstTxWarp>
              </a:bodyPr>
              <a:lstStyle/>
              <a:p>
                <a:pPr marL="0" marR="0" lvl="0" indent="0" algn="ctr" defTabSz="449263" eaLnBrk="1" fontAlgn="auto" latinLnBrk="0" hangingPunct="1">
                  <a:lnSpc>
                    <a:spcPts val="2600"/>
                  </a:lnSpc>
                  <a:spcBef>
                    <a:spcPts val="0"/>
                  </a:spcBef>
                  <a:spcAft>
                    <a:spcPts val="0"/>
                  </a:spcAft>
                  <a:buClr>
                    <a:srgbClr val="000000"/>
                  </a:buClr>
                  <a:buSzPct val="100000"/>
                  <a:buFontTx/>
                  <a:buNone/>
                  <a:tabLst/>
                  <a:defRPr/>
                </a:pPr>
                <a:r>
                  <a:rPr kumimoji="0" lang="en-US" altLang="zh-TW" sz="2400" kern="0" noProof="0" dirty="0" smtClean="0">
                    <a:solidFill>
                      <a:schemeClr val="tx1"/>
                    </a:solidFill>
                    <a:latin typeface="微軟正黑體" panose="020B0604030504040204" pitchFamily="34" charset="-120"/>
                    <a:ea typeface="微軟正黑體" panose="020B0604030504040204" pitchFamily="34" charset="-120"/>
                  </a:rPr>
                  <a:t>2010</a:t>
                </a:r>
                <a:endParaRPr kumimoji="0" lang="en-US" altLang="zh-TW" sz="2400" kern="0" dirty="0" smtClean="0">
                  <a:solidFill>
                    <a:schemeClr val="tx1"/>
                  </a:solidFill>
                  <a:latin typeface="微軟正黑體" panose="020B0604030504040204" pitchFamily="34" charset="-120"/>
                  <a:ea typeface="微軟正黑體" panose="020B0604030504040204" pitchFamily="34" charset="-120"/>
                </a:endParaRPr>
              </a:p>
            </p:txBody>
          </p:sp>
          <p:sp>
            <p:nvSpPr>
              <p:cNvPr id="19" name="圓角矩形 18"/>
              <p:cNvSpPr/>
              <p:nvPr/>
            </p:nvSpPr>
            <p:spPr bwMode="auto">
              <a:xfrm>
                <a:off x="735016" y="3440713"/>
                <a:ext cx="940248" cy="611950"/>
              </a:xfrm>
              <a:prstGeom prst="roundRect">
                <a:avLst/>
              </a:prstGeom>
              <a:ln w="5715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36000" numCol="1" rtlCol="0" anchor="ctr" anchorCtr="0" compatLnSpc="1">
                <a:prstTxWarp prst="textNoShape">
                  <a:avLst/>
                </a:prstTxWarp>
              </a:bodyPr>
              <a:lstStyle/>
              <a:p>
                <a:pPr marL="0" marR="0" lvl="0" indent="0" algn="ctr" defTabSz="449263" eaLnBrk="1" fontAlgn="auto" latinLnBrk="0" hangingPunct="1">
                  <a:lnSpc>
                    <a:spcPts val="2600"/>
                  </a:lnSpc>
                  <a:spcBef>
                    <a:spcPts val="0"/>
                  </a:spcBef>
                  <a:spcAft>
                    <a:spcPts val="0"/>
                  </a:spcAft>
                  <a:buClr>
                    <a:srgbClr val="000000"/>
                  </a:buClr>
                  <a:buSzPct val="100000"/>
                  <a:buFontTx/>
                  <a:buNone/>
                  <a:tabLst/>
                  <a:defRPr/>
                </a:pPr>
                <a:r>
                  <a:rPr kumimoji="0" lang="en-US" altLang="zh-TW" sz="2400" kern="0" dirty="0" smtClean="0">
                    <a:solidFill>
                      <a:schemeClr val="tx1"/>
                    </a:solidFill>
                    <a:latin typeface="微軟正黑體" panose="020B0604030504040204" pitchFamily="34" charset="-120"/>
                    <a:ea typeface="微軟正黑體" panose="020B0604030504040204" pitchFamily="34" charset="-120"/>
                  </a:rPr>
                  <a:t>2006</a:t>
                </a:r>
              </a:p>
            </p:txBody>
          </p:sp>
          <p:sp>
            <p:nvSpPr>
              <p:cNvPr id="20" name="圓角矩形 19"/>
              <p:cNvSpPr/>
              <p:nvPr/>
            </p:nvSpPr>
            <p:spPr bwMode="auto">
              <a:xfrm>
                <a:off x="2447994" y="3425997"/>
                <a:ext cx="940248" cy="611951"/>
              </a:xfrm>
              <a:prstGeom prst="roundRect">
                <a:avLst/>
              </a:prstGeom>
              <a:ln w="57150">
                <a:solidFill>
                  <a:schemeClr val="accent3">
                    <a:lumMod val="7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36000" tIns="72000" rIns="36000" bIns="36000" numCol="1" rtlCol="0" anchor="ctr" anchorCtr="0" compatLnSpc="1">
                <a:prstTxWarp prst="textNoShape">
                  <a:avLst/>
                </a:prstTxWarp>
              </a:bodyPr>
              <a:lstStyle/>
              <a:p>
                <a:pPr marL="0" marR="0" lvl="0" indent="0" algn="ctr" defTabSz="449263" eaLnBrk="1" fontAlgn="auto" latinLnBrk="0" hangingPunct="1">
                  <a:lnSpc>
                    <a:spcPts val="2600"/>
                  </a:lnSpc>
                  <a:spcBef>
                    <a:spcPts val="0"/>
                  </a:spcBef>
                  <a:spcAft>
                    <a:spcPts val="0"/>
                  </a:spcAft>
                  <a:buClr>
                    <a:srgbClr val="000000"/>
                  </a:buClr>
                  <a:buSzPct val="100000"/>
                  <a:buFontTx/>
                  <a:buNone/>
                  <a:tabLst/>
                  <a:defRPr/>
                </a:pPr>
                <a:r>
                  <a:rPr kumimoji="0" lang="en-US" altLang="zh-TW" sz="2400" kern="0" dirty="0" smtClean="0">
                    <a:solidFill>
                      <a:schemeClr val="tx1"/>
                    </a:solidFill>
                    <a:latin typeface="微軟正黑體" panose="020B0604030504040204" pitchFamily="34" charset="-120"/>
                    <a:ea typeface="微軟正黑體" panose="020B0604030504040204" pitchFamily="34" charset="-120"/>
                  </a:rPr>
                  <a:t>2007</a:t>
                </a:r>
              </a:p>
            </p:txBody>
          </p:sp>
        </p:grpSp>
        <p:sp>
          <p:nvSpPr>
            <p:cNvPr id="7" name="圓角矩形 6"/>
            <p:cNvSpPr/>
            <p:nvPr/>
          </p:nvSpPr>
          <p:spPr bwMode="auto">
            <a:xfrm>
              <a:off x="6496597" y="4132182"/>
              <a:ext cx="1406847" cy="794096"/>
            </a:xfrm>
            <a:prstGeom prst="roundRect">
              <a:avLst/>
            </a:prstGeom>
            <a:ln w="57150">
              <a:solidFill>
                <a:schemeClr val="accent4">
                  <a:lumMod val="75000"/>
                </a:schemeClr>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36000" tIns="108000" rIns="36000" bIns="72000" numCol="1" rtlCol="0" anchor="ctr" anchorCtr="0" compatLnSpc="1">
              <a:prstTxWarp prst="textNoShape">
                <a:avLst/>
              </a:prstTxWarp>
            </a:bodyPr>
            <a:lstStyle/>
            <a:p>
              <a:pPr marL="0" marR="0" lvl="0" indent="0" algn="ctr" defTabSz="449263" eaLnBrk="1" fontAlgn="auto" latinLnBrk="0" hangingPunct="1">
                <a:lnSpc>
                  <a:spcPts val="2600"/>
                </a:lnSpc>
                <a:spcBef>
                  <a:spcPts val="0"/>
                </a:spcBef>
                <a:spcAft>
                  <a:spcPts val="0"/>
                </a:spcAft>
                <a:buClr>
                  <a:srgbClr val="000000"/>
                </a:buClr>
                <a:buSzPct val="100000"/>
                <a:buFontTx/>
                <a:buNone/>
                <a:tabLst/>
                <a:defRPr/>
              </a:pPr>
              <a:r>
                <a:rPr kumimoji="0" lang="en-US" altLang="zh-TW" sz="2400" kern="0" noProof="0" dirty="0" smtClean="0">
                  <a:solidFill>
                    <a:schemeClr val="tx1"/>
                  </a:solidFill>
                  <a:latin typeface="微軟正黑體" panose="020B0604030504040204" pitchFamily="34" charset="-120"/>
                  <a:ea typeface="微軟正黑體" panose="020B0604030504040204" pitchFamily="34" charset="-120"/>
                </a:rPr>
                <a:t>2009</a:t>
              </a:r>
              <a:endParaRPr kumimoji="0" lang="en-US" altLang="zh-TW" sz="2400" kern="0" dirty="0" smtClean="0">
                <a:solidFill>
                  <a:schemeClr val="tx1"/>
                </a:solidFill>
                <a:latin typeface="微軟正黑體" panose="020B0604030504040204" pitchFamily="34" charset="-120"/>
                <a:ea typeface="微軟正黑體" panose="020B0604030504040204" pitchFamily="34" charset="-120"/>
              </a:endParaRPr>
            </a:p>
          </p:txBody>
        </p:sp>
        <p:cxnSp>
          <p:nvCxnSpPr>
            <p:cNvPr id="8" name="直線單箭頭接點 26"/>
            <p:cNvCxnSpPr/>
            <p:nvPr/>
          </p:nvCxnSpPr>
          <p:spPr bwMode="auto">
            <a:xfrm flipV="1">
              <a:off x="7568690" y="3260078"/>
              <a:ext cx="0" cy="916439"/>
            </a:xfrm>
            <a:prstGeom prst="straightConnector1">
              <a:avLst/>
            </a:prstGeom>
            <a:ln w="76200" cmpd="sng">
              <a:solidFill>
                <a:schemeClr val="accent4">
                  <a:lumMod val="75000"/>
                  <a:alpha val="50000"/>
                </a:schemeClr>
              </a:solidFill>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9" name="圓角矩形 8"/>
            <p:cNvSpPr/>
            <p:nvPr/>
          </p:nvSpPr>
          <p:spPr bwMode="auto">
            <a:xfrm>
              <a:off x="3575848" y="1873903"/>
              <a:ext cx="3268306" cy="1386175"/>
            </a:xfrm>
            <a:prstGeom prst="roundRect">
              <a:avLst>
                <a:gd name="adj" fmla="val 28323"/>
              </a:avLst>
            </a:prstGeom>
            <a:ln w="57150" cmpd="sng">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36000" tIns="36000" rIns="36000" bIns="36000" numCol="1" rtlCol="0" anchor="ctr" anchorCtr="0" compatLnSpc="1">
              <a:prstTxWarp prst="textNoShape">
                <a:avLst/>
              </a:prstTxWarp>
            </a:bodyPr>
            <a:lstStyle/>
            <a:p>
              <a:pPr lvl="0" algn="ctr" defTabSz="449263">
                <a:lnSpc>
                  <a:spcPts val="2800"/>
                </a:lnSpc>
                <a:buClr>
                  <a:srgbClr val="000000"/>
                </a:buClr>
                <a:buSzPct val="100000"/>
                <a:defRPr/>
              </a:pPr>
              <a:r>
                <a:rPr lang="zh-TW" altLang="zh-TW" sz="2000" b="1" dirty="0">
                  <a:latin typeface="微軟正黑體"/>
                  <a:ea typeface="微軟正黑體"/>
                  <a:cs typeface="微軟正黑體"/>
                </a:rPr>
                <a:t>成立「行政院防制人口販運協調會報」 </a:t>
              </a:r>
              <a:endParaRPr kumimoji="0" lang="en-US" altLang="zh-TW" sz="2000" b="1" kern="0" dirty="0" smtClean="0">
                <a:solidFill>
                  <a:schemeClr val="tx1"/>
                </a:solidFill>
                <a:latin typeface="微軟正黑體"/>
                <a:ea typeface="微軟正黑體"/>
                <a:cs typeface="微軟正黑體"/>
              </a:endParaRPr>
            </a:p>
          </p:txBody>
        </p:sp>
      </p:grpSp>
      <p:sp>
        <p:nvSpPr>
          <p:cNvPr id="22" name="矩形 21"/>
          <p:cNvSpPr/>
          <p:nvPr/>
        </p:nvSpPr>
        <p:spPr bwMode="auto">
          <a:xfrm>
            <a:off x="0" y="491952"/>
            <a:ext cx="6309385" cy="1218323"/>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bodyPr>
          <a:lstStyle/>
          <a:p>
            <a:pPr lvl="0" algn="ctr" defTabSz="449263" fontAlgn="base">
              <a:spcBef>
                <a:spcPct val="0"/>
              </a:spcBef>
              <a:spcAft>
                <a:spcPct val="0"/>
              </a:spcAft>
              <a:buClr>
                <a:srgbClr val="000000"/>
              </a:buClr>
              <a:buSzPct val="100000"/>
            </a:pPr>
            <a:r>
              <a:rPr lang="zh-TW" altLang="en-US" sz="3200" b="1" dirty="0" smtClean="0">
                <a:latin typeface="微軟正黑體"/>
                <a:ea typeface="微軟正黑體"/>
                <a:cs typeface="微軟正黑體"/>
              </a:rPr>
              <a:t>臺灣連續</a:t>
            </a:r>
            <a:r>
              <a:rPr lang="en-US" altLang="zh-TW" sz="3200" b="1" dirty="0" smtClean="0">
                <a:latin typeface="微軟正黑體"/>
                <a:ea typeface="微軟正黑體"/>
                <a:cs typeface="微軟正黑體"/>
              </a:rPr>
              <a:t>11</a:t>
            </a:r>
            <a:r>
              <a:rPr lang="zh-TW" altLang="en-US" sz="3200" b="1" dirty="0" smtClean="0">
                <a:latin typeface="微軟正黑體"/>
                <a:ea typeface="微軟正黑體"/>
                <a:cs typeface="微軟正黑體"/>
              </a:rPr>
              <a:t>年獲列人口販運防制成效第</a:t>
            </a:r>
            <a:r>
              <a:rPr lang="en-US" altLang="zh-TW" sz="3200" b="1" dirty="0" smtClean="0">
                <a:latin typeface="微軟正黑體"/>
                <a:ea typeface="微軟正黑體"/>
                <a:cs typeface="微軟正黑體"/>
              </a:rPr>
              <a:t>1</a:t>
            </a:r>
            <a:r>
              <a:rPr lang="zh-TW" altLang="en-US" sz="3200" b="1" dirty="0" smtClean="0">
                <a:latin typeface="微軟正黑體"/>
                <a:ea typeface="微軟正黑體"/>
                <a:cs typeface="微軟正黑體"/>
              </a:rPr>
              <a:t>級國家</a:t>
            </a:r>
            <a:endParaRPr lang="zh-TW" altLang="en-US" sz="3200" b="1" kern="0" dirty="0">
              <a:solidFill>
                <a:prstClr val="white"/>
              </a:solidFill>
              <a:effectLst>
                <a:outerShdw blurRad="38100" dist="38100" dir="2700000" algn="tl">
                  <a:srgbClr val="000000">
                    <a:alpha val="43137"/>
                  </a:srgbClr>
                </a:outerShdw>
              </a:effectLst>
              <a:latin typeface="微軟正黑體"/>
              <a:ea typeface="微軟正黑體"/>
              <a:cs typeface="微軟正黑體"/>
            </a:endParaRPr>
          </a:p>
        </p:txBody>
      </p:sp>
      <p:sp>
        <p:nvSpPr>
          <p:cNvPr id="31" name="橢圓 30"/>
          <p:cNvSpPr/>
          <p:nvPr/>
        </p:nvSpPr>
        <p:spPr>
          <a:xfrm>
            <a:off x="2434705" y="5448506"/>
            <a:ext cx="354268" cy="33797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zh-TW" altLang="en-US"/>
          </a:p>
        </p:txBody>
      </p:sp>
      <p:sp>
        <p:nvSpPr>
          <p:cNvPr id="12" name="矩形 11"/>
          <p:cNvSpPr/>
          <p:nvPr/>
        </p:nvSpPr>
        <p:spPr>
          <a:xfrm>
            <a:off x="367334" y="4465466"/>
            <a:ext cx="7485448" cy="239253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zh-TW" altLang="en-US" sz="2400" b="1" dirty="0" smtClean="0">
                <a:latin typeface="微軟正黑體"/>
                <a:ea typeface="微軟正黑體"/>
                <a:cs typeface="微軟正黑體"/>
              </a:rPr>
              <a:t>美國國務院每年評等各國並公布「人口販運問題報告」</a:t>
            </a:r>
            <a:endParaRPr kumimoji="1" lang="en-US" altLang="zh-TW" sz="2400" b="1" dirty="0" smtClean="0">
              <a:latin typeface="微軟正黑體"/>
              <a:ea typeface="微軟正黑體"/>
              <a:cs typeface="微軟正黑體"/>
            </a:endParaRPr>
          </a:p>
          <a:p>
            <a:pPr algn="ctr"/>
            <a:r>
              <a:rPr kumimoji="1" lang="zh-TW" altLang="en-US" sz="2400" b="1" dirty="0" smtClean="0">
                <a:latin typeface="微軟正黑體"/>
                <a:ea typeface="微軟正黑體"/>
                <a:cs typeface="微軟正黑體"/>
              </a:rPr>
              <a:t>臺灣因符合美國國務院「人口販運被害人保護法（</a:t>
            </a:r>
            <a:r>
              <a:rPr kumimoji="1" lang="en-US" altLang="zh-TW" sz="2400" b="1" dirty="0" smtClean="0">
                <a:latin typeface="微軟正黑體"/>
                <a:ea typeface="微軟正黑體"/>
                <a:cs typeface="微軟正黑體"/>
              </a:rPr>
              <a:t>TVPA</a:t>
            </a:r>
            <a:r>
              <a:rPr kumimoji="1" lang="zh-TW" altLang="en-US" sz="2400" b="1" dirty="0" smtClean="0">
                <a:latin typeface="微軟正黑體"/>
                <a:ea typeface="微軟正黑體"/>
                <a:cs typeface="微軟正黑體"/>
              </a:rPr>
              <a:t>）」所規範標準</a:t>
            </a:r>
            <a:endParaRPr kumimoji="1" lang="en-US" altLang="zh-TW" sz="2400" b="1" dirty="0" smtClean="0">
              <a:latin typeface="微軟正黑體"/>
              <a:ea typeface="微軟正黑體"/>
              <a:cs typeface="微軟正黑體"/>
            </a:endParaRPr>
          </a:p>
          <a:p>
            <a:pPr algn="ctr"/>
            <a:endParaRPr kumimoji="1" lang="en-US" altLang="zh-TW" sz="2400" b="1" dirty="0">
              <a:latin typeface="微軟正黑體"/>
              <a:ea typeface="微軟正黑體"/>
              <a:cs typeface="微軟正黑體"/>
            </a:endParaRPr>
          </a:p>
          <a:p>
            <a:pPr algn="ctr"/>
            <a:r>
              <a:rPr kumimoji="1" lang="zh-TW"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微軟正黑體"/>
                <a:ea typeface="微軟正黑體"/>
                <a:cs typeface="微軟正黑體"/>
              </a:rPr>
              <a:t>連續</a:t>
            </a:r>
            <a:r>
              <a:rPr kumimoji="1" lang="en-US" altLang="zh-TW"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微軟正黑體"/>
                <a:ea typeface="微軟正黑體"/>
                <a:cs typeface="微軟正黑體"/>
              </a:rPr>
              <a:t>11</a:t>
            </a:r>
            <a:r>
              <a:rPr kumimoji="1" lang="zh-TW"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微軟正黑體"/>
                <a:ea typeface="微軟正黑體"/>
                <a:cs typeface="微軟正黑體"/>
              </a:rPr>
              <a:t>年獲評第</a:t>
            </a:r>
            <a:r>
              <a:rPr kumimoji="1" lang="en-US" altLang="zh-TW"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微軟正黑體"/>
                <a:ea typeface="微軟正黑體"/>
                <a:cs typeface="微軟正黑體"/>
              </a:rPr>
              <a:t>1</a:t>
            </a:r>
            <a:r>
              <a:rPr kumimoji="1" lang="zh-TW"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微軟正黑體"/>
                <a:ea typeface="微軟正黑體"/>
                <a:cs typeface="微軟正黑體"/>
              </a:rPr>
              <a:t>級國家</a:t>
            </a:r>
            <a:endParaRPr kumimoji="1" lang="zh-TW" alt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微軟正黑體"/>
              <a:ea typeface="微軟正黑體"/>
              <a:cs typeface="微軟正黑體"/>
            </a:endParaRPr>
          </a:p>
        </p:txBody>
      </p:sp>
      <p:pic>
        <p:nvPicPr>
          <p:cNvPr id="2" name="圖片 1" descr="unnamed.jpg"/>
          <p:cNvPicPr>
            <a:picLocks noChangeAspect="1"/>
          </p:cNvPicPr>
          <p:nvPr/>
        </p:nvPicPr>
        <p:blipFill>
          <a:blip r:embed="rId2">
            <a:extLst>
              <a:ext uri="{BEBA8EAE-BF5A-486C-A8C5-ECC9F3942E4B}">
                <a14:imgProps xmlns:a14="http://schemas.microsoft.com/office/drawing/2010/main">
                  <a14:imgLayer r:embed="rId3">
                    <a14:imgEffect>
                      <a14:backgroundRemoval t="3516" b="95313" l="5469" r="95313">
                        <a14:foregroundMark x1="78906" y1="8203" x2="78906" y2="8203"/>
                        <a14:foregroundMark x1="52734" y1="36328" x2="52734" y2="36328"/>
                        <a14:backgroundMark x1="39453" y1="42969" x2="39453" y2="42969"/>
                      </a14:backgroundRemoval>
                    </a14:imgEffect>
                  </a14:imgLayer>
                </a14:imgProps>
              </a:ext>
              <a:ext uri="{28A0092B-C50C-407E-A947-70E740481C1C}">
                <a14:useLocalDpi xmlns:a14="http://schemas.microsoft.com/office/drawing/2010/main" val="0"/>
              </a:ext>
            </a:extLst>
          </a:blip>
          <a:stretch>
            <a:fillRect/>
          </a:stretch>
        </p:blipFill>
        <p:spPr>
          <a:xfrm>
            <a:off x="6652206" y="5441043"/>
            <a:ext cx="1582771" cy="1582771"/>
          </a:xfrm>
          <a:prstGeom prst="rect">
            <a:avLst/>
          </a:prstGeom>
        </p:spPr>
      </p:pic>
      <p:sp>
        <p:nvSpPr>
          <p:cNvPr id="24" name="日期版面配置區 23"/>
          <p:cNvSpPr>
            <a:spLocks noGrp="1"/>
          </p:cNvSpPr>
          <p:nvPr>
            <p:ph type="dt" sz="half" idx="10"/>
          </p:nvPr>
        </p:nvSpPr>
        <p:spPr/>
        <p:txBody>
          <a:bodyPr/>
          <a:lstStyle/>
          <a:p>
            <a:fld id="{5CDF1E5E-E3B9-4130-808F-3D2DD539F367}" type="datetime1">
              <a:rPr kumimoji="1" lang="zh-TW" altLang="en-US" smtClean="0"/>
              <a:t>2021/6/3</a:t>
            </a:fld>
            <a:endParaRPr kumimoji="1" lang="zh-TW" altLang="en-US"/>
          </a:p>
        </p:txBody>
      </p:sp>
      <p:sp>
        <p:nvSpPr>
          <p:cNvPr id="25" name="頁尾版面配置區 24"/>
          <p:cNvSpPr>
            <a:spLocks noGrp="1"/>
          </p:cNvSpPr>
          <p:nvPr>
            <p:ph type="ftr" sz="quarter" idx="11"/>
          </p:nvPr>
        </p:nvSpPr>
        <p:spPr/>
        <p:txBody>
          <a:bodyPr/>
          <a:lstStyle/>
          <a:p>
            <a:endParaRPr kumimoji="1" lang="zh-TW" altLang="en-US"/>
          </a:p>
        </p:txBody>
      </p:sp>
      <p:sp>
        <p:nvSpPr>
          <p:cNvPr id="26" name="投影片編號版面配置區 25"/>
          <p:cNvSpPr>
            <a:spLocks noGrp="1"/>
          </p:cNvSpPr>
          <p:nvPr>
            <p:ph type="sldNum" sz="quarter" idx="12"/>
          </p:nvPr>
        </p:nvSpPr>
        <p:spPr/>
        <p:txBody>
          <a:bodyPr/>
          <a:lstStyle/>
          <a:p>
            <a:fld id="{E5BD9D1F-0D7E-A748-A834-CDF05EE8CA5D}" type="slidenum">
              <a:rPr kumimoji="1" lang="zh-TW" altLang="en-US" smtClean="0"/>
              <a:t>14</a:t>
            </a:fld>
            <a:endParaRPr kumimoji="1" lang="zh-TW" altLang="en-US"/>
          </a:p>
        </p:txBody>
      </p:sp>
    </p:spTree>
    <p:extLst>
      <p:ext uri="{BB962C8B-B14F-4D97-AF65-F5344CB8AC3E}">
        <p14:creationId xmlns:p14="http://schemas.microsoft.com/office/powerpoint/2010/main" val="3568763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2875797-FD4F-4316-86E0-82502EF0A9C6}" type="datetime1">
              <a:rPr kumimoji="1" lang="zh-TW" altLang="en-US" smtClean="0"/>
              <a:t>2021/6/3</a:t>
            </a:fld>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E5BD9D1F-0D7E-A748-A834-CDF05EE8CA5D}" type="slidenum">
              <a:rPr kumimoji="1" lang="zh-TW" altLang="en-US" smtClean="0"/>
              <a:t>15</a:t>
            </a:fld>
            <a:endParaRPr kumimoji="1" lang="zh-TW" altLang="en-US"/>
          </a:p>
        </p:txBody>
      </p:sp>
      <p:pic>
        <p:nvPicPr>
          <p:cNvPr id="5" name="圖片 4"/>
          <p:cNvPicPr>
            <a:picLocks noChangeAspect="1"/>
          </p:cNvPicPr>
          <p:nvPr/>
        </p:nvPicPr>
        <p:blipFill>
          <a:blip r:embed="rId2"/>
          <a:stretch>
            <a:fillRect/>
          </a:stretch>
        </p:blipFill>
        <p:spPr>
          <a:xfrm>
            <a:off x="270082" y="-237325"/>
            <a:ext cx="8873918" cy="7664727"/>
          </a:xfrm>
          <a:prstGeom prst="rect">
            <a:avLst/>
          </a:prstGeom>
        </p:spPr>
      </p:pic>
    </p:spTree>
    <p:extLst>
      <p:ext uri="{BB962C8B-B14F-4D97-AF65-F5344CB8AC3E}">
        <p14:creationId xmlns:p14="http://schemas.microsoft.com/office/powerpoint/2010/main" val="1960816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A219F57-5AC3-4815-8529-F208E2ED1BF9}"/>
              </a:ext>
            </a:extLst>
          </p:cNvPr>
          <p:cNvSpPr txBox="1"/>
          <p:nvPr/>
        </p:nvSpPr>
        <p:spPr>
          <a:xfrm>
            <a:off x="6432296" y="486276"/>
            <a:ext cx="2027702" cy="1224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72000" tIns="72000" rIns="72000" bIns="72000" rtlCol="0">
            <a:noAutofit/>
          </a:bodyPr>
          <a:lstStyle/>
          <a:p>
            <a:pPr algn="ctr"/>
            <a:r>
              <a:rPr lang="zh-TW" altLang="en-US" sz="7200" b="1" dirty="0" smtClean="0">
                <a:latin typeface="微軟正黑體" panose="020B0604030504040204" pitchFamily="34" charset="-120"/>
                <a:ea typeface="微軟正黑體" panose="020B0604030504040204" pitchFamily="34" charset="-120"/>
              </a:rPr>
              <a:t>現況</a:t>
            </a:r>
            <a:endParaRPr lang="zh-TW" altLang="en-US" sz="7200" b="1" dirty="0">
              <a:latin typeface="微軟正黑體" panose="020B0604030504040204" pitchFamily="34" charset="-120"/>
              <a:ea typeface="微軟正黑體" panose="020B0604030504040204" pitchFamily="34" charset="-120"/>
            </a:endParaRPr>
          </a:p>
        </p:txBody>
      </p:sp>
      <p:sp>
        <p:nvSpPr>
          <p:cNvPr id="3" name="矩形 2"/>
          <p:cNvSpPr/>
          <p:nvPr/>
        </p:nvSpPr>
        <p:spPr bwMode="auto">
          <a:xfrm>
            <a:off x="0" y="491952"/>
            <a:ext cx="6309385" cy="1218323"/>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bodyPr>
          <a:lstStyle/>
          <a:p>
            <a:pPr lvl="0" algn="ctr" defTabSz="449263" fontAlgn="base">
              <a:spcBef>
                <a:spcPct val="0"/>
              </a:spcBef>
              <a:spcAft>
                <a:spcPct val="0"/>
              </a:spcAft>
              <a:buClr>
                <a:srgbClr val="000000"/>
              </a:buClr>
              <a:buSzPct val="100000"/>
            </a:pPr>
            <a:r>
              <a:rPr lang="zh-TW" altLang="zh-TW" sz="3200" b="1" dirty="0" smtClean="0">
                <a:latin typeface="微軟正黑體"/>
                <a:ea typeface="微軟正黑體"/>
                <a:cs typeface="微軟正黑體"/>
              </a:rPr>
              <a:t>第一級</a:t>
            </a:r>
            <a:r>
              <a:rPr lang="zh-TW" altLang="en-US" sz="3200" b="1" dirty="0" smtClean="0">
                <a:latin typeface="微軟正黑體"/>
                <a:ea typeface="微軟正黑體"/>
                <a:cs typeface="微軟正黑體"/>
              </a:rPr>
              <a:t>國家僅是</a:t>
            </a:r>
            <a:r>
              <a:rPr lang="zh-TW" altLang="zh-TW" sz="3200" b="1" dirty="0" smtClean="0">
                <a:latin typeface="微軟正黑體"/>
                <a:ea typeface="微軟正黑體"/>
                <a:cs typeface="微軟正黑體"/>
              </a:rPr>
              <a:t>達到美國</a:t>
            </a:r>
            <a:r>
              <a:rPr lang="zh-TW" altLang="zh-TW" sz="3200" b="1" dirty="0">
                <a:latin typeface="微軟正黑體"/>
                <a:ea typeface="微軟正黑體"/>
                <a:cs typeface="微軟正黑體"/>
              </a:rPr>
              <a:t>《人口販運被害人保護法</a:t>
            </a:r>
            <a:r>
              <a:rPr lang="zh-TW" altLang="zh-TW" sz="3200" b="1" dirty="0" smtClean="0">
                <a:latin typeface="微軟正黑體"/>
                <a:ea typeface="微軟正黑體"/>
                <a:cs typeface="微軟正黑體"/>
              </a:rPr>
              <a:t>》之最</a:t>
            </a:r>
            <a:r>
              <a:rPr lang="zh-TW" altLang="zh-TW" sz="3200" b="1" dirty="0">
                <a:latin typeface="微軟正黑體"/>
                <a:ea typeface="微軟正黑體"/>
                <a:cs typeface="微軟正黑體"/>
              </a:rPr>
              <a:t>低標準 </a:t>
            </a:r>
            <a:r>
              <a:rPr lang="zh-TW" altLang="zh-TW" sz="3200" b="1" dirty="0" smtClean="0">
                <a:latin typeface="微軟正黑體"/>
                <a:ea typeface="微軟正黑體"/>
                <a:cs typeface="微軟正黑體"/>
              </a:rPr>
              <a:t> </a:t>
            </a:r>
            <a:endParaRPr lang="zh-TW" altLang="en-US" sz="3200" b="1" kern="0" dirty="0">
              <a:solidFill>
                <a:prstClr val="white"/>
              </a:solidFill>
              <a:effectLst>
                <a:outerShdw blurRad="38100" dist="38100" dir="2700000" algn="tl">
                  <a:srgbClr val="000000">
                    <a:alpha val="43137"/>
                  </a:srgbClr>
                </a:outerShdw>
              </a:effectLst>
              <a:latin typeface="微軟正黑體"/>
              <a:ea typeface="微軟正黑體"/>
              <a:cs typeface="微軟正黑體"/>
            </a:endParaRPr>
          </a:p>
        </p:txBody>
      </p:sp>
      <p:grpSp>
        <p:nvGrpSpPr>
          <p:cNvPr id="4" name="群組 3"/>
          <p:cNvGrpSpPr/>
          <p:nvPr/>
        </p:nvGrpSpPr>
        <p:grpSpPr>
          <a:xfrm>
            <a:off x="81105" y="1920816"/>
            <a:ext cx="8378893" cy="4838609"/>
            <a:chOff x="632852" y="1784712"/>
            <a:chExt cx="8535467" cy="2782432"/>
          </a:xfrm>
        </p:grpSpPr>
        <p:grpSp>
          <p:nvGrpSpPr>
            <p:cNvPr id="5" name="群組 4"/>
            <p:cNvGrpSpPr/>
            <p:nvPr/>
          </p:nvGrpSpPr>
          <p:grpSpPr>
            <a:xfrm>
              <a:off x="632852" y="1784712"/>
              <a:ext cx="8535467" cy="1867737"/>
              <a:chOff x="75338" y="1803984"/>
              <a:chExt cx="8535467" cy="1867737"/>
            </a:xfrm>
          </p:grpSpPr>
          <p:sp>
            <p:nvSpPr>
              <p:cNvPr id="8" name="矩形 7"/>
              <p:cNvSpPr/>
              <p:nvPr/>
            </p:nvSpPr>
            <p:spPr bwMode="auto">
              <a:xfrm>
                <a:off x="75338" y="1803985"/>
                <a:ext cx="1320215" cy="9423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36000" tIns="36000" rIns="36000" bIns="36000" numCol="1" rtlCol="0" anchor="ctr" anchorCtr="0" compatLnSpc="1">
                <a:prstTxWarp prst="textNoShape">
                  <a:avLst/>
                </a:prstTxWarp>
              </a:bodyPr>
              <a:lstStyle/>
              <a:p>
                <a:pPr marL="0" marR="0" lvl="0" indent="0" algn="ctr" defTabSz="449263" eaLnBrk="1" fontAlgn="base" latinLnBrk="0" hangingPunct="1">
                  <a:lnSpc>
                    <a:spcPct val="100000"/>
                  </a:lnSpc>
                  <a:spcBef>
                    <a:spcPct val="0"/>
                  </a:spcBef>
                  <a:spcAft>
                    <a:spcPct val="0"/>
                  </a:spcAft>
                  <a:buClr>
                    <a:srgbClr val="000000"/>
                  </a:buClr>
                  <a:buSzPct val="100000"/>
                  <a:buFontTx/>
                  <a:buNone/>
                  <a:tabLst/>
                  <a:defRPr/>
                </a:pPr>
                <a:r>
                  <a:rPr kumimoji="0" lang="en-US" altLang="zh-TW" sz="2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軟正黑體"/>
                    <a:ea typeface="微軟正黑體"/>
                    <a:cs typeface="微軟正黑體"/>
                  </a:rPr>
                  <a:t>2018</a:t>
                </a:r>
                <a:r>
                  <a:rPr kumimoji="0" lang="zh-TW" altLang="en-US" sz="2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軟正黑體"/>
                    <a:ea typeface="微軟正黑體"/>
                    <a:cs typeface="微軟正黑體"/>
                  </a:rPr>
                  <a:t>年</a:t>
                </a:r>
              </a:p>
            </p:txBody>
          </p:sp>
          <p:sp>
            <p:nvSpPr>
              <p:cNvPr id="9" name="矩形 8"/>
              <p:cNvSpPr/>
              <p:nvPr/>
            </p:nvSpPr>
            <p:spPr bwMode="auto">
              <a:xfrm>
                <a:off x="1492375" y="1803984"/>
                <a:ext cx="7118430" cy="94239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36000" tIns="36000" rIns="36000" bIns="36000" numCol="1" rtlCol="0" anchor="ctr" anchorCtr="0" compatLnSpc="1">
                <a:prstTxWarp prst="textNoShape">
                  <a:avLst/>
                </a:prstTxWarp>
              </a:bodyPr>
              <a:lstStyle/>
              <a:p>
                <a:pPr lvl="0"/>
                <a:r>
                  <a:rPr lang="en-US" altLang="zh-TW" sz="2000" b="1" dirty="0" smtClean="0">
                    <a:solidFill>
                      <a:srgbClr val="2F2B20"/>
                    </a:solidFill>
                    <a:latin typeface="微軟正黑體"/>
                    <a:ea typeface="微軟正黑體"/>
                    <a:cs typeface="微軟正黑體"/>
                  </a:rPr>
                  <a:t>1</a:t>
                </a:r>
                <a:r>
                  <a:rPr lang="zh-TW" altLang="en-US" sz="2000" b="1" dirty="0" smtClean="0">
                    <a:solidFill>
                      <a:srgbClr val="2F2B20"/>
                    </a:solidFill>
                    <a:latin typeface="微軟正黑體"/>
                    <a:ea typeface="微軟正黑體"/>
                    <a:cs typeface="微軟正黑體"/>
                  </a:rPr>
                  <a:t>、</a:t>
                </a:r>
                <a:r>
                  <a:rPr lang="zh-TW" altLang="zh-TW" sz="2000" b="1" dirty="0" smtClean="0">
                    <a:solidFill>
                      <a:srgbClr val="2F2B20"/>
                    </a:solidFill>
                    <a:latin typeface="微軟正黑體"/>
                    <a:ea typeface="微軟正黑體"/>
                    <a:cs typeface="微軟正黑體"/>
                  </a:rPr>
                  <a:t>起訴案件</a:t>
                </a:r>
                <a:r>
                  <a:rPr lang="zh-TW" altLang="en-US" sz="2000" b="1" dirty="0" smtClean="0">
                    <a:solidFill>
                      <a:srgbClr val="2F2B20"/>
                    </a:solidFill>
                    <a:latin typeface="微軟正黑體"/>
                    <a:ea typeface="微軟正黑體"/>
                    <a:cs typeface="微軟正黑體"/>
                  </a:rPr>
                  <a:t>、定罪人數、</a:t>
                </a:r>
                <a:r>
                  <a:rPr lang="zh-TW" altLang="zh-TW" sz="2000" b="1" dirty="0" smtClean="0">
                    <a:solidFill>
                      <a:srgbClr val="2F2B20"/>
                    </a:solidFill>
                    <a:latin typeface="微軟正黑體"/>
                    <a:ea typeface="微軟正黑體"/>
                    <a:cs typeface="微軟正黑體"/>
                  </a:rPr>
                  <a:t>被鑑別且受保護之被害人數增</a:t>
                </a:r>
                <a:r>
                  <a:rPr lang="zh-TW" altLang="zh-TW" sz="2000" b="1" dirty="0">
                    <a:solidFill>
                      <a:srgbClr val="2F2B20"/>
                    </a:solidFill>
                    <a:latin typeface="微軟正黑體"/>
                    <a:ea typeface="微軟正黑體"/>
                    <a:cs typeface="微軟正黑體"/>
                  </a:rPr>
                  <a:t>加。</a:t>
                </a:r>
              </a:p>
              <a:p>
                <a:pPr lvl="0"/>
                <a:r>
                  <a:rPr lang="en-US" altLang="zh-TW" sz="2000" b="1" dirty="0" smtClean="0">
                    <a:solidFill>
                      <a:srgbClr val="2F2B20"/>
                    </a:solidFill>
                    <a:latin typeface="微軟正黑體"/>
                    <a:ea typeface="微軟正黑體"/>
                    <a:cs typeface="微軟正黑體"/>
                  </a:rPr>
                  <a:t>2</a:t>
                </a:r>
                <a:r>
                  <a:rPr lang="zh-TW" altLang="en-US" sz="2000" b="1" dirty="0" smtClean="0">
                    <a:solidFill>
                      <a:srgbClr val="2F2B20"/>
                    </a:solidFill>
                    <a:latin typeface="微軟正黑體"/>
                    <a:ea typeface="微軟正黑體"/>
                    <a:cs typeface="微軟正黑體"/>
                  </a:rPr>
                  <a:t>、</a:t>
                </a:r>
                <a:r>
                  <a:rPr lang="zh-TW" altLang="zh-TW" sz="2000" b="1" dirty="0" smtClean="0">
                    <a:solidFill>
                      <a:srgbClr val="2F2B20"/>
                    </a:solidFill>
                    <a:latin typeface="微軟正黑體"/>
                    <a:ea typeface="微軟正黑體"/>
                    <a:cs typeface="微軟正黑體"/>
                  </a:rPr>
                  <a:t>家事勞工保護法案停滯，看護與幫傭持續面臨剝削風險</a:t>
                </a:r>
                <a:r>
                  <a:rPr lang="zh-TW" altLang="zh-TW" sz="2000" b="1" dirty="0">
                    <a:solidFill>
                      <a:srgbClr val="2F2B20"/>
                    </a:solidFill>
                    <a:latin typeface="微軟正黑體"/>
                    <a:ea typeface="微軟正黑體"/>
                    <a:cs typeface="微軟正黑體"/>
                  </a:rPr>
                  <a:t>。</a:t>
                </a:r>
              </a:p>
              <a:p>
                <a:r>
                  <a:rPr lang="en-US" altLang="zh-TW" sz="2000" b="1" dirty="0" smtClean="0">
                    <a:solidFill>
                      <a:srgbClr val="2F2B20"/>
                    </a:solidFill>
                    <a:latin typeface="微軟正黑體"/>
                    <a:ea typeface="微軟正黑體"/>
                    <a:cs typeface="微軟正黑體"/>
                  </a:rPr>
                  <a:t>3</a:t>
                </a:r>
                <a:r>
                  <a:rPr lang="zh-TW" altLang="en-US" sz="2000" b="1" dirty="0" smtClean="0">
                    <a:solidFill>
                      <a:srgbClr val="2F2B20"/>
                    </a:solidFill>
                    <a:latin typeface="微軟正黑體"/>
                    <a:ea typeface="微軟正黑體"/>
                    <a:cs typeface="微軟正黑體"/>
                  </a:rPr>
                  <a:t>、</a:t>
                </a:r>
                <a:r>
                  <a:rPr lang="zh-TW" altLang="zh-TW" sz="2000" b="1" dirty="0" smtClean="0">
                    <a:solidFill>
                      <a:srgbClr val="2F2B20"/>
                    </a:solidFill>
                    <a:latin typeface="微軟正黑體"/>
                    <a:ea typeface="微軟正黑體"/>
                    <a:cs typeface="微軟正黑體"/>
                  </a:rPr>
                  <a:t>兒少性剝削法部分條</a:t>
                </a:r>
                <a:r>
                  <a:rPr lang="zh-TW" altLang="zh-TW" sz="2000" b="1" dirty="0">
                    <a:solidFill>
                      <a:srgbClr val="2F2B20"/>
                    </a:solidFill>
                    <a:latin typeface="微軟正黑體"/>
                    <a:ea typeface="微軟正黑體"/>
                    <a:cs typeface="微軟正黑體"/>
                  </a:rPr>
                  <a:t>文有漏洞，</a:t>
                </a:r>
                <a:r>
                  <a:rPr lang="zh-TW" altLang="zh-TW" sz="2000" b="1" dirty="0" smtClean="0">
                    <a:solidFill>
                      <a:srgbClr val="2F2B20"/>
                    </a:solidFill>
                    <a:latin typeface="微軟正黑體"/>
                    <a:ea typeface="微軟正黑體"/>
                    <a:cs typeface="微軟正黑體"/>
                  </a:rPr>
                  <a:t>無法</a:t>
                </a:r>
                <a:r>
                  <a:rPr lang="zh-TW" altLang="en-US" sz="2000" b="1" dirty="0" smtClean="0">
                    <a:solidFill>
                      <a:srgbClr val="2F2B20"/>
                    </a:solidFill>
                    <a:latin typeface="微軟正黑體"/>
                    <a:ea typeface="微軟正黑體"/>
                    <a:cs typeface="微軟正黑體"/>
                  </a:rPr>
                  <a:t>定罪</a:t>
                </a:r>
                <a:r>
                  <a:rPr lang="zh-TW" altLang="zh-TW" sz="2000" b="1" dirty="0" smtClean="0">
                    <a:solidFill>
                      <a:srgbClr val="2F2B20"/>
                    </a:solidFill>
                    <a:latin typeface="微軟正黑體"/>
                    <a:ea typeface="微軟正黑體"/>
                    <a:cs typeface="微軟正黑體"/>
                  </a:rPr>
                  <a:t>所有形式</a:t>
                </a:r>
                <a:r>
                  <a:rPr lang="zh-TW" altLang="en-US" sz="2000" b="1" dirty="0" smtClean="0">
                    <a:solidFill>
                      <a:srgbClr val="2F2B20"/>
                    </a:solidFill>
                    <a:latin typeface="微軟正黑體"/>
                    <a:ea typeface="微軟正黑體"/>
                    <a:cs typeface="微軟正黑體"/>
                  </a:rPr>
                  <a:t>之</a:t>
                </a:r>
                <a:r>
                  <a:rPr lang="zh-TW" altLang="zh-TW" sz="2000" b="1" dirty="0" smtClean="0">
                    <a:solidFill>
                      <a:srgbClr val="2F2B20"/>
                    </a:solidFill>
                    <a:latin typeface="微軟正黑體"/>
                    <a:ea typeface="微軟正黑體"/>
                    <a:cs typeface="微軟正黑體"/>
                  </a:rPr>
                  <a:t>犯行。 </a:t>
                </a:r>
                <a:endParaRPr lang="zh-TW" altLang="en-US" sz="2000" b="1" dirty="0">
                  <a:solidFill>
                    <a:srgbClr val="2F2B20"/>
                  </a:solidFill>
                  <a:latin typeface="微軟正黑體"/>
                  <a:ea typeface="微軟正黑體"/>
                  <a:cs typeface="微軟正黑體"/>
                </a:endParaRPr>
              </a:p>
            </p:txBody>
          </p:sp>
          <p:sp>
            <p:nvSpPr>
              <p:cNvPr id="10" name="矩形 9"/>
              <p:cNvSpPr/>
              <p:nvPr/>
            </p:nvSpPr>
            <p:spPr bwMode="auto">
              <a:xfrm>
                <a:off x="1496366" y="2811880"/>
                <a:ext cx="7114439" cy="859841"/>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36000" tIns="36000" rIns="36000" bIns="36000" numCol="1" rtlCol="0" anchor="ctr" anchorCtr="0" compatLnSpc="1">
                <a:prstTxWarp prst="textNoShape">
                  <a:avLst/>
                </a:prstTxWarp>
              </a:bodyPr>
              <a:lstStyle/>
              <a:p>
                <a:pPr lvl="0"/>
                <a:r>
                  <a:rPr lang="en-US" altLang="zh-TW" sz="2000" b="1" dirty="0" smtClean="0">
                    <a:solidFill>
                      <a:srgbClr val="2F2B20"/>
                    </a:solidFill>
                    <a:latin typeface="微軟正黑體"/>
                    <a:ea typeface="微軟正黑體"/>
                    <a:cs typeface="微軟正黑體"/>
                  </a:rPr>
                  <a:t>1</a:t>
                </a:r>
                <a:r>
                  <a:rPr lang="zh-TW" altLang="en-US" sz="2000" b="1" dirty="0" smtClean="0">
                    <a:solidFill>
                      <a:srgbClr val="2F2B20"/>
                    </a:solidFill>
                    <a:latin typeface="微軟正黑體"/>
                    <a:ea typeface="微軟正黑體"/>
                    <a:cs typeface="微軟正黑體"/>
                  </a:rPr>
                  <a:t>、</a:t>
                </a:r>
                <a:r>
                  <a:rPr lang="zh-TW" altLang="zh-TW" sz="2000" b="1" dirty="0" smtClean="0">
                    <a:solidFill>
                      <a:srgbClr val="2F2B20"/>
                    </a:solidFill>
                    <a:latin typeface="微軟正黑體"/>
                    <a:ea typeface="微軟正黑體"/>
                    <a:cs typeface="微軟正黑體"/>
                  </a:rPr>
                  <a:t>公海隨機查訪漁船</a:t>
                </a:r>
                <a:r>
                  <a:rPr lang="zh-TW" altLang="en-US" sz="2000" b="1" dirty="0" smtClean="0">
                    <a:solidFill>
                      <a:srgbClr val="2F2B20"/>
                    </a:solidFill>
                    <a:latin typeface="微軟正黑體"/>
                    <a:ea typeface="微軟正黑體"/>
                    <a:cs typeface="微軟正黑體"/>
                  </a:rPr>
                  <a:t>並</a:t>
                </a:r>
                <a:r>
                  <a:rPr lang="zh-TW" altLang="zh-TW" sz="2000" b="1" dirty="0" smtClean="0">
                    <a:solidFill>
                      <a:srgbClr val="2F2B20"/>
                    </a:solidFill>
                    <a:latin typeface="微軟正黑體"/>
                    <a:ea typeface="微軟正黑體"/>
                    <a:cs typeface="微軟正黑體"/>
                  </a:rPr>
                  <a:t>協助遭販運及剝削外籍漁工返回母國</a:t>
                </a:r>
                <a:r>
                  <a:rPr lang="zh-TW" altLang="zh-TW" sz="2000" b="1" dirty="0">
                    <a:solidFill>
                      <a:srgbClr val="2F2B20"/>
                    </a:solidFill>
                    <a:latin typeface="微軟正黑體"/>
                    <a:ea typeface="微軟正黑體"/>
                    <a:cs typeface="微軟正黑體"/>
                  </a:rPr>
                  <a:t>。</a:t>
                </a:r>
              </a:p>
              <a:p>
                <a:pPr lvl="0"/>
                <a:r>
                  <a:rPr lang="en-US" altLang="zh-TW" sz="2000" b="1" dirty="0" smtClean="0">
                    <a:solidFill>
                      <a:srgbClr val="2F2B20"/>
                    </a:solidFill>
                    <a:latin typeface="微軟正黑體"/>
                    <a:ea typeface="微軟正黑體"/>
                    <a:cs typeface="微軟正黑體"/>
                  </a:rPr>
                  <a:t>2</a:t>
                </a:r>
                <a:r>
                  <a:rPr lang="zh-TW" altLang="en-US" sz="2000" b="1" dirty="0" smtClean="0">
                    <a:solidFill>
                      <a:srgbClr val="2F2B20"/>
                    </a:solidFill>
                    <a:latin typeface="微軟正黑體"/>
                    <a:ea typeface="微軟正黑體"/>
                    <a:cs typeface="微軟正黑體"/>
                  </a:rPr>
                  <a:t>、</a:t>
                </a:r>
                <a:r>
                  <a:rPr lang="zh-TW" altLang="zh-TW" sz="2000" b="1" dirty="0" smtClean="0">
                    <a:solidFill>
                      <a:srgbClr val="2F2B20"/>
                    </a:solidFill>
                    <a:latin typeface="微軟正黑體"/>
                    <a:ea typeface="微軟正黑體"/>
                    <a:cs typeface="微軟正黑體"/>
                  </a:rPr>
                  <a:t>勞動部與漁業署權責</a:t>
                </a:r>
                <a:r>
                  <a:rPr lang="zh-TW" altLang="en-US" sz="2000" b="1" dirty="0" smtClean="0">
                    <a:solidFill>
                      <a:srgbClr val="2F2B20"/>
                    </a:solidFill>
                    <a:latin typeface="微軟正黑體"/>
                    <a:ea typeface="微軟正黑體"/>
                    <a:cs typeface="微軟正黑體"/>
                  </a:rPr>
                  <a:t>及</a:t>
                </a:r>
                <a:r>
                  <a:rPr lang="zh-TW" altLang="zh-TW" sz="2000" b="1" dirty="0" smtClean="0">
                    <a:solidFill>
                      <a:srgbClr val="2F2B20"/>
                    </a:solidFill>
                    <a:latin typeface="微軟正黑體"/>
                    <a:ea typeface="微軟正黑體"/>
                    <a:cs typeface="微軟正黑體"/>
                  </a:rPr>
                  <a:t>標準不一，</a:t>
                </a:r>
                <a:r>
                  <a:rPr lang="zh-TW" altLang="en-US" sz="2000" b="1" dirty="0" smtClean="0">
                    <a:solidFill>
                      <a:srgbClr val="2F2B20"/>
                    </a:solidFill>
                    <a:latin typeface="微軟正黑體"/>
                    <a:ea typeface="微軟正黑體"/>
                    <a:cs typeface="微軟正黑體"/>
                  </a:rPr>
                  <a:t>難</a:t>
                </a:r>
                <a:r>
                  <a:rPr lang="zh-TW" altLang="zh-TW" sz="2000" b="1" dirty="0" smtClean="0">
                    <a:solidFill>
                      <a:srgbClr val="2F2B20"/>
                    </a:solidFill>
                    <a:latin typeface="微軟正黑體"/>
                    <a:ea typeface="微軟正黑體"/>
                    <a:cs typeface="微軟正黑體"/>
                  </a:rPr>
                  <a:t>解決</a:t>
                </a:r>
                <a:r>
                  <a:rPr lang="zh-TW" altLang="en-US" sz="2000" b="1" dirty="0" smtClean="0">
                    <a:solidFill>
                      <a:srgbClr val="2F2B20"/>
                    </a:solidFill>
                    <a:latin typeface="微軟正黑體"/>
                    <a:ea typeface="微軟正黑體"/>
                    <a:cs typeface="微軟正黑體"/>
                  </a:rPr>
                  <a:t>遠洋</a:t>
                </a:r>
                <a:r>
                  <a:rPr lang="zh-TW" altLang="zh-TW" sz="2000" b="1" dirty="0" smtClean="0">
                    <a:solidFill>
                      <a:srgbClr val="2F2B20"/>
                    </a:solidFill>
                    <a:latin typeface="微軟正黑體"/>
                    <a:ea typeface="微軟正黑體"/>
                    <a:cs typeface="微軟正黑體"/>
                  </a:rPr>
                  <a:t>漁工</a:t>
                </a:r>
                <a:r>
                  <a:rPr lang="zh-TW" altLang="en-US" sz="2000" b="1" dirty="0" smtClean="0">
                    <a:solidFill>
                      <a:srgbClr val="2F2B20"/>
                    </a:solidFill>
                    <a:latin typeface="微軟正黑體"/>
                    <a:ea typeface="微軟正黑體"/>
                    <a:cs typeface="微軟正黑體"/>
                  </a:rPr>
                  <a:t>遭</a:t>
                </a:r>
                <a:r>
                  <a:rPr lang="zh-TW" altLang="zh-TW" sz="2000" b="1" dirty="0" smtClean="0">
                    <a:solidFill>
                      <a:srgbClr val="2F2B20"/>
                    </a:solidFill>
                    <a:latin typeface="微軟正黑體"/>
                    <a:ea typeface="微軟正黑體"/>
                    <a:cs typeface="微軟正黑體"/>
                  </a:rPr>
                  <a:t>剝削。</a:t>
                </a:r>
                <a:endParaRPr lang="zh-TW" altLang="zh-TW" sz="2000" b="1" dirty="0">
                  <a:solidFill>
                    <a:srgbClr val="2F2B20"/>
                  </a:solidFill>
                  <a:latin typeface="微軟正黑體"/>
                  <a:ea typeface="微軟正黑體"/>
                  <a:cs typeface="微軟正黑體"/>
                </a:endParaRPr>
              </a:p>
              <a:p>
                <a:r>
                  <a:rPr lang="en-US" altLang="zh-TW" sz="2000" b="1" dirty="0" smtClean="0">
                    <a:solidFill>
                      <a:srgbClr val="2F2B20"/>
                    </a:solidFill>
                    <a:latin typeface="微軟正黑體"/>
                    <a:ea typeface="微軟正黑體"/>
                    <a:cs typeface="微軟正黑體"/>
                  </a:rPr>
                  <a:t>3</a:t>
                </a:r>
                <a:r>
                  <a:rPr lang="zh-TW" altLang="en-US" sz="2000" b="1" dirty="0" smtClean="0">
                    <a:solidFill>
                      <a:srgbClr val="2F2B20"/>
                    </a:solidFill>
                    <a:latin typeface="微軟正黑體"/>
                    <a:ea typeface="微軟正黑體"/>
                    <a:cs typeface="微軟正黑體"/>
                  </a:rPr>
                  <a:t>、</a:t>
                </a:r>
                <a:r>
                  <a:rPr lang="zh-TW" altLang="zh-TW" sz="2000" b="1" dirty="0" smtClean="0">
                    <a:solidFill>
                      <a:srgbClr val="2F2B20"/>
                    </a:solidFill>
                    <a:latin typeface="微軟正黑體"/>
                    <a:ea typeface="微軟正黑體"/>
                    <a:cs typeface="微軟正黑體"/>
                  </a:rPr>
                  <a:t>受外國政府認定為</a:t>
                </a:r>
                <a:r>
                  <a:rPr lang="zh-TW" altLang="en-US" sz="2000" b="1" dirty="0" smtClean="0">
                    <a:solidFill>
                      <a:srgbClr val="2F2B20"/>
                    </a:solidFill>
                    <a:latin typeface="微軟正黑體"/>
                    <a:ea typeface="微軟正黑體"/>
                    <a:cs typeface="微軟正黑體"/>
                  </a:rPr>
                  <a:t>人</a:t>
                </a:r>
                <a:r>
                  <a:rPr lang="zh-TW" altLang="zh-TW" sz="2000" b="1" dirty="0" smtClean="0">
                    <a:solidFill>
                      <a:srgbClr val="2F2B20"/>
                    </a:solidFill>
                    <a:latin typeface="微軟正黑體"/>
                    <a:ea typeface="微軟正黑體"/>
                    <a:cs typeface="微軟正黑體"/>
                  </a:rPr>
                  <a:t>口販運之被害人竟遭</a:t>
                </a:r>
                <a:r>
                  <a:rPr lang="zh-TW" altLang="zh-TW" sz="2000" b="1" dirty="0">
                    <a:solidFill>
                      <a:srgbClr val="2F2B20"/>
                    </a:solidFill>
                    <a:latin typeface="微軟正黑體"/>
                    <a:ea typeface="微軟正黑體"/>
                    <a:cs typeface="微軟正黑體"/>
                  </a:rPr>
                  <a:t>起訴。 </a:t>
                </a:r>
                <a:endParaRPr lang="zh-TW" altLang="en-US" sz="2000" b="1" dirty="0">
                  <a:solidFill>
                    <a:srgbClr val="2F2B20"/>
                  </a:solidFill>
                  <a:latin typeface="微軟正黑體"/>
                  <a:ea typeface="微軟正黑體"/>
                  <a:cs typeface="微軟正黑體"/>
                </a:endParaRPr>
              </a:p>
            </p:txBody>
          </p:sp>
          <p:sp>
            <p:nvSpPr>
              <p:cNvPr id="11" name="矩形 10"/>
              <p:cNvSpPr/>
              <p:nvPr/>
            </p:nvSpPr>
            <p:spPr bwMode="auto">
              <a:xfrm>
                <a:off x="108186" y="2811880"/>
                <a:ext cx="1320215" cy="855976"/>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36000" tIns="36000" rIns="36000" bIns="36000" numCol="1" rtlCol="0" anchor="ctr" anchorCtr="0" compatLnSpc="1">
                <a:prstTxWarp prst="textNoShape">
                  <a:avLst/>
                </a:prstTxWarp>
              </a:bodyPr>
              <a:lstStyle/>
              <a:p>
                <a:pPr marL="0" marR="0" lvl="0" indent="0" algn="ctr" defTabSz="449263" eaLnBrk="1" fontAlgn="base" latinLnBrk="0" hangingPunct="1">
                  <a:lnSpc>
                    <a:spcPct val="100000"/>
                  </a:lnSpc>
                  <a:spcBef>
                    <a:spcPct val="0"/>
                  </a:spcBef>
                  <a:spcAft>
                    <a:spcPct val="0"/>
                  </a:spcAft>
                  <a:buClr>
                    <a:srgbClr val="000000"/>
                  </a:buClr>
                  <a:buSzPct val="100000"/>
                  <a:buFontTx/>
                  <a:buNone/>
                  <a:tabLst/>
                  <a:defRPr/>
                </a:pPr>
                <a:r>
                  <a:rPr lang="en-US" altLang="zh-TW" sz="2800" b="1" kern="0" noProof="0" dirty="0" smtClean="0">
                    <a:solidFill>
                      <a:prstClr val="white"/>
                    </a:solidFill>
                    <a:effectLst>
                      <a:outerShdw blurRad="38100" dist="38100" dir="2700000" algn="tl">
                        <a:srgbClr val="000000">
                          <a:alpha val="43137"/>
                        </a:srgbClr>
                      </a:outerShdw>
                    </a:effectLst>
                    <a:latin typeface="微軟正黑體"/>
                    <a:ea typeface="微軟正黑體"/>
                    <a:cs typeface="微軟正黑體"/>
                  </a:rPr>
                  <a:t>2019</a:t>
                </a:r>
                <a:r>
                  <a:rPr lang="zh-TW" altLang="en-US" sz="2800" b="1" kern="0" noProof="0" dirty="0" smtClean="0">
                    <a:solidFill>
                      <a:prstClr val="white"/>
                    </a:solidFill>
                    <a:effectLst>
                      <a:outerShdw blurRad="38100" dist="38100" dir="2700000" algn="tl">
                        <a:srgbClr val="000000">
                          <a:alpha val="43137"/>
                        </a:srgbClr>
                      </a:outerShdw>
                    </a:effectLst>
                    <a:latin typeface="微軟正黑體"/>
                    <a:ea typeface="微軟正黑體"/>
                    <a:cs typeface="微軟正黑體"/>
                  </a:rPr>
                  <a:t>年</a:t>
                </a:r>
                <a:endParaRPr kumimoji="0" lang="zh-TW" altLang="en-US" sz="2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軟正黑體"/>
                  <a:ea typeface="微軟正黑體"/>
                  <a:cs typeface="微軟正黑體"/>
                </a:endParaRPr>
              </a:p>
            </p:txBody>
          </p:sp>
        </p:grpSp>
        <p:sp>
          <p:nvSpPr>
            <p:cNvPr id="6" name="矩形 5"/>
            <p:cNvSpPr/>
            <p:nvPr/>
          </p:nvSpPr>
          <p:spPr bwMode="auto">
            <a:xfrm>
              <a:off x="665701" y="3717078"/>
              <a:ext cx="1320215" cy="85006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36000" tIns="36000" rIns="36000" bIns="36000" numCol="1" rtlCol="0" anchor="ctr" anchorCtr="0" compatLnSpc="1">
              <a:prstTxWarp prst="textNoShape">
                <a:avLst/>
              </a:prstTxWarp>
            </a:bodyPr>
            <a:lstStyle/>
            <a:p>
              <a:pPr marL="0" marR="0" lvl="0" indent="0" algn="ctr" defTabSz="449263" eaLnBrk="1" fontAlgn="base" latinLnBrk="0" hangingPunct="1">
                <a:lnSpc>
                  <a:spcPct val="100000"/>
                </a:lnSpc>
                <a:spcBef>
                  <a:spcPct val="0"/>
                </a:spcBef>
                <a:spcAft>
                  <a:spcPct val="0"/>
                </a:spcAft>
                <a:buClr>
                  <a:srgbClr val="000000"/>
                </a:buClr>
                <a:buSzPct val="100000"/>
                <a:buFontTx/>
                <a:buNone/>
                <a:tabLst/>
                <a:defRPr/>
              </a:pPr>
              <a:r>
                <a:rPr lang="en-US" altLang="zh-TW" sz="2800" b="1" kern="0" dirty="0" smtClean="0">
                  <a:solidFill>
                    <a:schemeClr val="bg1"/>
                  </a:solidFill>
                  <a:effectLst>
                    <a:outerShdw blurRad="38100" dist="38100" dir="2700000" algn="tl">
                      <a:srgbClr val="000000">
                        <a:alpha val="43137"/>
                      </a:srgbClr>
                    </a:outerShdw>
                  </a:effectLst>
                  <a:latin typeface="微軟正黑體"/>
                  <a:ea typeface="微軟正黑體"/>
                  <a:cs typeface="微軟正黑體"/>
                </a:rPr>
                <a:t>2020</a:t>
              </a:r>
              <a:r>
                <a:rPr lang="zh-TW" altLang="en-US" sz="2800" b="1" kern="0" dirty="0" smtClean="0">
                  <a:solidFill>
                    <a:schemeClr val="bg1"/>
                  </a:solidFill>
                  <a:effectLst>
                    <a:outerShdw blurRad="38100" dist="38100" dir="2700000" algn="tl">
                      <a:srgbClr val="000000">
                        <a:alpha val="43137"/>
                      </a:srgbClr>
                    </a:outerShdw>
                  </a:effectLst>
                  <a:latin typeface="微軟正黑體"/>
                  <a:ea typeface="微軟正黑體"/>
                  <a:cs typeface="微軟正黑體"/>
                </a:rPr>
                <a:t>年</a:t>
              </a:r>
              <a:endParaRPr kumimoji="0" lang="zh-TW" alt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微軟正黑體"/>
                <a:ea typeface="微軟正黑體"/>
                <a:cs typeface="微軟正黑體"/>
              </a:endParaRPr>
            </a:p>
          </p:txBody>
        </p:sp>
        <p:sp>
          <p:nvSpPr>
            <p:cNvPr id="7" name="矩形 6"/>
            <p:cNvSpPr/>
            <p:nvPr/>
          </p:nvSpPr>
          <p:spPr bwMode="auto">
            <a:xfrm>
              <a:off x="2053878" y="3717078"/>
              <a:ext cx="7114441" cy="85006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36000" tIns="36000" rIns="36000" bIns="36000" numCol="1" rtlCol="0" anchor="ctr" anchorCtr="0" compatLnSpc="1">
              <a:prstTxWarp prst="textNoShape">
                <a:avLst/>
              </a:prstTxWarp>
            </a:bodyPr>
            <a:lstStyle/>
            <a:p>
              <a:pPr lvl="0"/>
              <a:r>
                <a:rPr lang="en-US" altLang="zh-TW" sz="2000" b="1" dirty="0" smtClean="0">
                  <a:solidFill>
                    <a:schemeClr val="tx1"/>
                  </a:solidFill>
                  <a:latin typeface="微軟正黑體"/>
                  <a:ea typeface="微軟正黑體"/>
                  <a:cs typeface="微軟正黑體"/>
                </a:rPr>
                <a:t>1</a:t>
              </a:r>
              <a:r>
                <a:rPr lang="zh-TW" altLang="en-US" sz="2000" b="1" dirty="0" smtClean="0">
                  <a:solidFill>
                    <a:schemeClr val="tx1"/>
                  </a:solidFill>
                  <a:latin typeface="微軟正黑體"/>
                  <a:ea typeface="微軟正黑體"/>
                  <a:cs typeface="微軟正黑體"/>
                </a:rPr>
                <a:t>、</a:t>
              </a:r>
              <a:r>
                <a:rPr lang="zh-TW" altLang="zh-TW" sz="2000" b="1" dirty="0" smtClean="0">
                  <a:solidFill>
                    <a:schemeClr val="tx1"/>
                  </a:solidFill>
                  <a:latin typeface="微軟正黑體"/>
                  <a:ea typeface="微軟正黑體"/>
                  <a:cs typeface="微軟正黑體"/>
                </a:rPr>
                <a:t>不同</a:t>
              </a:r>
              <a:r>
                <a:rPr lang="zh-TW" altLang="en-US" sz="2000" b="1" dirty="0" smtClean="0">
                  <a:solidFill>
                    <a:schemeClr val="tx1"/>
                  </a:solidFill>
                  <a:latin typeface="微軟正黑體"/>
                  <a:ea typeface="微軟正黑體"/>
                  <a:cs typeface="微軟正黑體"/>
                </a:rPr>
                <a:t>且</a:t>
              </a:r>
              <a:r>
                <a:rPr lang="zh-TW" altLang="zh-TW" sz="2000" b="1" dirty="0" smtClean="0">
                  <a:solidFill>
                    <a:schemeClr val="tx1"/>
                  </a:solidFill>
                  <a:latin typeface="微軟正黑體"/>
                  <a:ea typeface="微軟正黑體"/>
                  <a:cs typeface="微軟正黑體"/>
                </a:rPr>
                <a:t>低效率之鑑別方式</a:t>
              </a:r>
              <a:r>
                <a:rPr lang="zh-TW" altLang="en-US" sz="2000" b="1" dirty="0" smtClean="0">
                  <a:solidFill>
                    <a:schemeClr val="tx1"/>
                  </a:solidFill>
                  <a:latin typeface="微軟正黑體"/>
                  <a:ea typeface="微軟正黑體"/>
                  <a:cs typeface="微軟正黑體"/>
                </a:rPr>
                <a:t>造成</a:t>
              </a:r>
              <a:r>
                <a:rPr lang="zh-TW" altLang="zh-TW" sz="2000" b="1" dirty="0" smtClean="0">
                  <a:solidFill>
                    <a:schemeClr val="tx1"/>
                  </a:solidFill>
                  <a:latin typeface="微軟正黑體"/>
                  <a:ea typeface="微軟正黑體"/>
                  <a:cs typeface="微軟正黑體"/>
                </a:rPr>
                <a:t>被害人司法及照護不便。</a:t>
              </a:r>
              <a:endParaRPr lang="zh-TW" altLang="zh-TW" sz="2000" b="1" dirty="0">
                <a:solidFill>
                  <a:schemeClr val="tx1"/>
                </a:solidFill>
                <a:latin typeface="微軟正黑體"/>
                <a:ea typeface="微軟正黑體"/>
                <a:cs typeface="微軟正黑體"/>
              </a:endParaRPr>
            </a:p>
            <a:p>
              <a:pPr lvl="0"/>
              <a:r>
                <a:rPr lang="en-US" altLang="zh-TW" sz="2000" b="1" dirty="0" smtClean="0">
                  <a:solidFill>
                    <a:schemeClr val="tx1"/>
                  </a:solidFill>
                  <a:latin typeface="微軟正黑體"/>
                  <a:ea typeface="微軟正黑體"/>
                  <a:cs typeface="微軟正黑體"/>
                </a:rPr>
                <a:t>2</a:t>
              </a:r>
              <a:r>
                <a:rPr lang="zh-TW" altLang="en-US" sz="2000" b="1" dirty="0" smtClean="0">
                  <a:solidFill>
                    <a:schemeClr val="tx1"/>
                  </a:solidFill>
                  <a:latin typeface="微軟正黑體"/>
                  <a:ea typeface="微軟正黑體"/>
                  <a:cs typeface="微軟正黑體"/>
                </a:rPr>
                <a:t>、</a:t>
              </a:r>
              <a:r>
                <a:rPr lang="zh-TW" altLang="zh-TW" sz="2000" b="1" dirty="0" smtClean="0">
                  <a:solidFill>
                    <a:schemeClr val="tx1"/>
                  </a:solidFill>
                  <a:latin typeface="微軟正黑體"/>
                  <a:ea typeface="微軟正黑體"/>
                  <a:cs typeface="微軟正黑體"/>
                </a:rPr>
                <a:t>人員及檢查規範未完備，</a:t>
              </a:r>
              <a:r>
                <a:rPr lang="zh-TW" altLang="en-US" sz="2000" b="1" dirty="0" smtClean="0">
                  <a:solidFill>
                    <a:schemeClr val="tx1"/>
                  </a:solidFill>
                  <a:latin typeface="微軟正黑體"/>
                  <a:ea typeface="微軟正黑體"/>
                  <a:cs typeface="微軟正黑體"/>
                </a:rPr>
                <a:t>難</a:t>
              </a:r>
              <a:r>
                <a:rPr lang="zh-TW" altLang="zh-TW" sz="2000" b="1" dirty="0" smtClean="0">
                  <a:solidFill>
                    <a:schemeClr val="tx1"/>
                  </a:solidFill>
                  <a:latin typeface="微軟正黑體"/>
                  <a:ea typeface="微軟正黑體"/>
                  <a:cs typeface="微軟正黑體"/>
                </a:rPr>
                <a:t>有效查察遠洋漁船人口販</a:t>
              </a:r>
              <a:r>
                <a:rPr lang="zh-TW" altLang="zh-TW" sz="2000" b="1" dirty="0">
                  <a:solidFill>
                    <a:schemeClr val="tx1"/>
                  </a:solidFill>
                  <a:latin typeface="微軟正黑體"/>
                  <a:ea typeface="微軟正黑體"/>
                  <a:cs typeface="微軟正黑體"/>
                </a:rPr>
                <a:t>運</a:t>
              </a:r>
              <a:r>
                <a:rPr lang="zh-TW" altLang="zh-TW" sz="2000" b="1" dirty="0" smtClean="0">
                  <a:solidFill>
                    <a:schemeClr val="tx1"/>
                  </a:solidFill>
                  <a:latin typeface="微軟正黑體"/>
                  <a:ea typeface="微軟正黑體"/>
                  <a:cs typeface="微軟正黑體"/>
                </a:rPr>
                <a:t>案。</a:t>
              </a:r>
              <a:endParaRPr lang="zh-TW" altLang="zh-TW" sz="2000" b="1" dirty="0">
                <a:solidFill>
                  <a:schemeClr val="tx1"/>
                </a:solidFill>
                <a:latin typeface="微軟正黑體"/>
                <a:ea typeface="微軟正黑體"/>
                <a:cs typeface="微軟正黑體"/>
              </a:endParaRPr>
            </a:p>
            <a:p>
              <a:r>
                <a:rPr lang="en-US" altLang="zh-TW" sz="2000" b="1" dirty="0" smtClean="0">
                  <a:solidFill>
                    <a:schemeClr val="tx1"/>
                  </a:solidFill>
                  <a:latin typeface="微軟正黑體"/>
                  <a:ea typeface="微軟正黑體"/>
                  <a:cs typeface="微軟正黑體"/>
                </a:rPr>
                <a:t>3</a:t>
              </a:r>
              <a:r>
                <a:rPr lang="zh-TW" altLang="en-US" sz="2000" b="1" dirty="0" smtClean="0">
                  <a:solidFill>
                    <a:schemeClr val="tx1"/>
                  </a:solidFill>
                  <a:latin typeface="微軟正黑體"/>
                  <a:ea typeface="微軟正黑體"/>
                  <a:cs typeface="微軟正黑體"/>
                </a:rPr>
                <a:t>、</a:t>
              </a:r>
              <a:r>
                <a:rPr lang="zh-TW" altLang="zh-TW" sz="2000" b="1" dirty="0" smtClean="0">
                  <a:solidFill>
                    <a:schemeClr val="tx1"/>
                  </a:solidFill>
                  <a:latin typeface="微軟正黑體"/>
                  <a:ea typeface="微軟正黑體"/>
                  <a:cs typeface="微軟正黑體"/>
                </a:rPr>
                <a:t>家事</a:t>
              </a:r>
              <a:r>
                <a:rPr lang="zh-TW" altLang="en-US" sz="2000" b="1" dirty="0" smtClean="0">
                  <a:solidFill>
                    <a:schemeClr val="tx1"/>
                  </a:solidFill>
                  <a:latin typeface="微軟正黑體"/>
                  <a:ea typeface="微軟正黑體"/>
                  <a:cs typeface="微軟正黑體"/>
                </a:rPr>
                <a:t>移</a:t>
              </a:r>
              <a:r>
                <a:rPr lang="zh-TW" altLang="zh-TW" sz="2000" b="1" dirty="0" smtClean="0">
                  <a:solidFill>
                    <a:schemeClr val="tx1"/>
                  </a:solidFill>
                  <a:latin typeface="微軟正黑體"/>
                  <a:ea typeface="微軟正黑體"/>
                  <a:cs typeface="微軟正黑體"/>
                </a:rPr>
                <a:t>工缺乏</a:t>
              </a:r>
              <a:r>
                <a:rPr lang="zh-TW" altLang="en-US" sz="2000" b="1" dirty="0" smtClean="0">
                  <a:solidFill>
                    <a:schemeClr val="tx1"/>
                  </a:solidFill>
                  <a:latin typeface="微軟正黑體"/>
                  <a:ea typeface="微軟正黑體"/>
                  <a:cs typeface="微軟正黑體"/>
                </a:rPr>
                <a:t>勞動</a:t>
              </a:r>
              <a:r>
                <a:rPr lang="zh-TW" altLang="zh-TW" sz="2000" b="1" dirty="0" smtClean="0">
                  <a:solidFill>
                    <a:schemeClr val="tx1"/>
                  </a:solidFill>
                  <a:latin typeface="微軟正黑體"/>
                  <a:ea typeface="微軟正黑體"/>
                  <a:cs typeface="微軟正黑體"/>
                </a:rPr>
                <a:t>保障，</a:t>
              </a:r>
              <a:r>
                <a:rPr lang="zh-TW" altLang="en-US" sz="2000" b="1" dirty="0" smtClean="0">
                  <a:solidFill>
                    <a:schemeClr val="tx1"/>
                  </a:solidFill>
                  <a:latin typeface="微軟正黑體"/>
                  <a:ea typeface="微軟正黑體"/>
                  <a:cs typeface="微軟正黑體"/>
                </a:rPr>
                <a:t>面臨受</a:t>
              </a:r>
              <a:r>
                <a:rPr lang="zh-TW" altLang="zh-TW" sz="2000" b="1" dirty="0" smtClean="0">
                  <a:solidFill>
                    <a:schemeClr val="tx1"/>
                  </a:solidFill>
                  <a:latin typeface="微軟正黑體"/>
                  <a:ea typeface="微軟正黑體"/>
                  <a:cs typeface="微軟正黑體"/>
                </a:rPr>
                <a:t>剝削之高風險</a:t>
              </a:r>
              <a:r>
                <a:rPr lang="zh-TW" altLang="zh-TW" sz="2000" b="1" dirty="0">
                  <a:solidFill>
                    <a:schemeClr val="tx1"/>
                  </a:solidFill>
                  <a:latin typeface="微軟正黑體"/>
                  <a:ea typeface="微軟正黑體"/>
                  <a:cs typeface="微軟正黑體"/>
                </a:rPr>
                <a:t>。 </a:t>
              </a:r>
              <a:endParaRPr lang="zh-TW" altLang="en-US" sz="2000" b="1" dirty="0">
                <a:solidFill>
                  <a:schemeClr val="tx1"/>
                </a:solidFill>
                <a:latin typeface="微軟正黑體"/>
                <a:ea typeface="微軟正黑體"/>
                <a:cs typeface="微軟正黑體"/>
              </a:endParaRPr>
            </a:p>
          </p:txBody>
        </p:sp>
      </p:grpSp>
      <p:sp>
        <p:nvSpPr>
          <p:cNvPr id="15" name="日期版面配置區 14"/>
          <p:cNvSpPr>
            <a:spLocks noGrp="1"/>
          </p:cNvSpPr>
          <p:nvPr>
            <p:ph type="dt" sz="half" idx="10"/>
          </p:nvPr>
        </p:nvSpPr>
        <p:spPr/>
        <p:txBody>
          <a:bodyPr/>
          <a:lstStyle/>
          <a:p>
            <a:fld id="{7C919000-24D0-4B0C-9575-503AEE3F70B3}" type="datetime1">
              <a:rPr kumimoji="1" lang="zh-TW" altLang="en-US" smtClean="0"/>
              <a:t>2021/6/3</a:t>
            </a:fld>
            <a:endParaRPr kumimoji="1" lang="zh-TW" altLang="en-US"/>
          </a:p>
        </p:txBody>
      </p:sp>
      <p:sp>
        <p:nvSpPr>
          <p:cNvPr id="16" name="頁尾版面配置區 15"/>
          <p:cNvSpPr>
            <a:spLocks noGrp="1"/>
          </p:cNvSpPr>
          <p:nvPr>
            <p:ph type="ftr" sz="quarter" idx="11"/>
          </p:nvPr>
        </p:nvSpPr>
        <p:spPr/>
        <p:txBody>
          <a:bodyPr/>
          <a:lstStyle/>
          <a:p>
            <a:endParaRPr kumimoji="1" lang="zh-TW" altLang="en-US"/>
          </a:p>
        </p:txBody>
      </p:sp>
      <p:sp>
        <p:nvSpPr>
          <p:cNvPr id="17" name="投影片編號版面配置區 16"/>
          <p:cNvSpPr>
            <a:spLocks noGrp="1"/>
          </p:cNvSpPr>
          <p:nvPr>
            <p:ph type="sldNum" sz="quarter" idx="12"/>
          </p:nvPr>
        </p:nvSpPr>
        <p:spPr/>
        <p:txBody>
          <a:bodyPr/>
          <a:lstStyle/>
          <a:p>
            <a:fld id="{E5BD9D1F-0D7E-A748-A834-CDF05EE8CA5D}" type="slidenum">
              <a:rPr kumimoji="1" lang="zh-TW" altLang="en-US" smtClean="0"/>
              <a:t>16</a:t>
            </a:fld>
            <a:endParaRPr kumimoji="1" lang="zh-TW" altLang="en-US"/>
          </a:p>
        </p:txBody>
      </p:sp>
    </p:spTree>
    <p:extLst>
      <p:ext uri="{BB962C8B-B14F-4D97-AF65-F5344CB8AC3E}">
        <p14:creationId xmlns:p14="http://schemas.microsoft.com/office/powerpoint/2010/main" val="3241017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A219F57-5AC3-4815-8529-F208E2ED1BF9}"/>
              </a:ext>
            </a:extLst>
          </p:cNvPr>
          <p:cNvSpPr txBox="1"/>
          <p:nvPr/>
        </p:nvSpPr>
        <p:spPr>
          <a:xfrm>
            <a:off x="6432296" y="486276"/>
            <a:ext cx="2027702" cy="1224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72000" tIns="72000" rIns="72000" bIns="72000" rtlCol="0">
            <a:noAutofit/>
          </a:bodyPr>
          <a:lstStyle/>
          <a:p>
            <a:pPr algn="ctr"/>
            <a:r>
              <a:rPr lang="zh-TW" altLang="en-US" sz="7200" b="1" dirty="0" smtClean="0">
                <a:latin typeface="微軟正黑體" panose="020B0604030504040204" pitchFamily="34" charset="-120"/>
                <a:ea typeface="微軟正黑體" panose="020B0604030504040204" pitchFamily="34" charset="-120"/>
              </a:rPr>
              <a:t>困境</a:t>
            </a:r>
            <a:endParaRPr lang="zh-TW" altLang="en-US" sz="7200" b="1" dirty="0">
              <a:latin typeface="微軟正黑體" panose="020B0604030504040204" pitchFamily="34" charset="-120"/>
              <a:ea typeface="微軟正黑體" panose="020B0604030504040204" pitchFamily="34" charset="-120"/>
            </a:endParaRPr>
          </a:p>
        </p:txBody>
      </p:sp>
      <p:sp>
        <p:nvSpPr>
          <p:cNvPr id="3" name="矩形 2"/>
          <p:cNvSpPr/>
          <p:nvPr/>
        </p:nvSpPr>
        <p:spPr bwMode="auto">
          <a:xfrm>
            <a:off x="0" y="491952"/>
            <a:ext cx="6309385" cy="1218323"/>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36000" tIns="36000" rIns="36000" bIns="36000" numCol="1" rtlCol="0" anchor="ctr" anchorCtr="0" compatLnSpc="1">
            <a:prstTxWarp prst="textNoShape">
              <a:avLst/>
            </a:prstTxWarp>
          </a:bodyPr>
          <a:lstStyle/>
          <a:p>
            <a:pPr lvl="0" algn="ctr" defTabSz="449263" fontAlgn="base">
              <a:spcBef>
                <a:spcPct val="0"/>
              </a:spcBef>
              <a:spcAft>
                <a:spcPct val="0"/>
              </a:spcAft>
              <a:buClr>
                <a:srgbClr val="000000"/>
              </a:buClr>
              <a:buSzPct val="100000"/>
            </a:pPr>
            <a:r>
              <a:rPr lang="zh-TW" altLang="zh-TW" sz="3200" b="1" dirty="0">
                <a:latin typeface="微軟正黑體"/>
                <a:ea typeface="微軟正黑體"/>
                <a:cs typeface="微軟正黑體"/>
              </a:rPr>
              <a:t>不同政府部門對人口販運被害人身分鑑別程序迥異且經常成效不彰 </a:t>
            </a:r>
            <a:endParaRPr lang="zh-TW" altLang="en-US" sz="3200" b="1" kern="0" dirty="0">
              <a:solidFill>
                <a:prstClr val="white"/>
              </a:solidFill>
              <a:effectLst>
                <a:outerShdw blurRad="38100" dist="38100" dir="2700000" algn="tl">
                  <a:srgbClr val="000000">
                    <a:alpha val="43137"/>
                  </a:srgbClr>
                </a:outerShdw>
              </a:effectLst>
              <a:latin typeface="微軟正黑體"/>
              <a:ea typeface="微軟正黑體"/>
              <a:cs typeface="微軟正黑體"/>
            </a:endParaRPr>
          </a:p>
        </p:txBody>
      </p:sp>
      <p:sp>
        <p:nvSpPr>
          <p:cNvPr id="4" name="矩形 3">
            <a:extLst>
              <a:ext uri="{FF2B5EF4-FFF2-40B4-BE49-F238E27FC236}">
                <a16:creationId xmlns:a16="http://schemas.microsoft.com/office/drawing/2014/main" id="{B5E20201-16F9-42C4-A9B9-7A4EFBE57B15}"/>
              </a:ext>
            </a:extLst>
          </p:cNvPr>
          <p:cNvSpPr/>
          <p:nvPr/>
        </p:nvSpPr>
        <p:spPr bwMode="auto">
          <a:xfrm>
            <a:off x="406283" y="1899825"/>
            <a:ext cx="6026013" cy="1773869"/>
          </a:xfrm>
          <a:prstGeom prst="rect">
            <a:avLst/>
          </a:prstGeom>
          <a:solidFill>
            <a:srgbClr val="000000">
              <a:alpha val="40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72000" tIns="72000" rIns="72000" bIns="72000" numCol="1" rtlCol="0" anchor="ctr" anchorCtr="0" compatLnSpc="1">
            <a:prstTxWarp prst="textNoShape">
              <a:avLst/>
            </a:prstTxWarp>
          </a:bodyPr>
          <a:lstStyle/>
          <a:p>
            <a:pPr algn="ctr" defTabSz="449239" fontAlgn="base">
              <a:spcBef>
                <a:spcPct val="0"/>
              </a:spcBef>
              <a:spcAft>
                <a:spcPct val="0"/>
              </a:spcAft>
              <a:buClr>
                <a:srgbClr val="000000"/>
              </a:buClr>
              <a:buSzPct val="100000"/>
            </a:pPr>
            <a:r>
              <a:rPr lang="zh-TW" altLang="zh-TW" sz="3600" b="1" dirty="0" smtClean="0">
                <a:solidFill>
                  <a:schemeClr val="bg1"/>
                </a:solidFill>
                <a:latin typeface="微軟正黑體"/>
                <a:ea typeface="微軟正黑體"/>
                <a:cs typeface="微軟正黑體"/>
              </a:rPr>
              <a:t>人口販運被害人鑑別現行由</a:t>
            </a:r>
            <a:r>
              <a:rPr lang="zh-TW" altLang="zh-TW" sz="3600" b="1" dirty="0" smtClean="0">
                <a:latin typeface="微軟正黑體"/>
                <a:ea typeface="微軟正黑體"/>
                <a:cs typeface="微軟正黑體"/>
              </a:rPr>
              <a:t>司法警察</a:t>
            </a:r>
            <a:r>
              <a:rPr lang="zh-TW" altLang="zh-TW" sz="3600" b="1" dirty="0" smtClean="0">
                <a:solidFill>
                  <a:schemeClr val="bg1"/>
                </a:solidFill>
                <a:latin typeface="微軟正黑體"/>
                <a:ea typeface="微軟正黑體"/>
                <a:cs typeface="微軟正黑體"/>
              </a:rPr>
              <a:t>及</a:t>
            </a:r>
            <a:r>
              <a:rPr lang="zh-TW" altLang="zh-TW" sz="3600" b="1" dirty="0" smtClean="0">
                <a:solidFill>
                  <a:srgbClr val="2F2B20"/>
                </a:solidFill>
                <a:latin typeface="微軟正黑體"/>
                <a:ea typeface="微軟正黑體"/>
                <a:cs typeface="微軟正黑體"/>
              </a:rPr>
              <a:t>檢察官</a:t>
            </a:r>
            <a:r>
              <a:rPr lang="zh-TW" altLang="zh-TW" sz="3600" b="1" dirty="0" smtClean="0">
                <a:solidFill>
                  <a:schemeClr val="bg1"/>
                </a:solidFill>
                <a:latin typeface="微軟正黑體"/>
                <a:ea typeface="微軟正黑體"/>
                <a:cs typeface="微軟正黑體"/>
              </a:rPr>
              <a:t>執行</a:t>
            </a:r>
            <a:endParaRPr lang="en-US" altLang="zh-TW" sz="3600" b="1" dirty="0">
              <a:solidFill>
                <a:schemeClr val="bg1"/>
              </a:solidFill>
              <a:latin typeface="微軟正黑體"/>
              <a:ea typeface="微軟正黑體"/>
              <a:cs typeface="微軟正黑體"/>
            </a:endParaRPr>
          </a:p>
          <a:p>
            <a:pPr algn="ctr" defTabSz="449239" fontAlgn="base">
              <a:spcBef>
                <a:spcPct val="0"/>
              </a:spcBef>
              <a:spcAft>
                <a:spcPct val="0"/>
              </a:spcAft>
              <a:buClr>
                <a:srgbClr val="000000"/>
              </a:buClr>
              <a:buSzPct val="100000"/>
            </a:pPr>
            <a:r>
              <a:rPr lang="zh-TW" altLang="zh-TW" sz="3600" b="1" dirty="0" smtClean="0">
                <a:solidFill>
                  <a:schemeClr val="bg1"/>
                </a:solidFill>
                <a:latin typeface="微軟正黑體"/>
                <a:ea typeface="微軟正黑體"/>
                <a:cs typeface="微軟正黑體"/>
              </a:rPr>
              <a:t>採</a:t>
            </a:r>
            <a:r>
              <a:rPr lang="zh-TW" altLang="zh-TW" sz="4000" b="1" dirty="0" smtClean="0">
                <a:solidFill>
                  <a:srgbClr val="2F2B20"/>
                </a:solidFill>
                <a:latin typeface="微軟正黑體"/>
                <a:ea typeface="微軟正黑體"/>
                <a:cs typeface="微軟正黑體"/>
              </a:rPr>
              <a:t>動態</a:t>
            </a:r>
            <a:r>
              <a:rPr lang="zh-TW" altLang="zh-TW" sz="4000" b="1" dirty="0">
                <a:solidFill>
                  <a:srgbClr val="2F2B20"/>
                </a:solidFill>
                <a:latin typeface="微軟正黑體"/>
                <a:ea typeface="微軟正黑體"/>
                <a:cs typeface="微軟正黑體"/>
              </a:rPr>
              <a:t>鑑別模式</a:t>
            </a:r>
            <a:r>
              <a:rPr lang="zh-TW" altLang="zh-TW" sz="3600" b="1" dirty="0">
                <a:solidFill>
                  <a:schemeClr val="bg1"/>
                </a:solidFill>
                <a:latin typeface="微軟正黑體"/>
                <a:ea typeface="微軟正黑體"/>
                <a:cs typeface="微軟正黑體"/>
              </a:rPr>
              <a:t> </a:t>
            </a:r>
            <a:endParaRPr kumimoji="1" lang="en-US" altLang="zh-TW" sz="4400" b="1" kern="0" dirty="0">
              <a:solidFill>
                <a:schemeClr val="bg1"/>
              </a:solidFill>
              <a:effectLst>
                <a:outerShdw blurRad="38100" dist="38100" dir="2700000" algn="tl">
                  <a:srgbClr val="000000">
                    <a:alpha val="43137"/>
                  </a:srgbClr>
                </a:outerShdw>
              </a:effectLst>
              <a:latin typeface="微軟正黑體"/>
              <a:ea typeface="微軟正黑體"/>
              <a:cs typeface="微軟正黑體"/>
            </a:endParaRPr>
          </a:p>
        </p:txBody>
      </p:sp>
      <p:sp>
        <p:nvSpPr>
          <p:cNvPr id="5" name="Text Box 9"/>
          <p:cNvSpPr txBox="1">
            <a:spLocks noChangeArrowheads="1"/>
          </p:cNvSpPr>
          <p:nvPr/>
        </p:nvSpPr>
        <p:spPr bwMode="auto">
          <a:xfrm>
            <a:off x="406284" y="3768162"/>
            <a:ext cx="6026012" cy="2896970"/>
          </a:xfrm>
          <a:prstGeom prst="rect">
            <a:avLst/>
          </a:prstGeom>
          <a:ln w="76200" cmpd="sng">
            <a:headEnd/>
            <a:tailEnd/>
          </a:ln>
        </p:spPr>
        <p:style>
          <a:lnRef idx="2">
            <a:schemeClr val="accent5"/>
          </a:lnRef>
          <a:fillRef idx="1">
            <a:schemeClr val="lt1"/>
          </a:fillRef>
          <a:effectRef idx="0">
            <a:schemeClr val="accent5"/>
          </a:effectRef>
          <a:fontRef idx="minor">
            <a:schemeClr val="dk1"/>
          </a:fontRef>
        </p:style>
        <p:txBody>
          <a:bodyPr lIns="36000" tIns="36000" rIns="36000" bIns="36000" anchor="ctr">
            <a:noAutofit/>
          </a:bodyPr>
          <a:lstStyle/>
          <a:p>
            <a:pPr algn="ctr"/>
            <a:r>
              <a:rPr lang="zh-TW" altLang="zh-TW" sz="2800" b="1" dirty="0" smtClean="0">
                <a:latin typeface="微軟正黑體"/>
                <a:ea typeface="微軟正黑體"/>
                <a:cs typeface="微軟正黑體"/>
              </a:rPr>
              <a:t>警察機關鑑別在案發之</a:t>
            </a:r>
            <a:r>
              <a:rPr lang="zh-TW" altLang="zh-TW" sz="2800" b="1" dirty="0">
                <a:latin typeface="微軟正黑體"/>
                <a:ea typeface="微軟正黑體"/>
                <a:cs typeface="微軟正黑體"/>
              </a:rPr>
              <a:t>初</a:t>
            </a:r>
            <a:r>
              <a:rPr lang="zh-TW" altLang="zh-TW" sz="2800" b="1" dirty="0" smtClean="0">
                <a:latin typeface="微軟正黑體"/>
                <a:ea typeface="微軟正黑體"/>
                <a:cs typeface="微軟正黑體"/>
              </a:rPr>
              <a:t>，檢察官鑑別時所獲證據資料較完</a:t>
            </a:r>
            <a:r>
              <a:rPr lang="zh-TW" altLang="zh-TW" sz="2800" b="1" dirty="0">
                <a:latin typeface="微軟正黑體"/>
                <a:ea typeface="微軟正黑體"/>
                <a:cs typeface="微軟正黑體"/>
              </a:rPr>
              <a:t>整</a:t>
            </a:r>
            <a:r>
              <a:rPr lang="zh-TW" altLang="zh-TW" sz="2800" b="1" dirty="0" smtClean="0">
                <a:latin typeface="微軟正黑體"/>
                <a:ea typeface="微軟正黑體"/>
                <a:cs typeface="微軟正黑體"/>
              </a:rPr>
              <a:t>，</a:t>
            </a:r>
            <a:r>
              <a:rPr lang="zh-TW" altLang="en-US" sz="2800" b="1" dirty="0" smtClean="0">
                <a:solidFill>
                  <a:srgbClr val="FF0000"/>
                </a:solidFill>
                <a:latin typeface="微軟正黑體"/>
                <a:ea typeface="微軟正黑體"/>
                <a:cs typeface="微軟正黑體"/>
              </a:rPr>
              <a:t>兩者</a:t>
            </a:r>
            <a:r>
              <a:rPr lang="zh-TW" altLang="zh-TW" sz="2800" b="1" dirty="0" smtClean="0">
                <a:solidFill>
                  <a:srgbClr val="FF0000"/>
                </a:solidFill>
                <a:latin typeface="微軟正黑體"/>
                <a:ea typeface="微軟正黑體"/>
                <a:cs typeface="微軟正黑體"/>
              </a:rPr>
              <a:t>程序作法</a:t>
            </a:r>
            <a:r>
              <a:rPr lang="zh-TW" altLang="en-US" sz="2800" b="1" dirty="0" smtClean="0">
                <a:solidFill>
                  <a:srgbClr val="FF0000"/>
                </a:solidFill>
                <a:latin typeface="微軟正黑體"/>
                <a:ea typeface="微軟正黑體"/>
                <a:cs typeface="微軟正黑體"/>
              </a:rPr>
              <a:t>常有</a:t>
            </a:r>
            <a:r>
              <a:rPr lang="zh-TW" altLang="zh-TW" sz="2800" b="1" dirty="0" smtClean="0">
                <a:solidFill>
                  <a:srgbClr val="FF0000"/>
                </a:solidFill>
                <a:latin typeface="微軟正黑體"/>
                <a:ea typeface="微軟正黑體"/>
                <a:cs typeface="微軟正黑體"/>
              </a:rPr>
              <a:t>不一 </a:t>
            </a:r>
            <a:r>
              <a:rPr lang="zh-TW" altLang="en-US" sz="2800" b="1" dirty="0" smtClean="0">
                <a:latin typeface="微軟正黑體"/>
                <a:ea typeface="微軟正黑體"/>
                <a:cs typeface="微軟正黑體"/>
              </a:rPr>
              <a:t>。</a:t>
            </a:r>
            <a:endParaRPr lang="en-US" altLang="zh-TW" sz="2800" b="1" dirty="0" smtClean="0">
              <a:latin typeface="微軟正黑體"/>
              <a:ea typeface="微軟正黑體"/>
              <a:cs typeface="微軟正黑體"/>
            </a:endParaRPr>
          </a:p>
          <a:p>
            <a:pPr algn="ctr"/>
            <a:r>
              <a:rPr lang="zh-TW" altLang="zh-TW" sz="2800" b="1" dirty="0" smtClean="0">
                <a:latin typeface="微軟正黑體"/>
                <a:ea typeface="微軟正黑體"/>
                <a:cs typeface="微軟正黑體"/>
              </a:rPr>
              <a:t>「</a:t>
            </a:r>
            <a:r>
              <a:rPr lang="zh-TW" altLang="zh-TW" sz="2800" b="1" dirty="0">
                <a:latin typeface="微軟正黑體"/>
                <a:ea typeface="微軟正黑體"/>
                <a:cs typeface="微軟正黑體"/>
              </a:rPr>
              <a:t>人口販運被害人鑑別原則</a:t>
            </a:r>
            <a:r>
              <a:rPr lang="zh-TW" altLang="zh-TW" sz="2800" b="1" dirty="0" smtClean="0">
                <a:latin typeface="微軟正黑體"/>
                <a:ea typeface="微軟正黑體"/>
                <a:cs typeface="微軟正黑體"/>
              </a:rPr>
              <a:t>」</a:t>
            </a:r>
            <a:r>
              <a:rPr lang="zh-TW" altLang="en-US" sz="2800" b="1" dirty="0" smtClean="0">
                <a:latin typeface="微軟正黑體"/>
                <a:ea typeface="微軟正黑體"/>
                <a:cs typeface="微軟正黑體"/>
              </a:rPr>
              <a:t>、</a:t>
            </a:r>
            <a:r>
              <a:rPr lang="zh-TW" altLang="zh-TW" sz="2800" b="1" dirty="0" smtClean="0">
                <a:latin typeface="微軟正黑體"/>
                <a:ea typeface="微軟正黑體"/>
                <a:cs typeface="微軟正黑體"/>
              </a:rPr>
              <a:t>「人口販運鑑別參考指標</a:t>
            </a:r>
            <a:r>
              <a:rPr lang="zh-TW" altLang="en-US" sz="2800" b="1" dirty="0" smtClean="0">
                <a:latin typeface="微軟正黑體"/>
                <a:ea typeface="微軟正黑體"/>
                <a:cs typeface="微軟正黑體"/>
              </a:rPr>
              <a:t>」</a:t>
            </a:r>
            <a:r>
              <a:rPr lang="zh-TW" altLang="zh-TW" sz="2800" b="1" dirty="0" smtClean="0">
                <a:solidFill>
                  <a:srgbClr val="FF0000"/>
                </a:solidFill>
                <a:latin typeface="微軟正黑體"/>
                <a:ea typeface="微軟正黑體"/>
                <a:cs typeface="微軟正黑體"/>
              </a:rPr>
              <a:t>實施超過</a:t>
            </a:r>
            <a:r>
              <a:rPr lang="en-US" altLang="zh-TW" sz="2800" b="1" dirty="0">
                <a:solidFill>
                  <a:srgbClr val="FF0000"/>
                </a:solidFill>
                <a:latin typeface="微軟正黑體"/>
                <a:ea typeface="微軟正黑體"/>
                <a:cs typeface="微軟正黑體"/>
              </a:rPr>
              <a:t>10</a:t>
            </a:r>
            <a:r>
              <a:rPr lang="zh-TW" altLang="zh-TW" sz="2800" b="1" dirty="0">
                <a:solidFill>
                  <a:srgbClr val="FF0000"/>
                </a:solidFill>
                <a:latin typeface="微軟正黑體"/>
                <a:ea typeface="微軟正黑體"/>
                <a:cs typeface="微軟正黑體"/>
              </a:rPr>
              <a:t>年</a:t>
            </a:r>
            <a:r>
              <a:rPr lang="zh-TW" altLang="zh-TW" sz="2800" b="1" dirty="0">
                <a:latin typeface="微軟正黑體"/>
                <a:ea typeface="微軟正黑體"/>
                <a:cs typeface="微軟正黑體"/>
              </a:rPr>
              <a:t>，</a:t>
            </a:r>
            <a:r>
              <a:rPr lang="zh-TW" altLang="zh-TW" sz="2800" b="1" dirty="0" smtClean="0">
                <a:latin typeface="微軟正黑體"/>
                <a:ea typeface="微軟正黑體"/>
                <a:cs typeface="微軟正黑體"/>
              </a:rPr>
              <a:t>實務</a:t>
            </a:r>
            <a:r>
              <a:rPr lang="zh-TW" altLang="en-US" sz="2800" b="1" dirty="0" smtClean="0">
                <a:latin typeface="微軟正黑體"/>
                <a:ea typeface="微軟正黑體"/>
                <a:cs typeface="微軟正黑體"/>
              </a:rPr>
              <a:t>有</a:t>
            </a:r>
            <a:r>
              <a:rPr lang="zh-TW" altLang="zh-TW" sz="2800" b="1" dirty="0" smtClean="0">
                <a:latin typeface="微軟正黑體"/>
                <a:ea typeface="微軟正黑體"/>
                <a:cs typeface="微軟正黑體"/>
              </a:rPr>
              <a:t>不足之處 </a:t>
            </a:r>
            <a:r>
              <a:rPr lang="zh-TW" altLang="en-US" sz="2800" b="1" dirty="0" smtClean="0">
                <a:latin typeface="微軟正黑體"/>
                <a:ea typeface="微軟正黑體"/>
                <a:cs typeface="微軟正黑體"/>
              </a:rPr>
              <a:t>。</a:t>
            </a:r>
            <a:endParaRPr lang="en-US" altLang="zh-TW" sz="2800" b="1" dirty="0" smtClean="0">
              <a:latin typeface="微軟正黑體"/>
              <a:ea typeface="微軟正黑體"/>
              <a:cs typeface="微軟正黑體"/>
            </a:endParaRPr>
          </a:p>
        </p:txBody>
      </p:sp>
      <p:pic>
        <p:nvPicPr>
          <p:cNvPr id="11" name="圖片 10" descr="canva-搜索放大镜孤立的图标搜索放大镜孤立的图标-search-magnifying-glass-isolated-icon-search-magnifying-glass-isolated-icon-MACGE3sN3SY.png"/>
          <p:cNvPicPr>
            <a:picLocks noChangeAspect="1"/>
          </p:cNvPicPr>
          <p:nvPr/>
        </p:nvPicPr>
        <p:blipFill>
          <a:blip r:embed="rId2">
            <a:alphaModFix amt="90000"/>
            <a:extLst>
              <a:ext uri="{28A0092B-C50C-407E-A947-70E740481C1C}">
                <a14:useLocalDpi xmlns:a14="http://schemas.microsoft.com/office/drawing/2010/main" val="0"/>
              </a:ext>
            </a:extLst>
          </a:blip>
          <a:stretch>
            <a:fillRect/>
          </a:stretch>
        </p:blipFill>
        <p:spPr>
          <a:xfrm>
            <a:off x="5929826" y="2268391"/>
            <a:ext cx="3620865" cy="3882423"/>
          </a:xfrm>
          <a:prstGeom prst="rect">
            <a:avLst/>
          </a:prstGeom>
        </p:spPr>
      </p:pic>
      <p:sp>
        <p:nvSpPr>
          <p:cNvPr id="9" name="日期版面配置區 8"/>
          <p:cNvSpPr>
            <a:spLocks noGrp="1"/>
          </p:cNvSpPr>
          <p:nvPr>
            <p:ph type="dt" sz="half" idx="10"/>
          </p:nvPr>
        </p:nvSpPr>
        <p:spPr/>
        <p:txBody>
          <a:bodyPr/>
          <a:lstStyle/>
          <a:p>
            <a:fld id="{EEF4D61B-0824-4167-8740-3B7C950C0E2F}" type="datetime1">
              <a:rPr kumimoji="1" lang="zh-TW" altLang="en-US" smtClean="0"/>
              <a:t>2021/6/3</a:t>
            </a:fld>
            <a:endParaRPr kumimoji="1" lang="zh-TW" altLang="en-US"/>
          </a:p>
        </p:txBody>
      </p:sp>
      <p:sp>
        <p:nvSpPr>
          <p:cNvPr id="10" name="頁尾版面配置區 9"/>
          <p:cNvSpPr>
            <a:spLocks noGrp="1"/>
          </p:cNvSpPr>
          <p:nvPr>
            <p:ph type="ftr" sz="quarter" idx="11"/>
          </p:nvPr>
        </p:nvSpPr>
        <p:spPr/>
        <p:txBody>
          <a:bodyPr/>
          <a:lstStyle/>
          <a:p>
            <a:endParaRPr kumimoji="1" lang="zh-TW" altLang="en-US"/>
          </a:p>
        </p:txBody>
      </p:sp>
      <p:sp>
        <p:nvSpPr>
          <p:cNvPr id="12" name="投影片編號版面配置區 11"/>
          <p:cNvSpPr>
            <a:spLocks noGrp="1"/>
          </p:cNvSpPr>
          <p:nvPr>
            <p:ph type="sldNum" sz="quarter" idx="12"/>
          </p:nvPr>
        </p:nvSpPr>
        <p:spPr/>
        <p:txBody>
          <a:bodyPr/>
          <a:lstStyle/>
          <a:p>
            <a:fld id="{E5BD9D1F-0D7E-A748-A834-CDF05EE8CA5D}" type="slidenum">
              <a:rPr kumimoji="1" lang="zh-TW" altLang="en-US" smtClean="0"/>
              <a:t>17</a:t>
            </a:fld>
            <a:endParaRPr kumimoji="1" lang="zh-TW" altLang="en-US"/>
          </a:p>
        </p:txBody>
      </p:sp>
    </p:spTree>
    <p:extLst>
      <p:ext uri="{BB962C8B-B14F-4D97-AF65-F5344CB8AC3E}">
        <p14:creationId xmlns:p14="http://schemas.microsoft.com/office/powerpoint/2010/main" val="2865217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A219F57-5AC3-4815-8529-F208E2ED1BF9}"/>
              </a:ext>
            </a:extLst>
          </p:cNvPr>
          <p:cNvSpPr txBox="1"/>
          <p:nvPr/>
        </p:nvSpPr>
        <p:spPr>
          <a:xfrm>
            <a:off x="6432296" y="486276"/>
            <a:ext cx="2027702" cy="1224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72000" tIns="72000" rIns="72000" bIns="72000" rtlCol="0">
            <a:noAutofit/>
          </a:bodyPr>
          <a:lstStyle/>
          <a:p>
            <a:pPr algn="ctr"/>
            <a:r>
              <a:rPr lang="zh-TW" altLang="en-US" sz="7200" b="1" dirty="0" smtClean="0">
                <a:latin typeface="微軟正黑體" panose="020B0604030504040204" pitchFamily="34" charset="-120"/>
                <a:ea typeface="微軟正黑體" panose="020B0604030504040204" pitchFamily="34" charset="-120"/>
              </a:rPr>
              <a:t>困境</a:t>
            </a:r>
            <a:endParaRPr lang="zh-TW" altLang="en-US" sz="7200" b="1" dirty="0">
              <a:latin typeface="微軟正黑體" panose="020B0604030504040204" pitchFamily="34" charset="-120"/>
              <a:ea typeface="微軟正黑體" panose="020B0604030504040204" pitchFamily="34" charset="-120"/>
            </a:endParaRPr>
          </a:p>
        </p:txBody>
      </p:sp>
      <p:sp>
        <p:nvSpPr>
          <p:cNvPr id="3" name="矩形 2"/>
          <p:cNvSpPr/>
          <p:nvPr/>
        </p:nvSpPr>
        <p:spPr bwMode="auto">
          <a:xfrm>
            <a:off x="0" y="491952"/>
            <a:ext cx="6309385" cy="1218323"/>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36000" tIns="36000" rIns="36000" bIns="36000" numCol="1" rtlCol="0" anchor="ctr" anchorCtr="0" compatLnSpc="1">
            <a:prstTxWarp prst="textNoShape">
              <a:avLst/>
            </a:prstTxWarp>
          </a:bodyPr>
          <a:lstStyle/>
          <a:p>
            <a:pPr algn="ctr"/>
            <a:r>
              <a:rPr lang="zh-TW" altLang="zh-TW" sz="3200" b="1" dirty="0">
                <a:latin typeface="微軟正黑體"/>
                <a:ea typeface="微軟正黑體"/>
                <a:cs typeface="微軟正黑體"/>
              </a:rPr>
              <a:t>部分人口販運被害人難以取得司法資源及獲得保護照顧</a:t>
            </a:r>
            <a:endParaRPr lang="zh-TW" altLang="zh-TW" sz="3200" dirty="0">
              <a:latin typeface="微軟正黑體"/>
              <a:ea typeface="微軟正黑體"/>
              <a:cs typeface="微軟正黑體"/>
            </a:endParaRPr>
          </a:p>
        </p:txBody>
      </p:sp>
      <p:grpSp>
        <p:nvGrpSpPr>
          <p:cNvPr id="8" name="群組 7"/>
          <p:cNvGrpSpPr/>
          <p:nvPr/>
        </p:nvGrpSpPr>
        <p:grpSpPr>
          <a:xfrm>
            <a:off x="258417" y="1962802"/>
            <a:ext cx="8059005" cy="1957924"/>
            <a:chOff x="1597832" y="2119715"/>
            <a:chExt cx="6534720" cy="1659204"/>
          </a:xfrm>
        </p:grpSpPr>
        <p:sp>
          <p:nvSpPr>
            <p:cNvPr id="5" name="矩形 4"/>
            <p:cNvSpPr/>
            <p:nvPr/>
          </p:nvSpPr>
          <p:spPr bwMode="auto">
            <a:xfrm>
              <a:off x="1597832" y="2119715"/>
              <a:ext cx="6534720" cy="1659204"/>
            </a:xfrm>
            <a:prstGeom prst="rect">
              <a:avLst/>
            </a:prstGeom>
            <a:ln w="76200" cmpd="sng">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72000" tIns="36000" rIns="72000" bIns="36000" numCol="1" rtlCol="0" anchor="ctr" anchorCtr="0" compatLnSpc="1">
              <a:prstTxWarp prst="textNoShape">
                <a:avLst/>
              </a:prstTxWarp>
            </a:bodyPr>
            <a:lstStyle/>
            <a:p>
              <a:pPr lvl="0" algn="just" defTabSz="449263" fontAlgn="base" hangingPunct="0">
                <a:spcBef>
                  <a:spcPct val="0"/>
                </a:spcBef>
                <a:spcAft>
                  <a:spcPct val="0"/>
                </a:spcAft>
                <a:buClr>
                  <a:srgbClr val="000000"/>
                </a:buClr>
                <a:buSzPct val="100000"/>
              </a:pPr>
              <a:endParaRPr lang="zh-TW" altLang="en-US" sz="2800" b="1" kern="0" dirty="0">
                <a:solidFill>
                  <a:schemeClr val="tx1"/>
                </a:solidFill>
                <a:latin typeface="微軟正黑體" panose="020B0604030504040204" pitchFamily="34" charset="-120"/>
                <a:ea typeface="微軟正黑體" panose="020B0604030504040204" pitchFamily="34" charset="-120"/>
              </a:endParaRPr>
            </a:p>
          </p:txBody>
        </p:sp>
        <p:sp>
          <p:nvSpPr>
            <p:cNvPr id="7" name="矩形 6"/>
            <p:cNvSpPr/>
            <p:nvPr/>
          </p:nvSpPr>
          <p:spPr>
            <a:xfrm>
              <a:off x="1711719" y="2193252"/>
              <a:ext cx="6322028" cy="1384995"/>
            </a:xfrm>
            <a:prstGeom prst="rect">
              <a:avLst/>
            </a:prstGeom>
          </p:spPr>
          <p:txBody>
            <a:bodyPr wrap="square">
              <a:spAutoFit/>
            </a:bodyPr>
            <a:lstStyle/>
            <a:p>
              <a:r>
                <a:rPr lang="zh-TW" altLang="zh-TW" sz="2800" b="1" dirty="0" smtClean="0">
                  <a:latin typeface="微軟正黑體"/>
                  <a:ea typeface="微軟正黑體"/>
                  <a:cs typeface="微軟正黑體"/>
                </a:rPr>
                <a:t>經鑑別非被害人者無保護措施</a:t>
              </a:r>
              <a:r>
                <a:rPr lang="zh-TW" altLang="zh-TW" sz="2800" b="1" dirty="0">
                  <a:latin typeface="微軟正黑體"/>
                  <a:ea typeface="微軟正黑體"/>
                  <a:cs typeface="微軟正黑體"/>
                </a:rPr>
                <a:t>；</a:t>
              </a:r>
              <a:r>
                <a:rPr lang="zh-TW" altLang="zh-TW" sz="2800" b="1" dirty="0" smtClean="0">
                  <a:latin typeface="微軟正黑體"/>
                  <a:ea typeface="微軟正黑體"/>
                  <a:cs typeface="微軟正黑體"/>
                </a:rPr>
                <a:t>原經鑑別為被害人</a:t>
              </a:r>
              <a:r>
                <a:rPr lang="zh-TW" altLang="zh-TW" sz="2800" b="1" dirty="0">
                  <a:latin typeface="微軟正黑體"/>
                  <a:ea typeface="微軟正黑體"/>
                  <a:cs typeface="微軟正黑體"/>
                </a:rPr>
                <a:t>，</a:t>
              </a:r>
              <a:r>
                <a:rPr lang="zh-TW" altLang="zh-TW" sz="2800" b="1" dirty="0" smtClean="0">
                  <a:latin typeface="微軟正黑體"/>
                  <a:ea typeface="微軟正黑體"/>
                  <a:cs typeface="微軟正黑體"/>
                </a:rPr>
                <a:t>後經鑑別非被害人將因身分轉換在權益保障措施上產生</a:t>
              </a:r>
              <a:r>
                <a:rPr lang="zh-TW" altLang="zh-TW" sz="2800" b="1" dirty="0">
                  <a:solidFill>
                    <a:srgbClr val="FF0000"/>
                  </a:solidFill>
                  <a:latin typeface="微軟正黑體"/>
                  <a:ea typeface="微軟正黑體"/>
                  <a:cs typeface="微軟正黑體"/>
                </a:rPr>
                <a:t>重大</a:t>
              </a:r>
              <a:r>
                <a:rPr lang="zh-TW" altLang="zh-TW" sz="2800" b="1" dirty="0" smtClean="0">
                  <a:solidFill>
                    <a:srgbClr val="FF0000"/>
                  </a:solidFill>
                  <a:latin typeface="微軟正黑體"/>
                  <a:ea typeface="微軟正黑體"/>
                  <a:cs typeface="微軟正黑體"/>
                </a:rPr>
                <a:t>落差</a:t>
              </a:r>
              <a:r>
                <a:rPr lang="zh-TW" altLang="en-US" sz="2800" dirty="0" smtClean="0">
                  <a:latin typeface="微軟正黑體"/>
                  <a:ea typeface="微軟正黑體"/>
                  <a:cs typeface="微軟正黑體"/>
                </a:rPr>
                <a:t>。</a:t>
              </a:r>
              <a:r>
                <a:rPr lang="zh-TW" altLang="zh-TW" sz="2800" dirty="0" smtClean="0">
                  <a:latin typeface="微軟正黑體"/>
                  <a:ea typeface="微軟正黑體"/>
                  <a:cs typeface="微軟正黑體"/>
                </a:rPr>
                <a:t> </a:t>
              </a:r>
              <a:endParaRPr lang="zh-TW" altLang="en-US" sz="2800" dirty="0">
                <a:latin typeface="微軟正黑體"/>
                <a:ea typeface="微軟正黑體"/>
                <a:cs typeface="微軟正黑體"/>
              </a:endParaRPr>
            </a:p>
          </p:txBody>
        </p:sp>
      </p:grpSp>
      <p:grpSp>
        <p:nvGrpSpPr>
          <p:cNvPr id="9" name="群組 8"/>
          <p:cNvGrpSpPr/>
          <p:nvPr/>
        </p:nvGrpSpPr>
        <p:grpSpPr>
          <a:xfrm>
            <a:off x="129209" y="4214581"/>
            <a:ext cx="8181177" cy="2217407"/>
            <a:chOff x="1597832" y="2119715"/>
            <a:chExt cx="6534720" cy="1659204"/>
          </a:xfrm>
        </p:grpSpPr>
        <p:sp>
          <p:nvSpPr>
            <p:cNvPr id="10" name="矩形 9"/>
            <p:cNvSpPr/>
            <p:nvPr/>
          </p:nvSpPr>
          <p:spPr bwMode="auto">
            <a:xfrm>
              <a:off x="1597832" y="2119715"/>
              <a:ext cx="6534720" cy="1659204"/>
            </a:xfrm>
            <a:prstGeom prst="rect">
              <a:avLst/>
            </a:prstGeom>
            <a:ln w="76200" cmpd="sng">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72000" tIns="36000" rIns="72000" bIns="36000" numCol="1" rtlCol="0" anchor="ctr" anchorCtr="0" compatLnSpc="1">
              <a:prstTxWarp prst="textNoShape">
                <a:avLst/>
              </a:prstTxWarp>
            </a:bodyPr>
            <a:lstStyle/>
            <a:p>
              <a:pPr lvl="0" algn="just" defTabSz="449263" fontAlgn="base" hangingPunct="0">
                <a:spcBef>
                  <a:spcPct val="0"/>
                </a:spcBef>
                <a:spcAft>
                  <a:spcPct val="0"/>
                </a:spcAft>
                <a:buClr>
                  <a:srgbClr val="000000"/>
                </a:buClr>
                <a:buSzPct val="100000"/>
              </a:pPr>
              <a:endParaRPr lang="zh-TW" altLang="en-US" sz="2800" b="1" kern="0" dirty="0">
                <a:solidFill>
                  <a:schemeClr val="tx1"/>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1720742" y="2251567"/>
              <a:ext cx="6322028" cy="1384995"/>
            </a:xfrm>
            <a:prstGeom prst="rect">
              <a:avLst/>
            </a:prstGeom>
          </p:spPr>
          <p:txBody>
            <a:bodyPr wrap="square">
              <a:spAutoFit/>
            </a:bodyPr>
            <a:lstStyle/>
            <a:p>
              <a:r>
                <a:rPr lang="zh-TW" altLang="zh-TW" sz="2800" b="1" dirty="0" smtClean="0">
                  <a:latin typeface="微軟正黑體"/>
                  <a:ea typeface="微軟正黑體"/>
                  <a:cs typeface="微軟正黑體"/>
                </a:rPr>
                <a:t>再發動鑑別程序關乎疑似被害人之司法資源及保護照顧</a:t>
              </a:r>
              <a:r>
                <a:rPr lang="zh-TW" altLang="en-US" sz="2800" b="1" dirty="0" smtClean="0">
                  <a:latin typeface="微軟正黑體"/>
                  <a:ea typeface="微軟正黑體"/>
                  <a:cs typeface="微軟正黑體"/>
                </a:rPr>
                <a:t>，但</a:t>
              </a:r>
              <a:r>
                <a:rPr lang="zh-TW" altLang="zh-TW" sz="2800" b="1" dirty="0" smtClean="0">
                  <a:latin typeface="微軟正黑體"/>
                  <a:ea typeface="微軟正黑體"/>
                  <a:cs typeface="微軟正黑體"/>
                </a:rPr>
                <a:t>實務上</a:t>
              </a:r>
              <a:r>
                <a:rPr lang="zh-TW" altLang="zh-TW" sz="2800" b="1" dirty="0" smtClean="0">
                  <a:solidFill>
                    <a:srgbClr val="FF0000"/>
                  </a:solidFill>
                  <a:latin typeface="微軟正黑體"/>
                  <a:ea typeface="微軟正黑體"/>
                  <a:cs typeface="微軟正黑體"/>
                </a:rPr>
                <a:t>難由疑似被害人發起</a:t>
              </a:r>
              <a:r>
                <a:rPr lang="zh-TW" altLang="zh-TW" sz="2800" b="1" dirty="0" smtClean="0">
                  <a:latin typeface="微軟正黑體"/>
                  <a:ea typeface="微軟正黑體"/>
                  <a:cs typeface="微軟正黑體"/>
                </a:rPr>
                <a:t>，且對鑑別結果</a:t>
              </a:r>
              <a:r>
                <a:rPr lang="zh-TW" altLang="zh-TW" sz="2800" b="1" dirty="0" smtClean="0">
                  <a:solidFill>
                    <a:srgbClr val="FF0000"/>
                  </a:solidFill>
                  <a:latin typeface="微軟正黑體"/>
                  <a:ea typeface="微軟正黑體"/>
                  <a:cs typeface="微軟正黑體"/>
                </a:rPr>
                <a:t>無申訴管道</a:t>
              </a:r>
              <a:r>
                <a:rPr lang="zh-TW" altLang="en-US" sz="2800" b="1" dirty="0" smtClean="0">
                  <a:latin typeface="微軟正黑體"/>
                  <a:ea typeface="微軟正黑體"/>
                  <a:cs typeface="微軟正黑體"/>
                </a:rPr>
                <a:t>。</a:t>
              </a:r>
              <a:r>
                <a:rPr lang="zh-TW" altLang="zh-TW" sz="2800" b="1" dirty="0" smtClean="0">
                  <a:latin typeface="微軟正黑體"/>
                  <a:ea typeface="微軟正黑體"/>
                  <a:cs typeface="微軟正黑體"/>
                </a:rPr>
                <a:t> </a:t>
              </a:r>
              <a:endParaRPr lang="zh-TW" altLang="en-US" sz="2800" b="1" dirty="0">
                <a:latin typeface="微軟正黑體"/>
                <a:ea typeface="微軟正黑體"/>
                <a:cs typeface="微軟正黑體"/>
              </a:endParaRPr>
            </a:p>
          </p:txBody>
        </p:sp>
      </p:grpSp>
      <p:sp>
        <p:nvSpPr>
          <p:cNvPr id="13" name="日期版面配置區 12"/>
          <p:cNvSpPr>
            <a:spLocks noGrp="1"/>
          </p:cNvSpPr>
          <p:nvPr>
            <p:ph type="dt" sz="half" idx="10"/>
          </p:nvPr>
        </p:nvSpPr>
        <p:spPr/>
        <p:txBody>
          <a:bodyPr/>
          <a:lstStyle/>
          <a:p>
            <a:fld id="{5DC0D227-826D-4176-85CF-A00E91FB5A03}" type="datetime1">
              <a:rPr kumimoji="1" lang="zh-TW" altLang="en-US" smtClean="0"/>
              <a:t>2021/6/3</a:t>
            </a:fld>
            <a:endParaRPr kumimoji="1" lang="zh-TW" altLang="en-US"/>
          </a:p>
        </p:txBody>
      </p:sp>
      <p:sp>
        <p:nvSpPr>
          <p:cNvPr id="15" name="頁尾版面配置區 14"/>
          <p:cNvSpPr>
            <a:spLocks noGrp="1"/>
          </p:cNvSpPr>
          <p:nvPr>
            <p:ph type="ftr" sz="quarter" idx="11"/>
          </p:nvPr>
        </p:nvSpPr>
        <p:spPr/>
        <p:txBody>
          <a:bodyPr/>
          <a:lstStyle/>
          <a:p>
            <a:endParaRPr kumimoji="1" lang="zh-TW" altLang="en-US"/>
          </a:p>
        </p:txBody>
      </p:sp>
      <p:sp>
        <p:nvSpPr>
          <p:cNvPr id="16" name="投影片編號版面配置區 15"/>
          <p:cNvSpPr>
            <a:spLocks noGrp="1"/>
          </p:cNvSpPr>
          <p:nvPr>
            <p:ph type="sldNum" sz="quarter" idx="12"/>
          </p:nvPr>
        </p:nvSpPr>
        <p:spPr/>
        <p:txBody>
          <a:bodyPr/>
          <a:lstStyle/>
          <a:p>
            <a:fld id="{E5BD9D1F-0D7E-A748-A834-CDF05EE8CA5D}" type="slidenum">
              <a:rPr kumimoji="1" lang="zh-TW" altLang="en-US" smtClean="0"/>
              <a:t>18</a:t>
            </a:fld>
            <a:endParaRPr kumimoji="1" lang="zh-TW" altLang="en-US"/>
          </a:p>
        </p:txBody>
      </p:sp>
    </p:spTree>
    <p:extLst>
      <p:ext uri="{BB962C8B-B14F-4D97-AF65-F5344CB8AC3E}">
        <p14:creationId xmlns:p14="http://schemas.microsoft.com/office/powerpoint/2010/main" val="21778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A219F57-5AC3-4815-8529-F208E2ED1BF9}"/>
              </a:ext>
            </a:extLst>
          </p:cNvPr>
          <p:cNvSpPr txBox="1"/>
          <p:nvPr/>
        </p:nvSpPr>
        <p:spPr>
          <a:xfrm>
            <a:off x="6432296" y="486276"/>
            <a:ext cx="2027702" cy="1224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72000" tIns="72000" rIns="72000" bIns="72000" rtlCol="0">
            <a:noAutofit/>
          </a:bodyPr>
          <a:lstStyle/>
          <a:p>
            <a:pPr algn="ctr"/>
            <a:r>
              <a:rPr lang="zh-TW" altLang="en-US" sz="7200" b="1" dirty="0" smtClean="0">
                <a:latin typeface="微軟正黑體" panose="020B0604030504040204" pitchFamily="34" charset="-120"/>
                <a:ea typeface="微軟正黑體" panose="020B0604030504040204" pitchFamily="34" charset="-120"/>
              </a:rPr>
              <a:t>困境</a:t>
            </a:r>
            <a:endParaRPr lang="zh-TW" altLang="en-US" sz="7200" b="1" dirty="0">
              <a:latin typeface="微軟正黑體" panose="020B0604030504040204" pitchFamily="34" charset="-120"/>
              <a:ea typeface="微軟正黑體" panose="020B0604030504040204" pitchFamily="34" charset="-120"/>
            </a:endParaRPr>
          </a:p>
        </p:txBody>
      </p:sp>
      <p:sp>
        <p:nvSpPr>
          <p:cNvPr id="3" name="矩形 2"/>
          <p:cNvSpPr/>
          <p:nvPr/>
        </p:nvSpPr>
        <p:spPr bwMode="auto">
          <a:xfrm>
            <a:off x="0" y="491952"/>
            <a:ext cx="6309385" cy="1218323"/>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36000" tIns="36000" rIns="36000" bIns="36000" numCol="1" rtlCol="0" anchor="ctr" anchorCtr="0" compatLnSpc="1">
            <a:prstTxWarp prst="textNoShape">
              <a:avLst/>
            </a:prstTxWarp>
          </a:bodyPr>
          <a:lstStyle/>
          <a:p>
            <a:pPr lvl="0" algn="ctr" defTabSz="449263" fontAlgn="base">
              <a:spcBef>
                <a:spcPct val="0"/>
              </a:spcBef>
              <a:spcAft>
                <a:spcPct val="0"/>
              </a:spcAft>
              <a:buClr>
                <a:srgbClr val="000000"/>
              </a:buClr>
              <a:buSzPct val="100000"/>
            </a:pPr>
            <a:r>
              <a:rPr lang="zh-TW" altLang="zh-TW" sz="3200" b="1" dirty="0" smtClean="0">
                <a:latin typeface="微軟正黑體"/>
                <a:ea typeface="微軟正黑體"/>
                <a:cs typeface="微軟正黑體"/>
              </a:rPr>
              <a:t>遠洋船隊臺灣籍漁船及船東擁有之權宜船勞力剝削問題持續未改善 </a:t>
            </a:r>
            <a:endParaRPr lang="zh-TW" altLang="en-US" sz="3200" b="1" kern="0" dirty="0">
              <a:solidFill>
                <a:prstClr val="white"/>
              </a:solidFill>
              <a:effectLst>
                <a:outerShdw blurRad="38100" dist="38100" dir="2700000" algn="tl">
                  <a:srgbClr val="000000">
                    <a:alpha val="43137"/>
                  </a:srgbClr>
                </a:outerShdw>
              </a:effectLst>
              <a:latin typeface="微軟正黑體"/>
              <a:ea typeface="微軟正黑體"/>
              <a:cs typeface="微軟正黑體"/>
            </a:endParaRPr>
          </a:p>
        </p:txBody>
      </p:sp>
      <p:sp>
        <p:nvSpPr>
          <p:cNvPr id="8" name="矩形 7">
            <a:extLst>
              <a:ext uri="{FF2B5EF4-FFF2-40B4-BE49-F238E27FC236}">
                <a16:creationId xmlns:a16="http://schemas.microsoft.com/office/drawing/2014/main" id="{B82E2BB3-B136-4624-B7BC-D979B87652DD}"/>
              </a:ext>
            </a:extLst>
          </p:cNvPr>
          <p:cNvSpPr/>
          <p:nvPr/>
        </p:nvSpPr>
        <p:spPr bwMode="auto">
          <a:xfrm>
            <a:off x="337930" y="1847343"/>
            <a:ext cx="8122068" cy="2319676"/>
          </a:xfrm>
          <a:prstGeom prst="rect">
            <a:avLst/>
          </a:prstGeom>
          <a:solidFill>
            <a:srgbClr val="000000">
              <a:alpha val="6902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72000" tIns="72000" rIns="72000" bIns="72000" numCol="1" rtlCol="0" anchor="ctr" anchorCtr="0" compatLnSpc="1">
            <a:prstTxWarp prst="textNoShape">
              <a:avLst/>
            </a:prstTxWarp>
          </a:bodyPr>
          <a:lstStyle/>
          <a:p>
            <a:pPr algn="ctr"/>
            <a:r>
              <a:rPr lang="zh-TW" altLang="zh-TW" sz="2800" b="1" dirty="0" smtClean="0">
                <a:solidFill>
                  <a:srgbClr val="FFFFFF"/>
                </a:solidFill>
                <a:latin typeface="微軟正黑體"/>
                <a:ea typeface="微軟正黑體"/>
                <a:cs typeface="微軟正黑體"/>
              </a:rPr>
              <a:t>美國勞動部</a:t>
            </a:r>
            <a:r>
              <a:rPr lang="en-US" altLang="zh-TW" sz="2800" b="1" dirty="0" smtClean="0">
                <a:solidFill>
                  <a:srgbClr val="FFFFFF"/>
                </a:solidFill>
                <a:latin typeface="微軟正黑體"/>
                <a:ea typeface="微軟正黑體"/>
                <a:cs typeface="微軟正黑體"/>
              </a:rPr>
              <a:t>2020</a:t>
            </a:r>
            <a:r>
              <a:rPr lang="zh-TW" altLang="zh-TW" sz="2800" b="1" dirty="0">
                <a:solidFill>
                  <a:srgbClr val="FFFFFF"/>
                </a:solidFill>
                <a:latin typeface="微軟正黑體"/>
                <a:ea typeface="微軟正黑體"/>
                <a:cs typeface="微軟正黑體"/>
              </a:rPr>
              <a:t>年發布</a:t>
            </a:r>
            <a:r>
              <a:rPr lang="zh-TW" altLang="zh-TW" sz="2800" b="1" dirty="0">
                <a:solidFill>
                  <a:srgbClr val="FFFF00"/>
                </a:solidFill>
                <a:latin typeface="微軟正黑體"/>
                <a:ea typeface="微軟正黑體"/>
                <a:cs typeface="微軟正黑體"/>
              </a:rPr>
              <a:t>「</a:t>
            </a:r>
            <a:r>
              <a:rPr lang="zh-TW" altLang="zh-TW" sz="2800" b="1" dirty="0" smtClean="0">
                <a:solidFill>
                  <a:srgbClr val="FFFF00"/>
                </a:solidFill>
                <a:latin typeface="微軟正黑體"/>
                <a:ea typeface="微軟正黑體"/>
                <a:cs typeface="微軟正黑體"/>
              </a:rPr>
              <a:t>童工及強迫勞動製品清單</a:t>
            </a:r>
            <a:r>
              <a:rPr lang="zh-TW" altLang="en-US" sz="2800" b="1" dirty="0" smtClean="0">
                <a:solidFill>
                  <a:srgbClr val="FFFF00"/>
                </a:solidFill>
                <a:latin typeface="微軟正黑體"/>
                <a:ea typeface="微軟正黑體"/>
                <a:cs typeface="微軟正黑體"/>
              </a:rPr>
              <a:t>」</a:t>
            </a:r>
            <a:r>
              <a:rPr lang="zh-TW" altLang="en-US" sz="2800" b="1" dirty="0" smtClean="0">
                <a:solidFill>
                  <a:srgbClr val="FFFFFF"/>
                </a:solidFill>
                <a:latin typeface="微軟正黑體"/>
                <a:ea typeface="微軟正黑體"/>
                <a:cs typeface="微軟正黑體"/>
              </a:rPr>
              <a:t>證實</a:t>
            </a:r>
            <a:r>
              <a:rPr lang="zh-TW" altLang="zh-TW" sz="2800" b="1" dirty="0">
                <a:solidFill>
                  <a:srgbClr val="FFFFFF"/>
                </a:solidFill>
                <a:latin typeface="微軟正黑體"/>
                <a:ea typeface="微軟正黑體"/>
                <a:cs typeface="微軟正黑體"/>
              </a:rPr>
              <a:t>臺灣</a:t>
            </a:r>
            <a:r>
              <a:rPr lang="zh-TW" altLang="zh-TW" sz="2800" b="1" dirty="0" smtClean="0">
                <a:solidFill>
                  <a:srgbClr val="FFFFFF"/>
                </a:solidFill>
                <a:latin typeface="微軟正黑體"/>
                <a:ea typeface="微軟正黑體"/>
                <a:cs typeface="微軟正黑體"/>
              </a:rPr>
              <a:t>長久存在</a:t>
            </a:r>
            <a:r>
              <a:rPr lang="zh-TW" altLang="zh-TW" sz="2800" b="1" dirty="0">
                <a:solidFill>
                  <a:srgbClr val="FFFFFF"/>
                </a:solidFill>
                <a:latin typeface="微軟正黑體"/>
                <a:ea typeface="微軟正黑體"/>
                <a:cs typeface="微軟正黑體"/>
              </a:rPr>
              <a:t>「血汗海鮮</a:t>
            </a:r>
            <a:r>
              <a:rPr lang="zh-TW" altLang="zh-TW" sz="2800" b="1" dirty="0" smtClean="0">
                <a:solidFill>
                  <a:srgbClr val="FFFFFF"/>
                </a:solidFill>
                <a:latin typeface="微軟正黑體"/>
                <a:ea typeface="微軟正黑體"/>
                <a:cs typeface="微軟正黑體"/>
              </a:rPr>
              <a:t>」，目前有九成漁工來</a:t>
            </a:r>
            <a:r>
              <a:rPr lang="zh-TW" altLang="zh-TW" sz="2800" b="1" dirty="0">
                <a:solidFill>
                  <a:srgbClr val="FFFFFF"/>
                </a:solidFill>
                <a:latin typeface="微軟正黑體"/>
                <a:ea typeface="微軟正黑體"/>
                <a:cs typeface="微軟正黑體"/>
              </a:rPr>
              <a:t>自東南亞</a:t>
            </a:r>
            <a:r>
              <a:rPr lang="zh-TW" altLang="zh-TW" sz="2800" b="1" dirty="0" smtClean="0">
                <a:solidFill>
                  <a:srgbClr val="FFFFFF"/>
                </a:solidFill>
                <a:latin typeface="微軟正黑體"/>
                <a:ea typeface="微軟正黑體"/>
                <a:cs typeface="微軟正黑體"/>
              </a:rPr>
              <a:t>，臺灣權宜船對於</a:t>
            </a:r>
            <a:r>
              <a:rPr lang="zh-TW" altLang="zh-TW" sz="2800" b="1" dirty="0">
                <a:solidFill>
                  <a:srgbClr val="FFFFFF"/>
                </a:solidFill>
                <a:latin typeface="微軟正黑體"/>
                <a:ea typeface="微軟正黑體"/>
                <a:cs typeface="微軟正黑體"/>
              </a:rPr>
              <a:t>遠洋漁工</a:t>
            </a:r>
            <a:r>
              <a:rPr lang="zh-TW" altLang="zh-TW" sz="2800" b="1" dirty="0">
                <a:solidFill>
                  <a:srgbClr val="FFFF00"/>
                </a:solidFill>
                <a:latin typeface="微軟正黑體"/>
                <a:ea typeface="微軟正黑體"/>
                <a:cs typeface="微軟正黑體"/>
              </a:rPr>
              <a:t>常有扣留證件、超時工作、欠薪、合約不明確</a:t>
            </a:r>
            <a:r>
              <a:rPr lang="zh-TW" altLang="zh-TW" sz="2800" b="1" dirty="0" smtClean="0">
                <a:solidFill>
                  <a:srgbClr val="FFFF00"/>
                </a:solidFill>
                <a:latin typeface="微軟正黑體"/>
                <a:ea typeface="微軟正黑體"/>
                <a:cs typeface="微軟正黑體"/>
              </a:rPr>
              <a:t>、</a:t>
            </a:r>
            <a:endParaRPr kumimoji="1" lang="en-US" altLang="zh-TW" sz="2800" b="1" kern="0" dirty="0">
              <a:solidFill>
                <a:srgbClr val="FFFFFF"/>
              </a:solidFill>
              <a:effectLst>
                <a:outerShdw blurRad="38100" dist="38100" dir="2700000" algn="tl">
                  <a:srgbClr val="000000">
                    <a:alpha val="43137"/>
                  </a:srgbClr>
                </a:outerShdw>
              </a:effectLst>
              <a:latin typeface="微軟正黑體"/>
              <a:ea typeface="微軟正黑體"/>
              <a:cs typeface="微軟正黑體"/>
            </a:endParaRPr>
          </a:p>
        </p:txBody>
      </p:sp>
      <p:sp>
        <p:nvSpPr>
          <p:cNvPr id="9" name="矩形 8">
            <a:extLst>
              <a:ext uri="{FF2B5EF4-FFF2-40B4-BE49-F238E27FC236}">
                <a16:creationId xmlns:a16="http://schemas.microsoft.com/office/drawing/2014/main" id="{B82E2BB3-B136-4624-B7BC-D979B87652DD}"/>
              </a:ext>
            </a:extLst>
          </p:cNvPr>
          <p:cNvSpPr/>
          <p:nvPr/>
        </p:nvSpPr>
        <p:spPr bwMode="auto">
          <a:xfrm>
            <a:off x="228600" y="4313966"/>
            <a:ext cx="8231398" cy="2334108"/>
          </a:xfrm>
          <a:prstGeom prst="rect">
            <a:avLst/>
          </a:prstGeom>
          <a:solidFill>
            <a:srgbClr val="000000">
              <a:alpha val="6902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72000" tIns="72000" rIns="72000" bIns="72000" numCol="1" rtlCol="0" anchor="ctr" anchorCtr="0" compatLnSpc="1">
            <a:prstTxWarp prst="textNoShape">
              <a:avLst/>
            </a:prstTxWarp>
          </a:bodyPr>
          <a:lstStyle/>
          <a:p>
            <a:pPr algn="ctr"/>
            <a:r>
              <a:rPr lang="zh-TW" altLang="zh-TW" sz="2800" b="1" dirty="0" smtClean="0">
                <a:solidFill>
                  <a:schemeClr val="bg1"/>
                </a:solidFill>
                <a:latin typeface="微軟正黑體"/>
                <a:ea typeface="微軟正黑體"/>
                <a:cs typeface="微軟正黑體"/>
              </a:rPr>
              <a:t>權宜船因</a:t>
            </a:r>
            <a:r>
              <a:rPr lang="zh-TW" altLang="zh-TW" sz="2800" b="1" dirty="0">
                <a:solidFill>
                  <a:srgbClr val="FFFFFF"/>
                </a:solidFill>
                <a:latin typeface="微軟正黑體"/>
                <a:ea typeface="微軟正黑體"/>
                <a:cs typeface="微軟正黑體"/>
              </a:rPr>
              <a:t>缺乏透明度且監管不易，</a:t>
            </a:r>
            <a:r>
              <a:rPr lang="zh-TW" altLang="zh-TW" sz="2800" b="1" dirty="0" smtClean="0">
                <a:solidFill>
                  <a:srgbClr val="FFFFFF"/>
                </a:solidFill>
                <a:latin typeface="微軟正黑體"/>
                <a:ea typeface="微軟正黑體"/>
                <a:cs typeface="微軟正黑體"/>
              </a:rPr>
              <a:t>常從事</a:t>
            </a:r>
            <a:r>
              <a:rPr lang="zh-TW" altLang="zh-TW" sz="2800" b="1" dirty="0">
                <a:solidFill>
                  <a:srgbClr val="FFFFFF"/>
                </a:solidFill>
                <a:latin typeface="微軟正黑體"/>
                <a:ea typeface="微軟正黑體"/>
                <a:cs typeface="微軟正黑體"/>
              </a:rPr>
              <a:t>「非法、未受規範、未報告之漁業活動（</a:t>
            </a:r>
            <a:r>
              <a:rPr lang="en-US" altLang="zh-TW" sz="2800" b="1" dirty="0">
                <a:solidFill>
                  <a:srgbClr val="FFFFFF"/>
                </a:solidFill>
                <a:latin typeface="微軟正黑體"/>
                <a:ea typeface="微軟正黑體"/>
                <a:cs typeface="微軟正黑體"/>
              </a:rPr>
              <a:t>IUU</a:t>
            </a:r>
            <a:r>
              <a:rPr lang="zh-TW" altLang="zh-TW" sz="2800" b="1" dirty="0">
                <a:solidFill>
                  <a:srgbClr val="FFFFFF"/>
                </a:solidFill>
                <a:latin typeface="微軟正黑體"/>
                <a:ea typeface="微軟正黑體"/>
                <a:cs typeface="微軟正黑體"/>
              </a:rPr>
              <a:t>）</a:t>
            </a:r>
            <a:r>
              <a:rPr lang="zh-TW" altLang="zh-TW" sz="2800" b="1" dirty="0" smtClean="0">
                <a:solidFill>
                  <a:srgbClr val="FFFFFF"/>
                </a:solidFill>
                <a:latin typeface="微軟正黑體"/>
                <a:ea typeface="微軟正黑體"/>
                <a:cs typeface="微軟正黑體"/>
              </a:rPr>
              <a:t>」，更涉及強迫勞動與人口販運 </a:t>
            </a:r>
            <a:r>
              <a:rPr lang="zh-TW" altLang="en-US" sz="2800" b="1" dirty="0" smtClean="0">
                <a:solidFill>
                  <a:srgbClr val="FFFFFF"/>
                </a:solidFill>
                <a:latin typeface="微軟正黑體"/>
                <a:ea typeface="微軟正黑體"/>
                <a:cs typeface="微軟正黑體"/>
              </a:rPr>
              <a:t>，</a:t>
            </a:r>
            <a:r>
              <a:rPr lang="zh-TW" altLang="zh-TW" sz="2800" b="1" dirty="0" smtClean="0">
                <a:solidFill>
                  <a:srgbClr val="FFFF00"/>
                </a:solidFill>
                <a:latin typeface="微軟正黑體"/>
                <a:ea typeface="微軟正黑體"/>
                <a:cs typeface="微軟正黑體"/>
              </a:rPr>
              <a:t>我國因受限法令</a:t>
            </a:r>
            <a:r>
              <a:rPr lang="zh-TW" altLang="zh-TW" sz="2800" b="1" dirty="0">
                <a:solidFill>
                  <a:srgbClr val="FFFF00"/>
                </a:solidFill>
                <a:latin typeface="微軟正黑體"/>
                <a:ea typeface="微軟正黑體"/>
                <a:cs typeface="微軟正黑體"/>
              </a:rPr>
              <a:t>，至</a:t>
            </a:r>
            <a:r>
              <a:rPr lang="zh-TW" altLang="zh-TW" sz="2800" b="1" dirty="0" smtClean="0">
                <a:solidFill>
                  <a:srgbClr val="FFFF00"/>
                </a:solidFill>
                <a:latin typeface="微軟正黑體"/>
                <a:ea typeface="微軟正黑體"/>
                <a:cs typeface="微軟正黑體"/>
              </a:rPr>
              <a:t>今無法全面停止權宜</a:t>
            </a:r>
            <a:r>
              <a:rPr lang="zh-TW" altLang="zh-TW" sz="2800" b="1" dirty="0">
                <a:solidFill>
                  <a:srgbClr val="FFFF00"/>
                </a:solidFill>
                <a:latin typeface="微軟正黑體"/>
                <a:ea typeface="微軟正黑體"/>
                <a:cs typeface="微軟正黑體"/>
              </a:rPr>
              <a:t>船 </a:t>
            </a:r>
            <a:r>
              <a:rPr lang="zh-TW" altLang="en-US" sz="2800" b="1" dirty="0" smtClean="0">
                <a:solidFill>
                  <a:srgbClr val="FFFFFF"/>
                </a:solidFill>
                <a:latin typeface="微軟正黑體"/>
                <a:ea typeface="微軟正黑體"/>
                <a:cs typeface="微軟正黑體"/>
              </a:rPr>
              <a:t>。</a:t>
            </a:r>
            <a:endParaRPr kumimoji="1" lang="en-US" altLang="zh-TW" sz="2800" b="1" kern="0" dirty="0">
              <a:solidFill>
                <a:srgbClr val="FFFFFF"/>
              </a:solidFill>
              <a:effectLst>
                <a:outerShdw blurRad="38100" dist="38100" dir="2700000" algn="tl">
                  <a:srgbClr val="000000">
                    <a:alpha val="43137"/>
                  </a:srgbClr>
                </a:outerShdw>
              </a:effectLst>
              <a:latin typeface="微軟正黑體"/>
              <a:ea typeface="微軟正黑體"/>
              <a:cs typeface="微軟正黑體"/>
            </a:endParaRPr>
          </a:p>
        </p:txBody>
      </p:sp>
      <p:sp>
        <p:nvSpPr>
          <p:cNvPr id="10" name="日期版面配置區 9"/>
          <p:cNvSpPr>
            <a:spLocks noGrp="1"/>
          </p:cNvSpPr>
          <p:nvPr>
            <p:ph type="dt" sz="half" idx="10"/>
          </p:nvPr>
        </p:nvSpPr>
        <p:spPr/>
        <p:txBody>
          <a:bodyPr/>
          <a:lstStyle/>
          <a:p>
            <a:fld id="{EA4FBFC2-8186-4B3A-B0AF-7D942461AA61}" type="datetime1">
              <a:rPr kumimoji="1" lang="zh-TW" altLang="en-US" smtClean="0"/>
              <a:t>2021/6/3</a:t>
            </a:fld>
            <a:endParaRPr kumimoji="1" lang="zh-TW" altLang="en-US"/>
          </a:p>
        </p:txBody>
      </p:sp>
      <p:sp>
        <p:nvSpPr>
          <p:cNvPr id="11" name="頁尾版面配置區 10"/>
          <p:cNvSpPr>
            <a:spLocks noGrp="1"/>
          </p:cNvSpPr>
          <p:nvPr>
            <p:ph type="ftr" sz="quarter" idx="11"/>
          </p:nvPr>
        </p:nvSpPr>
        <p:spPr/>
        <p:txBody>
          <a:bodyPr/>
          <a:lstStyle/>
          <a:p>
            <a:endParaRPr kumimoji="1" lang="zh-TW" altLang="en-US"/>
          </a:p>
        </p:txBody>
      </p:sp>
      <p:sp>
        <p:nvSpPr>
          <p:cNvPr id="12" name="投影片編號版面配置區 11"/>
          <p:cNvSpPr>
            <a:spLocks noGrp="1"/>
          </p:cNvSpPr>
          <p:nvPr>
            <p:ph type="sldNum" sz="quarter" idx="12"/>
          </p:nvPr>
        </p:nvSpPr>
        <p:spPr/>
        <p:txBody>
          <a:bodyPr/>
          <a:lstStyle/>
          <a:p>
            <a:fld id="{E5BD9D1F-0D7E-A748-A834-CDF05EE8CA5D}" type="slidenum">
              <a:rPr kumimoji="1" lang="zh-TW" altLang="en-US" smtClean="0"/>
              <a:t>19</a:t>
            </a:fld>
            <a:endParaRPr kumimoji="1" lang="zh-TW" altLang="en-US"/>
          </a:p>
        </p:txBody>
      </p:sp>
    </p:spTree>
    <p:extLst>
      <p:ext uri="{BB962C8B-B14F-4D97-AF65-F5344CB8AC3E}">
        <p14:creationId xmlns:p14="http://schemas.microsoft.com/office/powerpoint/2010/main" val="21778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a:p>
        </p:txBody>
      </p:sp>
      <p:sp>
        <p:nvSpPr>
          <p:cNvPr id="3" name="副標題 2"/>
          <p:cNvSpPr>
            <a:spLocks noGrp="1"/>
          </p:cNvSpPr>
          <p:nvPr>
            <p:ph type="subTitle" idx="1"/>
          </p:nvPr>
        </p:nvSpPr>
        <p:spPr/>
        <p:txBody>
          <a:bodyPr/>
          <a:lstStyle/>
          <a:p>
            <a:endParaRPr lang="zh-TW" altLang="en-US"/>
          </a:p>
        </p:txBody>
      </p:sp>
      <p:sp>
        <p:nvSpPr>
          <p:cNvPr id="4" name="日期版面配置區 3"/>
          <p:cNvSpPr>
            <a:spLocks noGrp="1"/>
          </p:cNvSpPr>
          <p:nvPr>
            <p:ph type="dt" sz="half" idx="10"/>
          </p:nvPr>
        </p:nvSpPr>
        <p:spPr/>
        <p:txBody>
          <a:bodyPr/>
          <a:lstStyle/>
          <a:p>
            <a:fld id="{7A0EC028-F825-492F-B3A4-5E8FACF5AF43}" type="datetime1">
              <a:rPr kumimoji="1" lang="zh-TW" altLang="en-US" smtClean="0"/>
              <a:t>2021/6/3</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E5BD9D1F-0D7E-A748-A834-CDF05EE8CA5D}" type="slidenum">
              <a:rPr kumimoji="1" lang="zh-TW" altLang="en-US" smtClean="0"/>
              <a:t>2</a:t>
            </a:fld>
            <a:endParaRPr kumimoji="1" lang="zh-TW" altLang="en-US"/>
          </a:p>
        </p:txBody>
      </p:sp>
      <p:sp>
        <p:nvSpPr>
          <p:cNvPr id="11" name="圖片版面配置區 10"/>
          <p:cNvSpPr>
            <a:spLocks noGrp="1"/>
          </p:cNvSpPr>
          <p:nvPr>
            <p:ph type="pic" sz="quarter" idx="13"/>
          </p:nvPr>
        </p:nvSpPr>
        <p:spPr>
          <a:xfrm>
            <a:off x="318052" y="685800"/>
            <a:ext cx="8327472" cy="6052930"/>
          </a:xfrm>
        </p:spPr>
      </p:sp>
      <p:sp>
        <p:nvSpPr>
          <p:cNvPr id="12" name="矩形 11"/>
          <p:cNvSpPr/>
          <p:nvPr/>
        </p:nvSpPr>
        <p:spPr>
          <a:xfrm>
            <a:off x="616226" y="765313"/>
            <a:ext cx="7536540" cy="5509200"/>
          </a:xfrm>
          <a:prstGeom prst="rect">
            <a:avLst/>
          </a:prstGeom>
        </p:spPr>
        <p:txBody>
          <a:bodyPr wrap="square">
            <a:spAutoFit/>
          </a:bodyPr>
          <a:lstStyle/>
          <a:p>
            <a:pPr>
              <a:spcAft>
                <a:spcPts val="0"/>
              </a:spcAft>
            </a:pPr>
            <a:r>
              <a:rPr lang="en-US" altLang="zh-TW" sz="3200" b="1" kern="100" dirty="0">
                <a:solidFill>
                  <a:srgbClr val="2F2B20"/>
                </a:solidFill>
                <a:latin typeface="Calibri" panose="020F0502020204030204" pitchFamily="34" charset="0"/>
                <a:cs typeface="Times New Roman" panose="02020603050405020304" pitchFamily="18" charset="0"/>
              </a:rPr>
              <a:t>2021 </a:t>
            </a:r>
            <a:r>
              <a:rPr lang="zh-TW" altLang="zh-TW" sz="3200" b="1" kern="100" dirty="0">
                <a:solidFill>
                  <a:srgbClr val="2F2B20"/>
                </a:solidFill>
                <a:latin typeface="Calibri" panose="020F0502020204030204" pitchFamily="34" charset="0"/>
                <a:cs typeface="Times New Roman" panose="02020603050405020304" pitchFamily="18" charset="0"/>
              </a:rPr>
              <a:t>年銘傳大學犯罪防治系「學術研討會</a:t>
            </a:r>
            <a:r>
              <a:rPr lang="zh-TW" altLang="zh-TW" sz="3200" b="1" kern="100" dirty="0" smtClean="0">
                <a:solidFill>
                  <a:srgbClr val="2F2B20"/>
                </a:solidFill>
                <a:latin typeface="Calibri" panose="020F0502020204030204" pitchFamily="34" charset="0"/>
                <a:cs typeface="Times New Roman" panose="02020603050405020304" pitchFamily="18" charset="0"/>
              </a:rPr>
              <a:t>」</a:t>
            </a:r>
            <a:endParaRPr lang="zh-TW" altLang="zh-TW" sz="3200" b="1" kern="100" dirty="0">
              <a:solidFill>
                <a:srgbClr val="2F2B20"/>
              </a:solidFill>
              <a:latin typeface="Calibri" panose="020F0502020204030204" pitchFamily="34" charset="0"/>
              <a:cs typeface="Times New Roman" panose="02020603050405020304" pitchFamily="18" charset="0"/>
            </a:endParaRPr>
          </a:p>
          <a:p>
            <a:pPr>
              <a:spcAft>
                <a:spcPts val="0"/>
              </a:spcAft>
            </a:pPr>
            <a:r>
              <a:rPr lang="en-US" altLang="zh-TW" sz="3200" b="1" kern="100" dirty="0">
                <a:solidFill>
                  <a:srgbClr val="2F2B20"/>
                </a:solidFill>
                <a:latin typeface="Calibri" panose="020F0502020204030204" pitchFamily="34" charset="0"/>
                <a:cs typeface="Times New Roman" panose="02020603050405020304" pitchFamily="18" charset="0"/>
              </a:rPr>
              <a:t> </a:t>
            </a:r>
            <a:r>
              <a:rPr lang="zh-TW" altLang="zh-TW" sz="3200" b="1" kern="100" dirty="0" smtClean="0">
                <a:solidFill>
                  <a:srgbClr val="2F2B20"/>
                </a:solidFill>
                <a:latin typeface="Calibri" panose="020F0502020204030204" pitchFamily="34" charset="0"/>
                <a:cs typeface="Times New Roman" panose="02020603050405020304" pitchFamily="18" charset="0"/>
              </a:rPr>
              <a:t>一</a:t>
            </a:r>
            <a:r>
              <a:rPr lang="zh-TW" altLang="zh-TW" sz="3200" b="1" kern="100" dirty="0">
                <a:solidFill>
                  <a:srgbClr val="2F2B20"/>
                </a:solidFill>
                <a:latin typeface="Calibri" panose="020F0502020204030204" pitchFamily="34" charset="0"/>
                <a:cs typeface="Times New Roman" panose="02020603050405020304" pitchFamily="18" charset="0"/>
              </a:rPr>
              <a:t>、會議主題</a:t>
            </a:r>
            <a:r>
              <a:rPr lang="en-US" altLang="zh-TW" sz="3200" b="1" kern="100" dirty="0">
                <a:solidFill>
                  <a:srgbClr val="2F2B20"/>
                </a:solidFill>
                <a:latin typeface="Calibri" panose="020F0502020204030204" pitchFamily="34" charset="0"/>
                <a:cs typeface="Times New Roman" panose="02020603050405020304" pitchFamily="18" charset="0"/>
              </a:rPr>
              <a:t>: </a:t>
            </a:r>
            <a:r>
              <a:rPr lang="zh-TW" altLang="zh-TW" sz="3200" b="1" kern="100" dirty="0">
                <a:solidFill>
                  <a:srgbClr val="2F2B20"/>
                </a:solidFill>
                <a:latin typeface="Calibri" panose="020F0502020204030204" pitchFamily="34" charset="0"/>
                <a:cs typeface="Times New Roman" panose="02020603050405020304" pitchFamily="18" charset="0"/>
              </a:rPr>
              <a:t>全球、疫情、治安與刑事司法</a:t>
            </a:r>
          </a:p>
          <a:p>
            <a:pPr>
              <a:spcAft>
                <a:spcPts val="0"/>
              </a:spcAft>
            </a:pPr>
            <a:r>
              <a:rPr lang="zh-TW" altLang="zh-TW" sz="3200" b="1" kern="100" dirty="0">
                <a:solidFill>
                  <a:srgbClr val="2F2B20"/>
                </a:solidFill>
                <a:latin typeface="Calibri" panose="020F0502020204030204" pitchFamily="34" charset="0"/>
                <a:cs typeface="Times New Roman" panose="02020603050405020304" pitchFamily="18" charset="0"/>
              </a:rPr>
              <a:t>二、會議時間</a:t>
            </a:r>
            <a:r>
              <a:rPr lang="en-US" altLang="zh-TW" sz="3200" b="1" kern="100" dirty="0">
                <a:solidFill>
                  <a:srgbClr val="2F2B20"/>
                </a:solidFill>
                <a:latin typeface="Calibri" panose="020F0502020204030204" pitchFamily="34" charset="0"/>
                <a:cs typeface="Times New Roman" panose="02020603050405020304" pitchFamily="18" charset="0"/>
              </a:rPr>
              <a:t>: 2021</a:t>
            </a:r>
            <a:r>
              <a:rPr lang="zh-TW" altLang="zh-TW" sz="3200" b="1" kern="100" dirty="0">
                <a:solidFill>
                  <a:srgbClr val="2F2B20"/>
                </a:solidFill>
                <a:latin typeface="Calibri" panose="020F0502020204030204" pitchFamily="34" charset="0"/>
                <a:cs typeface="Times New Roman" panose="02020603050405020304" pitchFamily="18" charset="0"/>
              </a:rPr>
              <a:t>年</a:t>
            </a:r>
            <a:r>
              <a:rPr lang="en-US" altLang="zh-TW" sz="3200" b="1" kern="100" dirty="0">
                <a:solidFill>
                  <a:srgbClr val="2F2B20"/>
                </a:solidFill>
                <a:latin typeface="Calibri" panose="020F0502020204030204" pitchFamily="34" charset="0"/>
                <a:cs typeface="Times New Roman" panose="02020603050405020304" pitchFamily="18" charset="0"/>
              </a:rPr>
              <a:t>5</a:t>
            </a:r>
            <a:r>
              <a:rPr lang="zh-TW" altLang="zh-TW" sz="3200" b="1" kern="100" dirty="0">
                <a:solidFill>
                  <a:srgbClr val="2F2B20"/>
                </a:solidFill>
                <a:latin typeface="Calibri" panose="020F0502020204030204" pitchFamily="34" charset="0"/>
                <a:cs typeface="Times New Roman" panose="02020603050405020304" pitchFamily="18" charset="0"/>
              </a:rPr>
              <a:t>月</a:t>
            </a:r>
            <a:r>
              <a:rPr lang="en-US" altLang="zh-TW" sz="3200" b="1" kern="100" dirty="0">
                <a:solidFill>
                  <a:srgbClr val="2F2B20"/>
                </a:solidFill>
                <a:latin typeface="Calibri" panose="020F0502020204030204" pitchFamily="34" charset="0"/>
                <a:cs typeface="Times New Roman" panose="02020603050405020304" pitchFamily="18" charset="0"/>
              </a:rPr>
              <a:t>14</a:t>
            </a:r>
            <a:r>
              <a:rPr lang="zh-TW" altLang="zh-TW" sz="3200" b="1" kern="100" dirty="0">
                <a:solidFill>
                  <a:srgbClr val="2F2B20"/>
                </a:solidFill>
                <a:latin typeface="Calibri" panose="020F0502020204030204" pitchFamily="34" charset="0"/>
                <a:cs typeface="Times New Roman" panose="02020603050405020304" pitchFamily="18" charset="0"/>
              </a:rPr>
              <a:t>日</a:t>
            </a:r>
          </a:p>
          <a:p>
            <a:pPr>
              <a:spcAft>
                <a:spcPts val="0"/>
              </a:spcAft>
            </a:pPr>
            <a:r>
              <a:rPr lang="zh-TW" altLang="zh-TW" sz="3200" b="1" kern="100" dirty="0">
                <a:solidFill>
                  <a:srgbClr val="2F2B20"/>
                </a:solidFill>
                <a:latin typeface="Calibri" panose="020F0502020204030204" pitchFamily="34" charset="0"/>
                <a:cs typeface="Times New Roman" panose="02020603050405020304" pitchFamily="18" charset="0"/>
              </a:rPr>
              <a:t>三、會議地點</a:t>
            </a:r>
            <a:r>
              <a:rPr lang="en-US" altLang="zh-TW" sz="3200" b="1" kern="100" dirty="0">
                <a:solidFill>
                  <a:srgbClr val="2F2B20"/>
                </a:solidFill>
                <a:latin typeface="Calibri" panose="020F0502020204030204" pitchFamily="34" charset="0"/>
                <a:cs typeface="Times New Roman" panose="02020603050405020304" pitchFamily="18" charset="0"/>
              </a:rPr>
              <a:t>: </a:t>
            </a:r>
            <a:r>
              <a:rPr lang="zh-TW" altLang="zh-TW" sz="3200" b="1" kern="100" dirty="0">
                <a:solidFill>
                  <a:srgbClr val="2F2B20"/>
                </a:solidFill>
                <a:latin typeface="Calibri" panose="020F0502020204030204" pitchFamily="34" charset="0"/>
                <a:cs typeface="Times New Roman" panose="02020603050405020304" pitchFamily="18" charset="0"/>
              </a:rPr>
              <a:t>銘傳大學桃園校區國際會議室</a:t>
            </a:r>
          </a:p>
          <a:p>
            <a:pPr>
              <a:spcAft>
                <a:spcPts val="0"/>
              </a:spcAft>
            </a:pPr>
            <a:r>
              <a:rPr lang="zh-TW" altLang="zh-TW" sz="3200" b="1" kern="100" dirty="0">
                <a:solidFill>
                  <a:srgbClr val="2F2B20"/>
                </a:solidFill>
                <a:latin typeface="Calibri" panose="020F0502020204030204" pitchFamily="34" charset="0"/>
                <a:cs typeface="Times New Roman" panose="02020603050405020304" pitchFamily="18" charset="0"/>
              </a:rPr>
              <a:t>四、主辦單位</a:t>
            </a:r>
            <a:r>
              <a:rPr lang="en-US" altLang="zh-TW" sz="3200" b="1" kern="100" dirty="0">
                <a:solidFill>
                  <a:srgbClr val="2F2B20"/>
                </a:solidFill>
                <a:latin typeface="Calibri" panose="020F0502020204030204" pitchFamily="34" charset="0"/>
                <a:cs typeface="Times New Roman" panose="02020603050405020304" pitchFamily="18" charset="0"/>
              </a:rPr>
              <a:t>: </a:t>
            </a:r>
            <a:r>
              <a:rPr lang="zh-TW" altLang="zh-TW" sz="3200" b="1" kern="100" dirty="0">
                <a:solidFill>
                  <a:srgbClr val="2F2B20"/>
                </a:solidFill>
                <a:latin typeface="Calibri" panose="020F0502020204030204" pitchFamily="34" charset="0"/>
                <a:cs typeface="Times New Roman" panose="02020603050405020304" pitchFamily="18" charset="0"/>
              </a:rPr>
              <a:t>銘傳大學社會科學院犯罪防治學系</a:t>
            </a:r>
          </a:p>
          <a:p>
            <a:pPr>
              <a:spcAft>
                <a:spcPts val="0"/>
              </a:spcAft>
            </a:pPr>
            <a:r>
              <a:rPr lang="en-US" altLang="zh-TW" sz="3200" b="1" kern="100" dirty="0">
                <a:solidFill>
                  <a:srgbClr val="2F2B20"/>
                </a:solidFill>
                <a:latin typeface="Calibri" panose="020F0502020204030204" pitchFamily="34" charset="0"/>
                <a:cs typeface="Times New Roman" panose="02020603050405020304" pitchFamily="18" charset="0"/>
              </a:rPr>
              <a:t> </a:t>
            </a:r>
            <a:r>
              <a:rPr lang="zh-TW" altLang="zh-TW" sz="3200" b="1" kern="100" dirty="0" smtClean="0">
                <a:solidFill>
                  <a:srgbClr val="2F2B20"/>
                </a:solidFill>
                <a:latin typeface="Calibri" panose="020F0502020204030204" pitchFamily="34" charset="0"/>
                <a:cs typeface="Times New Roman" panose="02020603050405020304" pitchFamily="18" charset="0"/>
              </a:rPr>
              <a:t>協辦</a:t>
            </a:r>
            <a:r>
              <a:rPr lang="zh-TW" altLang="zh-TW" sz="3200" b="1" kern="100" dirty="0">
                <a:solidFill>
                  <a:srgbClr val="2F2B20"/>
                </a:solidFill>
                <a:latin typeface="Calibri" panose="020F0502020204030204" pitchFamily="34" charset="0"/>
                <a:cs typeface="Times New Roman" panose="02020603050405020304" pitchFamily="18" charset="0"/>
              </a:rPr>
              <a:t>單位</a:t>
            </a:r>
            <a:r>
              <a:rPr lang="en-US" altLang="zh-TW" sz="3200" b="1" kern="100" dirty="0">
                <a:solidFill>
                  <a:srgbClr val="2F2B20"/>
                </a:solidFill>
                <a:latin typeface="Calibri" panose="020F0502020204030204" pitchFamily="34" charset="0"/>
                <a:cs typeface="Times New Roman" panose="02020603050405020304" pitchFamily="18" charset="0"/>
              </a:rPr>
              <a:t>: </a:t>
            </a:r>
            <a:r>
              <a:rPr lang="zh-TW" altLang="zh-TW" sz="3200" b="1" kern="100" dirty="0">
                <a:solidFill>
                  <a:srgbClr val="2F2B20"/>
                </a:solidFill>
                <a:latin typeface="Calibri" panose="020F0502020204030204" pitchFamily="34" charset="0"/>
                <a:cs typeface="Times New Roman" panose="02020603050405020304" pitchFamily="18" charset="0"/>
              </a:rPr>
              <a:t>台灣警察學術研究學會、中華警政</a:t>
            </a:r>
            <a:r>
              <a:rPr lang="zh-TW" altLang="zh-TW" sz="3200" b="1" kern="100" dirty="0" smtClean="0">
                <a:solidFill>
                  <a:srgbClr val="2F2B20"/>
                </a:solidFill>
                <a:latin typeface="Calibri" panose="020F0502020204030204" pitchFamily="34" charset="0"/>
                <a:cs typeface="Times New Roman" panose="02020603050405020304" pitchFamily="18" charset="0"/>
              </a:rPr>
              <a:t>研究</a:t>
            </a:r>
            <a:r>
              <a:rPr lang="zh-TW" altLang="zh-TW" sz="3200" b="1" kern="100" dirty="0">
                <a:solidFill>
                  <a:srgbClr val="2F2B20"/>
                </a:solidFill>
                <a:latin typeface="Calibri" panose="020F0502020204030204" pitchFamily="34" charset="0"/>
                <a:cs typeface="Times New Roman" panose="02020603050405020304" pitchFamily="18" charset="0"/>
              </a:rPr>
              <a:t>學會、現代婦女基金會</a:t>
            </a:r>
          </a:p>
        </p:txBody>
      </p:sp>
    </p:spTree>
    <p:extLst>
      <p:ext uri="{BB962C8B-B14F-4D97-AF65-F5344CB8AC3E}">
        <p14:creationId xmlns:p14="http://schemas.microsoft.com/office/powerpoint/2010/main" val="2388852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A219F57-5AC3-4815-8529-F208E2ED1BF9}"/>
              </a:ext>
            </a:extLst>
          </p:cNvPr>
          <p:cNvSpPr txBox="1"/>
          <p:nvPr/>
        </p:nvSpPr>
        <p:spPr>
          <a:xfrm>
            <a:off x="6432296" y="486276"/>
            <a:ext cx="2027702" cy="1224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72000" tIns="72000" rIns="72000" bIns="72000" rtlCol="0">
            <a:noAutofit/>
          </a:bodyPr>
          <a:lstStyle/>
          <a:p>
            <a:pPr algn="ctr"/>
            <a:r>
              <a:rPr lang="zh-TW" altLang="en-US" sz="7200" b="1" dirty="0" smtClean="0">
                <a:latin typeface="微軟正黑體" panose="020B0604030504040204" pitchFamily="34" charset="-120"/>
                <a:ea typeface="微軟正黑體" panose="020B0604030504040204" pitchFamily="34" charset="-120"/>
              </a:rPr>
              <a:t>困境</a:t>
            </a:r>
            <a:endParaRPr lang="zh-TW" altLang="en-US" sz="7200" b="1" dirty="0">
              <a:latin typeface="微軟正黑體" panose="020B0604030504040204" pitchFamily="34" charset="-120"/>
              <a:ea typeface="微軟正黑體" panose="020B0604030504040204" pitchFamily="34" charset="-120"/>
            </a:endParaRPr>
          </a:p>
        </p:txBody>
      </p:sp>
      <p:sp>
        <p:nvSpPr>
          <p:cNvPr id="3" name="矩形 2"/>
          <p:cNvSpPr/>
          <p:nvPr/>
        </p:nvSpPr>
        <p:spPr bwMode="auto">
          <a:xfrm>
            <a:off x="0" y="491952"/>
            <a:ext cx="6309385" cy="1218323"/>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36000" tIns="36000" rIns="36000" bIns="36000" numCol="1" rtlCol="0" anchor="ctr" anchorCtr="0" compatLnSpc="1">
            <a:prstTxWarp prst="textNoShape">
              <a:avLst/>
            </a:prstTxWarp>
          </a:bodyPr>
          <a:lstStyle/>
          <a:p>
            <a:pPr algn="ctr"/>
            <a:r>
              <a:rPr lang="zh-TW" altLang="zh-TW" sz="3200" b="1" dirty="0">
                <a:latin typeface="微軟正黑體"/>
                <a:ea typeface="微軟正黑體"/>
                <a:cs typeface="微軟正黑體"/>
              </a:rPr>
              <a:t>家事移工勞動權未受保障，仍身處受勞力剝削之高風險中</a:t>
            </a:r>
            <a:endParaRPr lang="zh-TW" altLang="zh-TW" sz="3200" dirty="0">
              <a:latin typeface="微軟正黑體"/>
              <a:ea typeface="微軟正黑體"/>
              <a:cs typeface="微軟正黑體"/>
            </a:endParaRPr>
          </a:p>
        </p:txBody>
      </p:sp>
      <p:sp>
        <p:nvSpPr>
          <p:cNvPr id="5" name="矩形 4"/>
          <p:cNvSpPr/>
          <p:nvPr/>
        </p:nvSpPr>
        <p:spPr bwMode="auto">
          <a:xfrm>
            <a:off x="318052" y="2235149"/>
            <a:ext cx="7593237" cy="4404190"/>
          </a:xfrm>
          <a:prstGeom prst="rect">
            <a:avLst/>
          </a:prstGeom>
          <a:solidFill>
            <a:schemeClr val="lt1">
              <a:alpha val="75000"/>
            </a:schemeClr>
          </a:solidFill>
          <a:ln w="57150" cmpd="sng">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2000" tIns="36000" rIns="72000" bIns="36000" numCol="1" rtlCol="0" anchor="ctr" anchorCtr="0" compatLnSpc="1">
            <a:prstTxWarp prst="textNoShape">
              <a:avLst/>
            </a:prstTxWarp>
          </a:bodyPr>
          <a:lstStyle/>
          <a:p>
            <a:pPr lvl="0" algn="ctr" defTabSz="449263" fontAlgn="base" hangingPunct="0">
              <a:spcBef>
                <a:spcPct val="0"/>
              </a:spcBef>
              <a:spcAft>
                <a:spcPct val="0"/>
              </a:spcAft>
              <a:buClr>
                <a:srgbClr val="000000"/>
              </a:buClr>
              <a:buSzPct val="100000"/>
            </a:pPr>
            <a:r>
              <a:rPr lang="zh-TW" altLang="zh-TW" sz="2800" b="1" dirty="0">
                <a:latin typeface="微軟正黑體"/>
                <a:ea typeface="微軟正黑體"/>
                <a:cs typeface="微軟正黑體"/>
              </a:rPr>
              <a:t>家事</a:t>
            </a:r>
            <a:r>
              <a:rPr lang="zh-TW" altLang="zh-TW" sz="2800" b="1" dirty="0" smtClean="0">
                <a:latin typeface="微軟正黑體"/>
                <a:ea typeface="微軟正黑體"/>
                <a:cs typeface="微軟正黑體"/>
              </a:rPr>
              <a:t>移工現實工作常</a:t>
            </a:r>
            <a:r>
              <a:rPr lang="zh-TW" altLang="zh-TW" sz="2800" b="1" dirty="0">
                <a:latin typeface="微軟正黑體"/>
                <a:ea typeface="微軟正黑體"/>
                <a:cs typeface="微軟正黑體"/>
              </a:rPr>
              <a:t>有</a:t>
            </a:r>
            <a:r>
              <a:rPr lang="zh-TW" altLang="zh-TW" sz="3200" b="1" dirty="0">
                <a:solidFill>
                  <a:srgbClr val="FF0000"/>
                </a:solidFill>
                <a:latin typeface="微軟正黑體"/>
                <a:ea typeface="微軟正黑體"/>
                <a:cs typeface="微軟正黑體"/>
              </a:rPr>
              <a:t>超時工作</a:t>
            </a:r>
            <a:r>
              <a:rPr lang="zh-TW" altLang="zh-TW" sz="3200" b="1" dirty="0">
                <a:latin typeface="微軟正黑體"/>
                <a:ea typeface="微軟正黑體"/>
                <a:cs typeface="微軟正黑體"/>
              </a:rPr>
              <a:t>、</a:t>
            </a:r>
            <a:r>
              <a:rPr lang="zh-TW" altLang="zh-TW" sz="3200" b="1" dirty="0">
                <a:solidFill>
                  <a:srgbClr val="FF0000"/>
                </a:solidFill>
                <a:latin typeface="微軟正黑體"/>
                <a:ea typeface="微軟正黑體"/>
                <a:cs typeface="微軟正黑體"/>
              </a:rPr>
              <a:t>未有合理休假</a:t>
            </a:r>
            <a:r>
              <a:rPr lang="zh-TW" altLang="zh-TW" sz="3200" b="1" dirty="0">
                <a:latin typeface="微軟正黑體"/>
                <a:ea typeface="微軟正黑體"/>
                <a:cs typeface="微軟正黑體"/>
              </a:rPr>
              <a:t>、</a:t>
            </a:r>
            <a:r>
              <a:rPr lang="zh-TW" altLang="zh-TW" sz="3200" b="1" dirty="0">
                <a:solidFill>
                  <a:srgbClr val="FF0000"/>
                </a:solidFill>
                <a:latin typeface="微軟正黑體"/>
                <a:ea typeface="微軟正黑體"/>
                <a:cs typeface="微軟正黑體"/>
              </a:rPr>
              <a:t>薪資遠低於</a:t>
            </a:r>
            <a:r>
              <a:rPr lang="zh-TW" altLang="zh-TW" sz="3200" b="1" dirty="0" smtClean="0">
                <a:solidFill>
                  <a:srgbClr val="FF0000"/>
                </a:solidFill>
                <a:latin typeface="微軟正黑體"/>
                <a:ea typeface="微軟正黑體"/>
                <a:cs typeface="微軟正黑體"/>
              </a:rPr>
              <a:t>基本工資</a:t>
            </a:r>
            <a:r>
              <a:rPr lang="zh-TW" altLang="zh-TW" sz="2800" b="1" dirty="0" smtClean="0">
                <a:latin typeface="微軟正黑體"/>
                <a:ea typeface="微軟正黑體"/>
                <a:cs typeface="微軟正黑體"/>
              </a:rPr>
              <a:t>等情形，多數曝露在勞力剝削高風險中</a:t>
            </a:r>
            <a:r>
              <a:rPr lang="zh-TW" altLang="en-US" sz="2800" b="1" dirty="0" smtClean="0">
                <a:latin typeface="微軟正黑體"/>
                <a:ea typeface="微軟正黑體"/>
                <a:cs typeface="微軟正黑體"/>
              </a:rPr>
              <a:t>。</a:t>
            </a:r>
            <a:endParaRPr lang="en-US" altLang="zh-TW" sz="2800" b="1" dirty="0" smtClean="0">
              <a:latin typeface="微軟正黑體"/>
              <a:ea typeface="微軟正黑體"/>
              <a:cs typeface="微軟正黑體"/>
            </a:endParaRPr>
          </a:p>
          <a:p>
            <a:pPr algn="ctr"/>
            <a:r>
              <a:rPr lang="zh-TW" altLang="zh-TW" sz="2800" b="1" dirty="0">
                <a:latin typeface="微軟正黑體"/>
                <a:ea typeface="微軟正黑體"/>
                <a:cs typeface="微軟正黑體"/>
              </a:rPr>
              <a:t>移工團體前於</a:t>
            </a:r>
            <a:r>
              <a:rPr lang="en-US" altLang="zh-TW" sz="2800" b="1" dirty="0">
                <a:latin typeface="微軟正黑體"/>
                <a:ea typeface="微軟正黑體"/>
                <a:cs typeface="微軟正黑體"/>
              </a:rPr>
              <a:t>2004</a:t>
            </a:r>
            <a:r>
              <a:rPr lang="zh-TW" altLang="zh-TW" sz="2800" b="1" dirty="0">
                <a:latin typeface="微軟正黑體"/>
                <a:ea typeface="微軟正黑體"/>
                <a:cs typeface="微軟正黑體"/>
              </a:rPr>
              <a:t>年即倡議並提出《家事服務法》草案，要求政府透過立法方式加強對家事移工之權益照顧，然而此</a:t>
            </a:r>
            <a:r>
              <a:rPr lang="zh-TW" altLang="zh-TW" sz="3200" b="1" dirty="0">
                <a:solidFill>
                  <a:srgbClr val="FF0000"/>
                </a:solidFill>
                <a:latin typeface="微軟正黑體"/>
                <a:ea typeface="微軟正黑體"/>
                <a:cs typeface="微軟正黑體"/>
              </a:rPr>
              <a:t>法案迄今仍未通過</a:t>
            </a:r>
            <a:r>
              <a:rPr lang="zh-TW" altLang="zh-TW" sz="2800" b="1" dirty="0" smtClean="0">
                <a:latin typeface="微軟正黑體"/>
                <a:ea typeface="微軟正黑體"/>
                <a:cs typeface="微軟正黑體"/>
              </a:rPr>
              <a:t>。</a:t>
            </a:r>
            <a:endParaRPr lang="zh-TW" altLang="zh-TW" sz="2800" b="1" dirty="0">
              <a:latin typeface="微軟正黑體"/>
              <a:ea typeface="微軟正黑體"/>
              <a:cs typeface="微軟正黑體"/>
            </a:endParaRPr>
          </a:p>
        </p:txBody>
      </p:sp>
      <p:sp>
        <p:nvSpPr>
          <p:cNvPr id="9" name="日期版面配置區 8"/>
          <p:cNvSpPr>
            <a:spLocks noGrp="1"/>
          </p:cNvSpPr>
          <p:nvPr>
            <p:ph type="dt" sz="half" idx="10"/>
          </p:nvPr>
        </p:nvSpPr>
        <p:spPr/>
        <p:txBody>
          <a:bodyPr/>
          <a:lstStyle/>
          <a:p>
            <a:fld id="{411B945E-DF81-4116-9DBF-5D2BB906B749}" type="datetime1">
              <a:rPr kumimoji="1" lang="zh-TW" altLang="en-US" smtClean="0"/>
              <a:t>2021/6/3</a:t>
            </a:fld>
            <a:endParaRPr kumimoji="1" lang="zh-TW" altLang="en-US"/>
          </a:p>
        </p:txBody>
      </p:sp>
      <p:sp>
        <p:nvSpPr>
          <p:cNvPr id="10" name="頁尾版面配置區 9"/>
          <p:cNvSpPr>
            <a:spLocks noGrp="1"/>
          </p:cNvSpPr>
          <p:nvPr>
            <p:ph type="ftr" sz="quarter" idx="11"/>
          </p:nvPr>
        </p:nvSpPr>
        <p:spPr/>
        <p:txBody>
          <a:bodyPr/>
          <a:lstStyle/>
          <a:p>
            <a:endParaRPr kumimoji="1" lang="zh-TW" altLang="en-US"/>
          </a:p>
        </p:txBody>
      </p:sp>
      <p:sp>
        <p:nvSpPr>
          <p:cNvPr id="11" name="投影片編號版面配置區 10"/>
          <p:cNvSpPr>
            <a:spLocks noGrp="1"/>
          </p:cNvSpPr>
          <p:nvPr>
            <p:ph type="sldNum" sz="quarter" idx="12"/>
          </p:nvPr>
        </p:nvSpPr>
        <p:spPr/>
        <p:txBody>
          <a:bodyPr/>
          <a:lstStyle/>
          <a:p>
            <a:fld id="{E5BD9D1F-0D7E-A748-A834-CDF05EE8CA5D}" type="slidenum">
              <a:rPr kumimoji="1" lang="zh-TW" altLang="en-US" smtClean="0"/>
              <a:t>20</a:t>
            </a:fld>
            <a:endParaRPr kumimoji="1" lang="zh-TW" altLang="en-US"/>
          </a:p>
        </p:txBody>
      </p:sp>
    </p:spTree>
    <p:extLst>
      <p:ext uri="{BB962C8B-B14F-4D97-AF65-F5344CB8AC3E}">
        <p14:creationId xmlns:p14="http://schemas.microsoft.com/office/powerpoint/2010/main" val="217780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A219F57-5AC3-4815-8529-F208E2ED1BF9}"/>
              </a:ext>
            </a:extLst>
          </p:cNvPr>
          <p:cNvSpPr txBox="1"/>
          <p:nvPr/>
        </p:nvSpPr>
        <p:spPr>
          <a:xfrm>
            <a:off x="6432296" y="486276"/>
            <a:ext cx="2027702" cy="1224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72000" tIns="72000" rIns="72000" bIns="72000" rtlCol="0">
            <a:noAutofit/>
          </a:bodyPr>
          <a:lstStyle/>
          <a:p>
            <a:pPr algn="ctr"/>
            <a:r>
              <a:rPr lang="zh-TW" altLang="en-US" sz="7200" b="1" dirty="0" smtClean="0">
                <a:latin typeface="微軟正黑體" panose="020B0604030504040204" pitchFamily="34" charset="-120"/>
                <a:ea typeface="微軟正黑體" panose="020B0604030504040204" pitchFamily="34" charset="-120"/>
              </a:rPr>
              <a:t>困境</a:t>
            </a:r>
            <a:endParaRPr lang="zh-TW" altLang="en-US" sz="7200" b="1" dirty="0">
              <a:latin typeface="微軟正黑體" panose="020B0604030504040204" pitchFamily="34" charset="-120"/>
              <a:ea typeface="微軟正黑體" panose="020B0604030504040204" pitchFamily="34" charset="-120"/>
            </a:endParaRPr>
          </a:p>
        </p:txBody>
      </p:sp>
      <p:sp>
        <p:nvSpPr>
          <p:cNvPr id="3" name="矩形 2"/>
          <p:cNvSpPr/>
          <p:nvPr/>
        </p:nvSpPr>
        <p:spPr bwMode="auto">
          <a:xfrm>
            <a:off x="0" y="491952"/>
            <a:ext cx="6309385" cy="1218323"/>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36000" tIns="36000" rIns="36000" bIns="36000" numCol="1" rtlCol="0" anchor="ctr" anchorCtr="0" compatLnSpc="1">
            <a:prstTxWarp prst="textNoShape">
              <a:avLst/>
            </a:prstTxWarp>
          </a:bodyPr>
          <a:lstStyle/>
          <a:p>
            <a:pPr lvl="0" algn="ctr" defTabSz="449263" fontAlgn="base">
              <a:spcBef>
                <a:spcPct val="0"/>
              </a:spcBef>
              <a:spcAft>
                <a:spcPct val="0"/>
              </a:spcAft>
              <a:buClr>
                <a:srgbClr val="000000"/>
              </a:buClr>
              <a:buSzPct val="100000"/>
            </a:pPr>
            <a:r>
              <a:rPr lang="zh-TW" altLang="zh-TW" sz="3200" b="1" dirty="0">
                <a:latin typeface="微軟正黑體"/>
                <a:ea typeface="微軟正黑體"/>
                <a:cs typeface="微軟正黑體"/>
              </a:rPr>
              <a:t>法院常將勞力剝削案件視為勞資糾紛</a:t>
            </a:r>
            <a:r>
              <a:rPr lang="zh-TW" altLang="zh-TW" sz="3200" b="1" dirty="0" smtClean="0">
                <a:latin typeface="微軟正黑體"/>
                <a:ea typeface="微軟正黑體"/>
                <a:cs typeface="微軟正黑體"/>
              </a:rPr>
              <a:t>，難對人口販</a:t>
            </a:r>
            <a:r>
              <a:rPr lang="zh-TW" altLang="zh-TW" sz="3200" b="1" dirty="0">
                <a:latin typeface="微軟正黑體"/>
                <a:ea typeface="微軟正黑體"/>
                <a:cs typeface="微軟正黑體"/>
              </a:rPr>
              <a:t>運加害人有效定罪 </a:t>
            </a:r>
            <a:endParaRPr lang="zh-TW" altLang="en-US" sz="3200" b="1" kern="0" dirty="0">
              <a:solidFill>
                <a:prstClr val="white"/>
              </a:solidFill>
              <a:effectLst>
                <a:outerShdw blurRad="38100" dist="38100" dir="2700000" algn="tl">
                  <a:srgbClr val="000000">
                    <a:alpha val="43137"/>
                  </a:srgbClr>
                </a:outerShdw>
              </a:effectLst>
              <a:latin typeface="微軟正黑體"/>
              <a:ea typeface="微軟正黑體"/>
              <a:cs typeface="微軟正黑體"/>
            </a:endParaRPr>
          </a:p>
        </p:txBody>
      </p:sp>
      <p:grpSp>
        <p:nvGrpSpPr>
          <p:cNvPr id="4" name="群組 3">
            <a:extLst>
              <a:ext uri="{FF2B5EF4-FFF2-40B4-BE49-F238E27FC236}">
                <a16:creationId xmlns:a16="http://schemas.microsoft.com/office/drawing/2014/main" id="{FAF1760C-B17B-48D3-B4AC-534884B7FF55}"/>
              </a:ext>
            </a:extLst>
          </p:cNvPr>
          <p:cNvGrpSpPr/>
          <p:nvPr/>
        </p:nvGrpSpPr>
        <p:grpSpPr>
          <a:xfrm>
            <a:off x="932988" y="1720771"/>
            <a:ext cx="4391998" cy="3558852"/>
            <a:chOff x="7636768" y="1447022"/>
            <a:chExt cx="6467024" cy="3197634"/>
          </a:xfrm>
        </p:grpSpPr>
        <p:sp>
          <p:nvSpPr>
            <p:cNvPr id="5" name="箭號: 向下 29">
              <a:extLst>
                <a:ext uri="{FF2B5EF4-FFF2-40B4-BE49-F238E27FC236}">
                  <a16:creationId xmlns:a16="http://schemas.microsoft.com/office/drawing/2014/main" id="{5F6E8A48-EFB8-4B07-835C-C292D27907CC}"/>
                </a:ext>
              </a:extLst>
            </p:cNvPr>
            <p:cNvSpPr/>
            <p:nvPr/>
          </p:nvSpPr>
          <p:spPr>
            <a:xfrm>
              <a:off x="10350262" y="1447022"/>
              <a:ext cx="1019406" cy="319763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zh-TW" altLang="en-US">
                <a:solidFill>
                  <a:srgbClr val="000000"/>
                </a:solidFill>
                <a:latin typeface="Arial"/>
              </a:endParaRPr>
            </a:p>
          </p:txBody>
        </p:sp>
        <p:sp>
          <p:nvSpPr>
            <p:cNvPr id="6" name="文字方塊 5">
              <a:extLst>
                <a:ext uri="{FF2B5EF4-FFF2-40B4-BE49-F238E27FC236}">
                  <a16:creationId xmlns:a16="http://schemas.microsoft.com/office/drawing/2014/main" id="{223F9575-B8C1-417C-BA55-86FE67C5342C}"/>
                </a:ext>
              </a:extLst>
            </p:cNvPr>
            <p:cNvSpPr txBox="1"/>
            <p:nvPr/>
          </p:nvSpPr>
          <p:spPr>
            <a:xfrm>
              <a:off x="7636768" y="1550762"/>
              <a:ext cx="6467024" cy="8409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noAutofit/>
            </a:bodyPr>
            <a:lstStyle/>
            <a:p>
              <a:pPr algn="ctr">
                <a:defRPr/>
              </a:pPr>
              <a:r>
                <a:rPr lang="zh-TW" altLang="zh-TW" sz="2800" b="1" dirty="0">
                  <a:solidFill>
                    <a:schemeClr val="bg1"/>
                  </a:solidFill>
                  <a:latin typeface="微軟正黑體"/>
                  <a:ea typeface="微軟正黑體"/>
                  <a:cs typeface="微軟正黑體"/>
                </a:rPr>
                <a:t>「抵債勞務」被認為不符合「不當債務約束」 </a:t>
              </a:r>
              <a:endParaRPr lang="zh-TW" altLang="en-US" sz="2800" b="1" kern="0" dirty="0">
                <a:solidFill>
                  <a:schemeClr val="bg1"/>
                </a:solidFill>
                <a:effectLst>
                  <a:outerShdw blurRad="38100" dist="38100" dir="2700000" algn="tl">
                    <a:srgbClr val="000000">
                      <a:alpha val="43137"/>
                    </a:srgbClr>
                  </a:outerShdw>
                </a:effectLst>
                <a:latin typeface="微軟正黑體"/>
                <a:ea typeface="微軟正黑體"/>
                <a:cs typeface="微軟正黑體"/>
              </a:endParaRPr>
            </a:p>
          </p:txBody>
        </p:sp>
        <p:sp>
          <p:nvSpPr>
            <p:cNvPr id="7" name="文字方塊 6">
              <a:extLst>
                <a:ext uri="{FF2B5EF4-FFF2-40B4-BE49-F238E27FC236}">
                  <a16:creationId xmlns:a16="http://schemas.microsoft.com/office/drawing/2014/main" id="{05A3D8BC-8DFC-4E9D-82F1-A907D00208F4}"/>
                </a:ext>
              </a:extLst>
            </p:cNvPr>
            <p:cNvSpPr txBox="1"/>
            <p:nvPr/>
          </p:nvSpPr>
          <p:spPr>
            <a:xfrm>
              <a:off x="7636768" y="3399768"/>
              <a:ext cx="6467024" cy="84099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noAutofit/>
            </a:bodyPr>
            <a:lstStyle/>
            <a:p>
              <a:pPr algn="ctr">
                <a:defRPr/>
              </a:pPr>
              <a:r>
                <a:rPr lang="zh-TW" altLang="zh-TW" sz="2800" b="1" dirty="0">
                  <a:solidFill>
                    <a:srgbClr val="FFFFFF"/>
                  </a:solidFill>
                  <a:latin typeface="微軟正黑體"/>
                  <a:ea typeface="微軟正黑體"/>
                  <a:cs typeface="微軟正黑體"/>
                </a:rPr>
                <a:t>「超時加班</a:t>
              </a:r>
              <a:r>
                <a:rPr lang="zh-TW" altLang="zh-TW" sz="2800" b="1" dirty="0" smtClean="0">
                  <a:solidFill>
                    <a:srgbClr val="FFFFFF"/>
                  </a:solidFill>
                  <a:latin typeface="微軟正黑體"/>
                  <a:ea typeface="微軟正黑體"/>
                  <a:cs typeface="微軟正黑體"/>
                </a:rPr>
                <a:t>」被認為「</a:t>
              </a:r>
              <a:r>
                <a:rPr lang="zh-TW" altLang="zh-TW" sz="2800" b="1" dirty="0">
                  <a:solidFill>
                    <a:srgbClr val="FFFFFF"/>
                  </a:solidFill>
                  <a:latin typeface="微軟正黑體"/>
                  <a:ea typeface="微軟正黑體"/>
                  <a:cs typeface="微軟正黑體"/>
                </a:rPr>
                <a:t>工作時間延長及延長之工資加給</a:t>
              </a:r>
              <a:r>
                <a:rPr lang="zh-TW" altLang="zh-TW" sz="2800" dirty="0" smtClean="0">
                  <a:latin typeface="微軟正黑體"/>
                  <a:ea typeface="微軟正黑體"/>
                  <a:cs typeface="微軟正黑體"/>
                </a:rPr>
                <a:t>」</a:t>
              </a:r>
              <a:endParaRPr lang="zh-TW" altLang="en-US" sz="2800" kern="0" dirty="0">
                <a:solidFill>
                  <a:srgbClr val="FFFF00"/>
                </a:solidFill>
                <a:effectLst>
                  <a:outerShdw blurRad="38100" dist="38100" dir="2700000" algn="tl">
                    <a:srgbClr val="000000">
                      <a:alpha val="43137"/>
                    </a:srgbClr>
                  </a:outerShdw>
                </a:effectLst>
                <a:latin typeface="微軟正黑體"/>
                <a:ea typeface="微軟正黑體"/>
                <a:cs typeface="微軟正黑體"/>
              </a:endParaRPr>
            </a:p>
          </p:txBody>
        </p:sp>
        <p:sp>
          <p:nvSpPr>
            <p:cNvPr id="8" name="文字方塊 7">
              <a:extLst>
                <a:ext uri="{FF2B5EF4-FFF2-40B4-BE49-F238E27FC236}">
                  <a16:creationId xmlns:a16="http://schemas.microsoft.com/office/drawing/2014/main" id="{B7A3C4AD-7950-4497-BDAB-B2588BB7A80E}"/>
                </a:ext>
              </a:extLst>
            </p:cNvPr>
            <p:cNvSpPr txBox="1"/>
            <p:nvPr/>
          </p:nvSpPr>
          <p:spPr>
            <a:xfrm>
              <a:off x="7636768" y="2462803"/>
              <a:ext cx="6467024" cy="84099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rtlCol="0" anchor="ctr">
              <a:noAutofit/>
            </a:bodyPr>
            <a:lstStyle/>
            <a:p>
              <a:pPr algn="ctr">
                <a:defRPr/>
              </a:pPr>
              <a:r>
                <a:rPr lang="zh-TW" altLang="en-US" sz="2800" b="1" dirty="0" smtClean="0">
                  <a:solidFill>
                    <a:srgbClr val="FFFFFF"/>
                  </a:solidFill>
                  <a:latin typeface="微軟正黑體"/>
                  <a:ea typeface="微軟正黑體"/>
                  <a:cs typeface="微軟正黑體"/>
                </a:rPr>
                <a:t>「</a:t>
              </a:r>
              <a:r>
                <a:rPr lang="zh-TW" altLang="zh-TW" sz="2800" b="1" dirty="0" smtClean="0">
                  <a:solidFill>
                    <a:srgbClr val="FFFFFF"/>
                  </a:solidFill>
                  <a:latin typeface="微軟正黑體"/>
                  <a:ea typeface="微軟正黑體"/>
                  <a:cs typeface="微軟正黑體"/>
                </a:rPr>
                <a:t>扣發薪資</a:t>
              </a:r>
              <a:r>
                <a:rPr lang="zh-TW" altLang="en-US" sz="2800" b="1" dirty="0" smtClean="0">
                  <a:solidFill>
                    <a:srgbClr val="FFFFFF"/>
                  </a:solidFill>
                  <a:latin typeface="微軟正黑體"/>
                  <a:ea typeface="微軟正黑體"/>
                  <a:cs typeface="微軟正黑體"/>
                </a:rPr>
                <a:t>」</a:t>
              </a:r>
              <a:r>
                <a:rPr lang="zh-TW" altLang="zh-TW" sz="2800" b="1" dirty="0" smtClean="0">
                  <a:solidFill>
                    <a:srgbClr val="FFFFFF"/>
                  </a:solidFill>
                  <a:latin typeface="微軟正黑體"/>
                  <a:ea typeface="微軟正黑體"/>
                  <a:cs typeface="微軟正黑體"/>
                </a:rPr>
                <a:t>常被</a:t>
              </a:r>
              <a:r>
                <a:rPr lang="zh-TW" altLang="zh-TW" sz="2800" b="1" dirty="0">
                  <a:solidFill>
                    <a:srgbClr val="FFFFFF"/>
                  </a:solidFill>
                  <a:latin typeface="微軟正黑體"/>
                  <a:ea typeface="微軟正黑體"/>
                  <a:cs typeface="微軟正黑體"/>
                </a:rPr>
                <a:t>視為「勞資糾紛」 </a:t>
              </a:r>
              <a:endParaRPr lang="zh-TW" altLang="en-US" sz="2800" b="1" kern="0" dirty="0">
                <a:solidFill>
                  <a:srgbClr val="FFFFFF"/>
                </a:solidFill>
                <a:effectLst>
                  <a:outerShdw blurRad="38100" dist="38100" dir="2700000" algn="tl">
                    <a:srgbClr val="000000">
                      <a:alpha val="43137"/>
                    </a:srgbClr>
                  </a:outerShdw>
                </a:effectLst>
                <a:latin typeface="微軟正黑體"/>
                <a:ea typeface="微軟正黑體"/>
                <a:cs typeface="微軟正黑體"/>
              </a:endParaRPr>
            </a:p>
          </p:txBody>
        </p:sp>
      </p:grpSp>
      <p:sp>
        <p:nvSpPr>
          <p:cNvPr id="10" name="文字方塊 9">
            <a:extLst>
              <a:ext uri="{FF2B5EF4-FFF2-40B4-BE49-F238E27FC236}">
                <a16:creationId xmlns:a16="http://schemas.microsoft.com/office/drawing/2014/main" id="{F0EBCF19-4227-4857-AB86-A16A2AA6104D}"/>
              </a:ext>
            </a:extLst>
          </p:cNvPr>
          <p:cNvSpPr txBox="1"/>
          <p:nvPr/>
        </p:nvSpPr>
        <p:spPr>
          <a:xfrm>
            <a:off x="293866" y="5142018"/>
            <a:ext cx="8049869" cy="1584937"/>
          </a:xfrm>
          <a:prstGeom prst="rect">
            <a:avLst/>
          </a:prstGeom>
          <a:ln/>
        </p:spPr>
        <p:style>
          <a:lnRef idx="0">
            <a:schemeClr val="accent4"/>
          </a:lnRef>
          <a:fillRef idx="3">
            <a:schemeClr val="accent4"/>
          </a:fillRef>
          <a:effectRef idx="3">
            <a:schemeClr val="accent4"/>
          </a:effectRef>
          <a:fontRef idx="minor">
            <a:schemeClr val="lt1"/>
          </a:fontRef>
        </p:style>
        <p:txBody>
          <a:bodyPr wrap="square" lIns="36000" tIns="36000" rIns="36000" bIns="36000" rtlCol="0" anchor="ctr">
            <a:noAutofit/>
          </a:bodyPr>
          <a:lstStyle/>
          <a:p>
            <a:pPr algn="ctr">
              <a:defRPr/>
            </a:pPr>
            <a:r>
              <a:rPr lang="zh-TW" altLang="zh-TW" sz="3200" b="1" dirty="0" smtClean="0">
                <a:solidFill>
                  <a:srgbClr val="2F2B20"/>
                </a:solidFill>
                <a:latin typeface="微軟正黑體"/>
                <a:ea typeface="微軟正黑體"/>
                <a:cs typeface="微軟正黑體"/>
              </a:rPr>
              <a:t>法院以</a:t>
            </a:r>
            <a:r>
              <a:rPr lang="zh-TW" altLang="zh-TW" sz="3200" b="1" dirty="0">
                <a:solidFill>
                  <a:srgbClr val="2F2B20"/>
                </a:solidFill>
                <a:latin typeface="微軟正黑體"/>
                <a:ea typeface="微軟正黑體"/>
                <a:cs typeface="微軟正黑體"/>
              </a:rPr>
              <a:t>法定</a:t>
            </a:r>
            <a:r>
              <a:rPr lang="zh-TW" altLang="zh-TW" sz="3200" b="1" dirty="0">
                <a:solidFill>
                  <a:srgbClr val="FF0000"/>
                </a:solidFill>
                <a:latin typeface="微軟正黑體"/>
                <a:ea typeface="微軟正黑體"/>
                <a:cs typeface="微軟正黑體"/>
              </a:rPr>
              <a:t>最低基本工資</a:t>
            </a:r>
            <a:r>
              <a:rPr lang="zh-TW" altLang="zh-TW" sz="3200" b="1" dirty="0">
                <a:solidFill>
                  <a:srgbClr val="2F2B20"/>
                </a:solidFill>
                <a:latin typeface="微軟正黑體"/>
                <a:ea typeface="微軟正黑體"/>
                <a:cs typeface="微軟正黑體"/>
              </a:rPr>
              <a:t>作為參考</a:t>
            </a:r>
            <a:r>
              <a:rPr lang="zh-TW" altLang="zh-TW" sz="3200" b="1" dirty="0" smtClean="0">
                <a:solidFill>
                  <a:srgbClr val="2F2B20"/>
                </a:solidFill>
                <a:latin typeface="微軟正黑體"/>
                <a:ea typeface="微軟正黑體"/>
                <a:cs typeface="微軟正黑體"/>
              </a:rPr>
              <a:t>標準</a:t>
            </a:r>
            <a:r>
              <a:rPr lang="zh-TW" altLang="en-US" sz="3200" b="1" dirty="0" smtClean="0">
                <a:solidFill>
                  <a:srgbClr val="2F2B20"/>
                </a:solidFill>
                <a:latin typeface="微軟正黑體"/>
                <a:ea typeface="微軟正黑體"/>
                <a:cs typeface="微軟正黑體"/>
              </a:rPr>
              <a:t>，</a:t>
            </a:r>
            <a:r>
              <a:rPr lang="zh-TW" altLang="zh-TW" sz="3200" b="1" dirty="0" smtClean="0">
                <a:solidFill>
                  <a:schemeClr val="tx1"/>
                </a:solidFill>
                <a:latin typeface="微軟正黑體"/>
                <a:ea typeface="微軟正黑體"/>
                <a:cs typeface="微軟正黑體"/>
              </a:rPr>
              <a:t>家事</a:t>
            </a:r>
            <a:r>
              <a:rPr lang="zh-TW" altLang="zh-TW" sz="3200" b="1" dirty="0">
                <a:solidFill>
                  <a:schemeClr val="tx1"/>
                </a:solidFill>
                <a:latin typeface="微軟正黑體"/>
                <a:ea typeface="微軟正黑體"/>
                <a:cs typeface="微軟正黑體"/>
              </a:rPr>
              <a:t>移工、遠洋漁工等</a:t>
            </a:r>
            <a:r>
              <a:rPr lang="zh-TW" altLang="zh-TW" sz="3200" b="1" dirty="0" smtClean="0">
                <a:solidFill>
                  <a:srgbClr val="FF0000"/>
                </a:solidFill>
                <a:latin typeface="微軟正黑體"/>
                <a:ea typeface="微軟正黑體"/>
                <a:cs typeface="微軟正黑體"/>
              </a:rPr>
              <a:t>工作性質難以計算工時</a:t>
            </a:r>
            <a:r>
              <a:rPr lang="zh-TW" altLang="zh-TW" sz="3200" b="1" dirty="0" smtClean="0">
                <a:solidFill>
                  <a:schemeClr val="tx1"/>
                </a:solidFill>
                <a:latin typeface="微軟正黑體"/>
                <a:ea typeface="微軟正黑體"/>
                <a:cs typeface="微軟正黑體"/>
              </a:rPr>
              <a:t>，</a:t>
            </a:r>
            <a:r>
              <a:rPr lang="zh-TW" altLang="zh-TW" sz="3200" b="1" dirty="0">
                <a:solidFill>
                  <a:schemeClr val="tx1"/>
                </a:solidFill>
                <a:latin typeface="微軟正黑體"/>
                <a:ea typeface="微軟正黑體"/>
                <a:cs typeface="微軟正黑體"/>
              </a:rPr>
              <a:t>導致相關案件常被認定為勞資糾紛 </a:t>
            </a:r>
            <a:endParaRPr lang="zh-TW" altLang="en-US" sz="3200" b="1" kern="0" dirty="0">
              <a:solidFill>
                <a:schemeClr val="tx1"/>
              </a:solidFill>
              <a:latin typeface="微軟正黑體"/>
              <a:ea typeface="微軟正黑體"/>
              <a:cs typeface="微軟正黑體"/>
            </a:endParaRPr>
          </a:p>
        </p:txBody>
      </p:sp>
      <p:pic>
        <p:nvPicPr>
          <p:cNvPr id="11" name="圖片 10" descr="money-icon-73.png"/>
          <p:cNvPicPr>
            <a:picLocks noChangeAspect="1"/>
          </p:cNvPicPr>
          <p:nvPr/>
        </p:nvPicPr>
        <p:blipFill>
          <a:blip r:embed="rId2">
            <a:alphaModFix amt="89000"/>
            <a:extLst>
              <a:ext uri="{28A0092B-C50C-407E-A947-70E740481C1C}">
                <a14:useLocalDpi xmlns:a14="http://schemas.microsoft.com/office/drawing/2010/main" val="0"/>
              </a:ext>
            </a:extLst>
          </a:blip>
          <a:stretch>
            <a:fillRect/>
          </a:stretch>
        </p:blipFill>
        <p:spPr>
          <a:xfrm>
            <a:off x="5324986" y="2772226"/>
            <a:ext cx="2551953" cy="2551953"/>
          </a:xfrm>
          <a:prstGeom prst="rect">
            <a:avLst/>
          </a:prstGeom>
        </p:spPr>
      </p:pic>
      <p:sp>
        <p:nvSpPr>
          <p:cNvPr id="14" name="日期版面配置區 13"/>
          <p:cNvSpPr>
            <a:spLocks noGrp="1"/>
          </p:cNvSpPr>
          <p:nvPr>
            <p:ph type="dt" sz="half" idx="10"/>
          </p:nvPr>
        </p:nvSpPr>
        <p:spPr/>
        <p:txBody>
          <a:bodyPr/>
          <a:lstStyle/>
          <a:p>
            <a:fld id="{ED04539E-63DD-453C-91BB-66411BC50431}" type="datetime1">
              <a:rPr kumimoji="1" lang="zh-TW" altLang="en-US" smtClean="0"/>
              <a:t>2021/6/3</a:t>
            </a:fld>
            <a:endParaRPr kumimoji="1" lang="zh-TW" altLang="en-US"/>
          </a:p>
        </p:txBody>
      </p:sp>
      <p:sp>
        <p:nvSpPr>
          <p:cNvPr id="15" name="頁尾版面配置區 14"/>
          <p:cNvSpPr>
            <a:spLocks noGrp="1"/>
          </p:cNvSpPr>
          <p:nvPr>
            <p:ph type="ftr" sz="quarter" idx="11"/>
          </p:nvPr>
        </p:nvSpPr>
        <p:spPr/>
        <p:txBody>
          <a:bodyPr/>
          <a:lstStyle/>
          <a:p>
            <a:endParaRPr kumimoji="1" lang="zh-TW" altLang="en-US"/>
          </a:p>
        </p:txBody>
      </p:sp>
      <p:sp>
        <p:nvSpPr>
          <p:cNvPr id="16" name="投影片編號版面配置區 15"/>
          <p:cNvSpPr>
            <a:spLocks noGrp="1"/>
          </p:cNvSpPr>
          <p:nvPr>
            <p:ph type="sldNum" sz="quarter" idx="12"/>
          </p:nvPr>
        </p:nvSpPr>
        <p:spPr/>
        <p:txBody>
          <a:bodyPr/>
          <a:lstStyle/>
          <a:p>
            <a:fld id="{E5BD9D1F-0D7E-A748-A834-CDF05EE8CA5D}" type="slidenum">
              <a:rPr kumimoji="1" lang="zh-TW" altLang="en-US" smtClean="0"/>
              <a:t>21</a:t>
            </a:fld>
            <a:endParaRPr kumimoji="1" lang="zh-TW" altLang="en-US"/>
          </a:p>
        </p:txBody>
      </p:sp>
    </p:spTree>
    <p:extLst>
      <p:ext uri="{BB962C8B-B14F-4D97-AF65-F5344CB8AC3E}">
        <p14:creationId xmlns:p14="http://schemas.microsoft.com/office/powerpoint/2010/main" val="21778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A219F57-5AC3-4815-8529-F208E2ED1BF9}"/>
              </a:ext>
            </a:extLst>
          </p:cNvPr>
          <p:cNvSpPr txBox="1"/>
          <p:nvPr/>
        </p:nvSpPr>
        <p:spPr>
          <a:xfrm>
            <a:off x="6432296" y="486276"/>
            <a:ext cx="2027702" cy="1224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72000" tIns="72000" rIns="72000" bIns="72000" rtlCol="0">
            <a:noAutofit/>
          </a:bodyPr>
          <a:lstStyle/>
          <a:p>
            <a:pPr algn="ctr"/>
            <a:r>
              <a:rPr lang="zh-TW" altLang="en-US" sz="7200" b="1" dirty="0" smtClean="0">
                <a:latin typeface="微軟正黑體" panose="020B0604030504040204" pitchFamily="34" charset="-120"/>
                <a:ea typeface="微軟正黑體" panose="020B0604030504040204" pitchFamily="34" charset="-120"/>
              </a:rPr>
              <a:t>困境</a:t>
            </a:r>
            <a:endParaRPr lang="zh-TW" altLang="en-US" sz="7200" b="1" dirty="0">
              <a:latin typeface="微軟正黑體" panose="020B0604030504040204" pitchFamily="34" charset="-120"/>
              <a:ea typeface="微軟正黑體" panose="020B0604030504040204" pitchFamily="34" charset="-120"/>
            </a:endParaRPr>
          </a:p>
        </p:txBody>
      </p:sp>
      <p:sp>
        <p:nvSpPr>
          <p:cNvPr id="3" name="矩形 2"/>
          <p:cNvSpPr/>
          <p:nvPr/>
        </p:nvSpPr>
        <p:spPr bwMode="auto">
          <a:xfrm>
            <a:off x="0" y="491952"/>
            <a:ext cx="6309385" cy="1218323"/>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36000" tIns="36000" rIns="36000" bIns="36000" numCol="1" rtlCol="0" anchor="ctr" anchorCtr="0" compatLnSpc="1">
            <a:prstTxWarp prst="textNoShape">
              <a:avLst/>
            </a:prstTxWarp>
          </a:bodyPr>
          <a:lstStyle/>
          <a:p>
            <a:pPr lvl="0" algn="ctr" defTabSz="449263" fontAlgn="base">
              <a:spcBef>
                <a:spcPct val="0"/>
              </a:spcBef>
              <a:spcAft>
                <a:spcPct val="0"/>
              </a:spcAft>
              <a:buClr>
                <a:srgbClr val="000000"/>
              </a:buClr>
              <a:buSzPct val="100000"/>
            </a:pPr>
            <a:r>
              <a:rPr lang="zh-TW" altLang="zh-TW" sz="3200" b="1" dirty="0" smtClean="0">
                <a:latin typeface="微軟正黑體"/>
                <a:ea typeface="微軟正黑體"/>
                <a:cs typeface="微軟正黑體"/>
              </a:rPr>
              <a:t>勞權團體指控地方官員貪腐</a:t>
            </a:r>
            <a:r>
              <a:rPr lang="zh-TW" altLang="zh-TW" sz="3200" b="1" dirty="0">
                <a:latin typeface="微軟正黑體"/>
                <a:ea typeface="微軟正黑體"/>
                <a:cs typeface="微軟正黑體"/>
              </a:rPr>
              <a:t>現象，阻礙漁業勞力剝削之執法行動</a:t>
            </a:r>
            <a:r>
              <a:rPr lang="zh-TW" altLang="zh-TW" sz="3200" dirty="0">
                <a:latin typeface="微軟正黑體"/>
                <a:ea typeface="微軟正黑體"/>
                <a:cs typeface="微軟正黑體"/>
              </a:rPr>
              <a:t> </a:t>
            </a:r>
            <a:endParaRPr lang="zh-TW" altLang="en-US" sz="3200" b="1" kern="0" dirty="0">
              <a:solidFill>
                <a:prstClr val="white"/>
              </a:solidFill>
              <a:effectLst>
                <a:outerShdw blurRad="38100" dist="38100" dir="2700000" algn="tl">
                  <a:srgbClr val="000000">
                    <a:alpha val="43137"/>
                  </a:srgbClr>
                </a:outerShdw>
              </a:effectLst>
              <a:latin typeface="微軟正黑體"/>
              <a:ea typeface="微軟正黑體"/>
              <a:cs typeface="微軟正黑體"/>
            </a:endParaRPr>
          </a:p>
        </p:txBody>
      </p:sp>
      <p:sp>
        <p:nvSpPr>
          <p:cNvPr id="5" name="矩形 4">
            <a:extLst>
              <a:ext uri="{FF2B5EF4-FFF2-40B4-BE49-F238E27FC236}">
                <a16:creationId xmlns:a16="http://schemas.microsoft.com/office/drawing/2014/main" id="{B82E2BB3-B136-4624-B7BC-D979B87652DD}"/>
              </a:ext>
            </a:extLst>
          </p:cNvPr>
          <p:cNvSpPr/>
          <p:nvPr/>
        </p:nvSpPr>
        <p:spPr bwMode="auto">
          <a:xfrm>
            <a:off x="114703" y="1918252"/>
            <a:ext cx="8472967" cy="4939743"/>
          </a:xfrm>
          <a:prstGeom prst="rect">
            <a:avLst/>
          </a:prstGeom>
          <a:solidFill>
            <a:srgbClr val="000000">
              <a:alpha val="77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72000" tIns="72000" rIns="72000" bIns="72000" numCol="1" rtlCol="0" anchor="ctr" anchorCtr="0" compatLnSpc="1">
            <a:prstTxWarp prst="textNoShape">
              <a:avLst/>
            </a:prstTxWarp>
          </a:bodyPr>
          <a:lstStyle/>
          <a:p>
            <a:pPr algn="ctr"/>
            <a:r>
              <a:rPr lang="zh-TW" altLang="zh-TW" sz="3600" dirty="0" smtClean="0">
                <a:solidFill>
                  <a:schemeClr val="bg1"/>
                </a:solidFill>
                <a:latin typeface="微軟正黑體"/>
                <a:ea typeface="微軟正黑體"/>
                <a:cs typeface="微軟正黑體"/>
              </a:rPr>
              <a:t>勞權團體倡議提高對外籍漁工權</a:t>
            </a:r>
            <a:r>
              <a:rPr lang="zh-TW" altLang="zh-TW" sz="3600" dirty="0">
                <a:solidFill>
                  <a:schemeClr val="bg1"/>
                </a:solidFill>
                <a:latin typeface="微軟正黑體"/>
                <a:ea typeface="微軟正黑體"/>
                <a:cs typeface="微軟正黑體"/>
              </a:rPr>
              <a:t>益</a:t>
            </a:r>
            <a:r>
              <a:rPr lang="zh-TW" altLang="zh-TW" sz="3600" dirty="0" smtClean="0">
                <a:solidFill>
                  <a:schemeClr val="bg1"/>
                </a:solidFill>
                <a:latin typeface="微軟正黑體"/>
                <a:ea typeface="微軟正黑體"/>
                <a:cs typeface="微軟正黑體"/>
              </a:rPr>
              <a:t>保障，亦指出</a:t>
            </a:r>
            <a:r>
              <a:rPr lang="zh-TW" altLang="zh-TW" sz="4000" dirty="0" smtClean="0">
                <a:solidFill>
                  <a:srgbClr val="FFFF00"/>
                </a:solidFill>
                <a:latin typeface="微軟正黑體"/>
                <a:ea typeface="微軟正黑體"/>
                <a:cs typeface="微軟正黑體"/>
              </a:rPr>
              <a:t>地方官員與勞力剝削加害人掛勾</a:t>
            </a:r>
            <a:r>
              <a:rPr lang="zh-TW" altLang="zh-TW" sz="3600" dirty="0">
                <a:solidFill>
                  <a:schemeClr val="bg1"/>
                </a:solidFill>
                <a:latin typeface="微軟正黑體"/>
                <a:ea typeface="微軟正黑體"/>
                <a:cs typeface="微軟正黑體"/>
              </a:rPr>
              <a:t>，導致行政機關</a:t>
            </a:r>
            <a:r>
              <a:rPr lang="zh-TW" altLang="zh-TW" sz="4000" dirty="0">
                <a:solidFill>
                  <a:srgbClr val="FFFF00"/>
                </a:solidFill>
                <a:latin typeface="微軟正黑體"/>
                <a:ea typeface="微軟正黑體"/>
                <a:cs typeface="微軟正黑體"/>
              </a:rPr>
              <a:t>查核不實</a:t>
            </a:r>
            <a:r>
              <a:rPr lang="zh-TW" altLang="zh-TW" sz="3600" dirty="0">
                <a:solidFill>
                  <a:schemeClr val="bg1"/>
                </a:solidFill>
                <a:latin typeface="微軟正黑體"/>
                <a:ea typeface="微軟正黑體"/>
                <a:cs typeface="微軟正黑體"/>
              </a:rPr>
              <a:t>、執法機關</a:t>
            </a:r>
            <a:r>
              <a:rPr lang="zh-TW" altLang="zh-TW" sz="4000" dirty="0">
                <a:solidFill>
                  <a:srgbClr val="FFFF00"/>
                </a:solidFill>
                <a:latin typeface="微軟正黑體"/>
                <a:ea typeface="微軟正黑體"/>
                <a:cs typeface="微軟正黑體"/>
              </a:rPr>
              <a:t>追緝無效</a:t>
            </a:r>
            <a:r>
              <a:rPr lang="zh-TW" altLang="zh-TW" sz="3600" dirty="0">
                <a:solidFill>
                  <a:schemeClr val="bg1"/>
                </a:solidFill>
                <a:latin typeface="微軟正黑體"/>
                <a:ea typeface="微軟正黑體"/>
                <a:cs typeface="微軟正黑體"/>
              </a:rPr>
              <a:t>，顯見滲入執法及司法機關之</a:t>
            </a:r>
            <a:r>
              <a:rPr lang="zh-TW" altLang="zh-TW" sz="4000" dirty="0">
                <a:solidFill>
                  <a:srgbClr val="FFFF00"/>
                </a:solidFill>
                <a:latin typeface="微軟正黑體"/>
                <a:ea typeface="微軟正黑體"/>
                <a:cs typeface="微軟正黑體"/>
              </a:rPr>
              <a:t>貪腐問題</a:t>
            </a:r>
            <a:r>
              <a:rPr lang="zh-TW" altLang="zh-TW" sz="3600" dirty="0" smtClean="0">
                <a:solidFill>
                  <a:schemeClr val="bg1"/>
                </a:solidFill>
                <a:latin typeface="微軟正黑體"/>
                <a:ea typeface="微軟正黑體"/>
                <a:cs typeface="微軟正黑體"/>
              </a:rPr>
              <a:t>，大幅削減我國防制人口販運成果</a:t>
            </a:r>
            <a:r>
              <a:rPr lang="zh-TW" altLang="en-US" sz="3600" dirty="0" smtClean="0">
                <a:solidFill>
                  <a:schemeClr val="bg1"/>
                </a:solidFill>
                <a:latin typeface="微軟正黑體"/>
                <a:ea typeface="微軟正黑體"/>
                <a:cs typeface="微軟正黑體"/>
              </a:rPr>
              <a:t>。</a:t>
            </a:r>
            <a:r>
              <a:rPr lang="zh-TW" altLang="zh-TW" sz="3600" dirty="0" smtClean="0">
                <a:solidFill>
                  <a:schemeClr val="bg1"/>
                </a:solidFill>
                <a:latin typeface="微軟正黑體"/>
                <a:ea typeface="微軟正黑體"/>
                <a:cs typeface="微軟正黑體"/>
              </a:rPr>
              <a:t> </a:t>
            </a:r>
            <a:endParaRPr kumimoji="1" lang="en-US" altLang="zh-TW" sz="3600" b="1" kern="0" dirty="0">
              <a:solidFill>
                <a:schemeClr val="bg1"/>
              </a:solidFill>
              <a:effectLst>
                <a:outerShdw blurRad="38100" dist="38100" dir="2700000" algn="tl">
                  <a:srgbClr val="000000">
                    <a:alpha val="43137"/>
                  </a:srgbClr>
                </a:outerShdw>
              </a:effectLst>
              <a:latin typeface="微軟正黑體"/>
              <a:ea typeface="微軟正黑體"/>
              <a:cs typeface="微軟正黑體"/>
            </a:endParaRPr>
          </a:p>
        </p:txBody>
      </p:sp>
      <p:sp>
        <p:nvSpPr>
          <p:cNvPr id="9" name="日期版面配置區 8"/>
          <p:cNvSpPr>
            <a:spLocks noGrp="1"/>
          </p:cNvSpPr>
          <p:nvPr>
            <p:ph type="dt" sz="half" idx="10"/>
          </p:nvPr>
        </p:nvSpPr>
        <p:spPr/>
        <p:txBody>
          <a:bodyPr/>
          <a:lstStyle/>
          <a:p>
            <a:fld id="{E237FD29-35FB-4ECD-A162-74FA702BA2C8}" type="datetime1">
              <a:rPr kumimoji="1" lang="zh-TW" altLang="en-US" smtClean="0"/>
              <a:t>2021/6/3</a:t>
            </a:fld>
            <a:endParaRPr kumimoji="1" lang="zh-TW" altLang="en-US"/>
          </a:p>
        </p:txBody>
      </p:sp>
      <p:sp>
        <p:nvSpPr>
          <p:cNvPr id="10" name="頁尾版面配置區 9"/>
          <p:cNvSpPr>
            <a:spLocks noGrp="1"/>
          </p:cNvSpPr>
          <p:nvPr>
            <p:ph type="ftr" sz="quarter" idx="11"/>
          </p:nvPr>
        </p:nvSpPr>
        <p:spPr/>
        <p:txBody>
          <a:bodyPr/>
          <a:lstStyle/>
          <a:p>
            <a:endParaRPr kumimoji="1" lang="zh-TW" altLang="en-US"/>
          </a:p>
        </p:txBody>
      </p:sp>
      <p:sp>
        <p:nvSpPr>
          <p:cNvPr id="11" name="投影片編號版面配置區 10"/>
          <p:cNvSpPr>
            <a:spLocks noGrp="1"/>
          </p:cNvSpPr>
          <p:nvPr>
            <p:ph type="sldNum" sz="quarter" idx="12"/>
          </p:nvPr>
        </p:nvSpPr>
        <p:spPr/>
        <p:txBody>
          <a:bodyPr/>
          <a:lstStyle/>
          <a:p>
            <a:fld id="{E5BD9D1F-0D7E-A748-A834-CDF05EE8CA5D}" type="slidenum">
              <a:rPr kumimoji="1" lang="zh-TW" altLang="en-US" smtClean="0"/>
              <a:t>22</a:t>
            </a:fld>
            <a:endParaRPr kumimoji="1" lang="zh-TW" altLang="en-US"/>
          </a:p>
        </p:txBody>
      </p:sp>
    </p:spTree>
    <p:extLst>
      <p:ext uri="{BB962C8B-B14F-4D97-AF65-F5344CB8AC3E}">
        <p14:creationId xmlns:p14="http://schemas.microsoft.com/office/powerpoint/2010/main" val="21778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descr="gettyimages-613032410-2048x2048.jpg"/>
          <p:cNvPicPr>
            <a:picLocks noChangeAspect="1"/>
          </p:cNvPicPr>
          <p:nvPr/>
        </p:nvPicPr>
        <p:blipFill rotWithShape="1">
          <a:blip r:embed="rId2">
            <a:extLst>
              <a:ext uri="{28A0092B-C50C-407E-A947-70E740481C1C}">
                <a14:useLocalDpi xmlns:a14="http://schemas.microsoft.com/office/drawing/2010/main" val="0"/>
              </a:ext>
            </a:extLst>
          </a:blip>
          <a:srcRect t="11677" b="40065"/>
          <a:stretch/>
        </p:blipFill>
        <p:spPr>
          <a:xfrm>
            <a:off x="2080763" y="3919046"/>
            <a:ext cx="6242304" cy="3012429"/>
          </a:xfrm>
          <a:prstGeom prst="rect">
            <a:avLst/>
          </a:prstGeom>
        </p:spPr>
      </p:pic>
      <p:sp>
        <p:nvSpPr>
          <p:cNvPr id="2" name="文字方塊 1">
            <a:extLst>
              <a:ext uri="{FF2B5EF4-FFF2-40B4-BE49-F238E27FC236}">
                <a16:creationId xmlns:a16="http://schemas.microsoft.com/office/drawing/2014/main" id="{3A219F57-5AC3-4815-8529-F208E2ED1BF9}"/>
              </a:ext>
            </a:extLst>
          </p:cNvPr>
          <p:cNvSpPr txBox="1"/>
          <p:nvPr/>
        </p:nvSpPr>
        <p:spPr>
          <a:xfrm>
            <a:off x="6432296" y="486276"/>
            <a:ext cx="2027702" cy="1224000"/>
          </a:xfrm>
          <a:prstGeom prst="rect">
            <a:avLst/>
          </a:prstGeom>
          <a:solidFill>
            <a:srgbClr val="5273BD"/>
          </a:solidFill>
        </p:spPr>
        <p:style>
          <a:lnRef idx="2">
            <a:schemeClr val="accent3">
              <a:shade val="50000"/>
            </a:schemeClr>
          </a:lnRef>
          <a:fillRef idx="1">
            <a:schemeClr val="accent3"/>
          </a:fillRef>
          <a:effectRef idx="0">
            <a:schemeClr val="accent3"/>
          </a:effectRef>
          <a:fontRef idx="minor">
            <a:schemeClr val="lt1"/>
          </a:fontRef>
        </p:style>
        <p:txBody>
          <a:bodyPr wrap="square" lIns="72000" tIns="72000" rIns="72000" bIns="72000" rtlCol="0">
            <a:noAutofit/>
          </a:bodyPr>
          <a:lstStyle/>
          <a:p>
            <a:pPr algn="ctr"/>
            <a:r>
              <a:rPr lang="zh-TW" altLang="en-US" sz="7200" b="1" dirty="0" smtClean="0">
                <a:latin typeface="微軟正黑體" panose="020B0604030504040204" pitchFamily="34" charset="-120"/>
                <a:ea typeface="微軟正黑體" panose="020B0604030504040204" pitchFamily="34" charset="-120"/>
              </a:rPr>
              <a:t>對策</a:t>
            </a:r>
            <a:endParaRPr lang="zh-TW" altLang="en-US" sz="7200" b="1" dirty="0">
              <a:latin typeface="微軟正黑體" panose="020B0604030504040204" pitchFamily="34" charset="-120"/>
              <a:ea typeface="微軟正黑體" panose="020B0604030504040204" pitchFamily="34" charset="-120"/>
            </a:endParaRPr>
          </a:p>
        </p:txBody>
      </p:sp>
      <p:sp>
        <p:nvSpPr>
          <p:cNvPr id="3" name="矩形 2"/>
          <p:cNvSpPr/>
          <p:nvPr/>
        </p:nvSpPr>
        <p:spPr bwMode="auto">
          <a:xfrm>
            <a:off x="0" y="491952"/>
            <a:ext cx="6309385" cy="1218323"/>
          </a:xfrm>
          <a:prstGeom prst="rect">
            <a:avLst/>
          </a:prstGeom>
          <a:solidFill>
            <a:srgbClr val="3366FF">
              <a:alpha val="40000"/>
            </a:srgb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36000" rIns="36000" bIns="36000" numCol="1" rtlCol="0" anchor="ctr" anchorCtr="0" compatLnSpc="1">
            <a:prstTxWarp prst="textNoShape">
              <a:avLst/>
            </a:prstTxWarp>
          </a:bodyPr>
          <a:lstStyle/>
          <a:p>
            <a:pPr algn="ctr"/>
            <a:r>
              <a:rPr lang="zh-TW" altLang="zh-TW" sz="3200" b="1" dirty="0">
                <a:latin typeface="微軟正黑體"/>
                <a:ea typeface="微軟正黑體"/>
                <a:cs typeface="微軟正黑體"/>
              </a:rPr>
              <a:t>精進被害人鑑別程序，增列外籍漁工勞力剝削鑑別指標</a:t>
            </a:r>
            <a:endParaRPr lang="zh-TW" altLang="zh-TW" sz="3200" dirty="0">
              <a:latin typeface="微軟正黑體"/>
              <a:ea typeface="微軟正黑體"/>
              <a:cs typeface="微軟正黑體"/>
            </a:endParaRPr>
          </a:p>
        </p:txBody>
      </p:sp>
      <p:grpSp>
        <p:nvGrpSpPr>
          <p:cNvPr id="6" name="群組 5"/>
          <p:cNvGrpSpPr/>
          <p:nvPr/>
        </p:nvGrpSpPr>
        <p:grpSpPr>
          <a:xfrm>
            <a:off x="371411" y="2000869"/>
            <a:ext cx="4215055" cy="3139617"/>
            <a:chOff x="1442896" y="3025626"/>
            <a:chExt cx="4317394" cy="3085614"/>
          </a:xfrm>
          <a:solidFill>
            <a:schemeClr val="accent2">
              <a:lumMod val="60000"/>
              <a:lumOff val="40000"/>
              <a:alpha val="68000"/>
            </a:schemeClr>
          </a:solidFill>
        </p:grpSpPr>
        <p:grpSp>
          <p:nvGrpSpPr>
            <p:cNvPr id="7" name="群組 6"/>
            <p:cNvGrpSpPr/>
            <p:nvPr/>
          </p:nvGrpSpPr>
          <p:grpSpPr>
            <a:xfrm>
              <a:off x="1442896" y="3025626"/>
              <a:ext cx="4311256" cy="1413392"/>
              <a:chOff x="1050096" y="2797567"/>
              <a:chExt cx="3425845" cy="820338"/>
            </a:xfrm>
            <a:grpFill/>
          </p:grpSpPr>
          <p:sp>
            <p:nvSpPr>
              <p:cNvPr id="10" name="矩形 9"/>
              <p:cNvSpPr/>
              <p:nvPr/>
            </p:nvSpPr>
            <p:spPr bwMode="auto">
              <a:xfrm>
                <a:off x="1050096" y="2797567"/>
                <a:ext cx="3425845" cy="347619"/>
              </a:xfrm>
              <a:prstGeom prst="rect">
                <a:avLst/>
              </a:prstGeom>
              <a:grp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2000" tIns="36000" rIns="72000" bIns="36000" numCol="1" rtlCol="0" anchor="ctr" anchorCtr="0" compatLnSpc="1">
                <a:prstTxWarp prst="textNoShape">
                  <a:avLst/>
                </a:prstTxWarp>
              </a:bodyPr>
              <a:lstStyle/>
              <a:p>
                <a:pPr lvl="0" algn="ctr" defTabSz="449263" fontAlgn="base">
                  <a:spcBef>
                    <a:spcPct val="0"/>
                  </a:spcBef>
                  <a:spcAft>
                    <a:spcPct val="0"/>
                  </a:spcAft>
                  <a:buClr>
                    <a:srgbClr val="000000"/>
                  </a:buClr>
                  <a:buSzPct val="100000"/>
                </a:pPr>
                <a:r>
                  <a:rPr lang="zh-TW" altLang="en-US" sz="2400" b="1" kern="0" dirty="0" smtClean="0">
                    <a:solidFill>
                      <a:schemeClr val="tx1"/>
                    </a:solidFill>
                    <a:latin typeface="微軟正黑體" panose="020B0604030504040204" pitchFamily="34" charset="-120"/>
                    <a:ea typeface="微軟正黑體" panose="020B0604030504040204" pitchFamily="34" charset="-120"/>
                  </a:rPr>
                  <a:t>讓</a:t>
                </a:r>
                <a:r>
                  <a:rPr lang="zh-TW" altLang="en-US" sz="2800" b="1" kern="0" dirty="0" smtClean="0">
                    <a:solidFill>
                      <a:srgbClr val="FF0000"/>
                    </a:solidFill>
                    <a:latin typeface="微軟正黑體" panose="020B0604030504040204" pitchFamily="34" charset="-120"/>
                    <a:ea typeface="微軟正黑體" panose="020B0604030504040204" pitchFamily="34" charset="-120"/>
                  </a:rPr>
                  <a:t>社工</a:t>
                </a:r>
                <a:r>
                  <a:rPr lang="zh-TW" altLang="en-US" sz="2400" b="1" kern="0" dirty="0" smtClean="0">
                    <a:solidFill>
                      <a:schemeClr val="tx1"/>
                    </a:solidFill>
                    <a:latin typeface="微軟正黑體" panose="020B0604030504040204" pitchFamily="34" charset="-120"/>
                    <a:ea typeface="微軟正黑體" panose="020B0604030504040204" pitchFamily="34" charset="-120"/>
                  </a:rPr>
                  <a:t>即時參與鑑別程序</a:t>
                </a:r>
                <a:endParaRPr lang="zh-TW" altLang="en-US" sz="2400" b="1" kern="0" dirty="0">
                  <a:solidFill>
                    <a:schemeClr val="tx1"/>
                  </a:solidFill>
                  <a:latin typeface="微軟正黑體" panose="020B0604030504040204" pitchFamily="34" charset="-120"/>
                  <a:ea typeface="微軟正黑體" panose="020B0604030504040204" pitchFamily="34" charset="-120"/>
                </a:endParaRPr>
              </a:p>
            </p:txBody>
          </p:sp>
          <p:sp>
            <p:nvSpPr>
              <p:cNvPr id="11" name="矩形 10"/>
              <p:cNvSpPr/>
              <p:nvPr/>
            </p:nvSpPr>
            <p:spPr bwMode="auto">
              <a:xfrm>
                <a:off x="1050096" y="3217548"/>
                <a:ext cx="3413933" cy="400357"/>
              </a:xfrm>
              <a:prstGeom prst="rect">
                <a:avLst/>
              </a:prstGeom>
              <a:grp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2000" tIns="36000" rIns="72000" bIns="36000" numCol="1" rtlCol="0" anchor="ctr" anchorCtr="0" compatLnSpc="1">
                <a:prstTxWarp prst="textNoShape">
                  <a:avLst/>
                </a:prstTxWarp>
              </a:bodyPr>
              <a:lstStyle/>
              <a:p>
                <a:pPr lvl="0" algn="ctr" defTabSz="449263" fontAlgn="base">
                  <a:spcBef>
                    <a:spcPct val="0"/>
                  </a:spcBef>
                  <a:spcAft>
                    <a:spcPct val="0"/>
                  </a:spcAft>
                  <a:buClr>
                    <a:srgbClr val="000000"/>
                  </a:buClr>
                  <a:buSzPct val="100000"/>
                </a:pPr>
                <a:r>
                  <a:rPr lang="zh-TW" altLang="en-US" sz="2400" b="1" kern="0" dirty="0" smtClean="0">
                    <a:solidFill>
                      <a:schemeClr val="tx1"/>
                    </a:solidFill>
                    <a:latin typeface="微軟正黑體"/>
                    <a:ea typeface="微軟正黑體"/>
                    <a:cs typeface="微軟正黑體"/>
                  </a:rPr>
                  <a:t>增加</a:t>
                </a:r>
                <a:r>
                  <a:rPr lang="zh-TW" altLang="en-US" sz="2800" b="1" kern="0" dirty="0" smtClean="0">
                    <a:solidFill>
                      <a:srgbClr val="FF0000"/>
                    </a:solidFill>
                    <a:latin typeface="微軟正黑體"/>
                    <a:ea typeface="微軟正黑體"/>
                    <a:cs typeface="微軟正黑體"/>
                  </a:rPr>
                  <a:t>勞權協會</a:t>
                </a:r>
                <a:r>
                  <a:rPr lang="zh-TW" altLang="en-US" sz="2400" b="1" kern="0" dirty="0" smtClean="0">
                    <a:solidFill>
                      <a:schemeClr val="tx1"/>
                    </a:solidFill>
                    <a:latin typeface="微軟正黑體"/>
                    <a:ea typeface="微軟正黑體"/>
                    <a:cs typeface="微軟正黑體"/>
                  </a:rPr>
                  <a:t>人士參與</a:t>
                </a:r>
                <a:endParaRPr lang="zh-TW" altLang="en-US" sz="2400" b="1" kern="0" dirty="0">
                  <a:solidFill>
                    <a:schemeClr val="tx1"/>
                  </a:solidFill>
                  <a:latin typeface="微軟正黑體"/>
                  <a:ea typeface="微軟正黑體"/>
                  <a:cs typeface="微軟正黑體"/>
                </a:endParaRPr>
              </a:p>
            </p:txBody>
          </p:sp>
        </p:grpSp>
        <p:sp>
          <p:nvSpPr>
            <p:cNvPr id="8" name="矩形 7"/>
            <p:cNvSpPr/>
            <p:nvPr/>
          </p:nvSpPr>
          <p:spPr bwMode="auto">
            <a:xfrm>
              <a:off x="1464025" y="4563694"/>
              <a:ext cx="4296265" cy="701498"/>
            </a:xfrm>
            <a:prstGeom prst="rect">
              <a:avLst/>
            </a:prstGeom>
            <a:grp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2000" tIns="36000" rIns="72000" bIns="36000" numCol="1" rtlCol="0" anchor="ctr" anchorCtr="0" compatLnSpc="1">
              <a:prstTxWarp prst="textNoShape">
                <a:avLst/>
              </a:prstTxWarp>
            </a:bodyPr>
            <a:lstStyle/>
            <a:p>
              <a:pPr lvl="0" algn="ctr" defTabSz="449263" fontAlgn="base">
                <a:spcBef>
                  <a:spcPct val="0"/>
                </a:spcBef>
                <a:spcAft>
                  <a:spcPct val="0"/>
                </a:spcAft>
                <a:buClr>
                  <a:srgbClr val="000000"/>
                </a:buClr>
                <a:buSzPct val="100000"/>
              </a:pPr>
              <a:r>
                <a:rPr lang="zh-TW" altLang="en-US" sz="2400" b="1" kern="0" dirty="0" smtClean="0">
                  <a:solidFill>
                    <a:schemeClr val="tx1"/>
                  </a:solidFill>
                  <a:latin typeface="微軟正黑體"/>
                  <a:ea typeface="微軟正黑體"/>
                  <a:cs typeface="微軟正黑體"/>
                </a:rPr>
                <a:t>修正</a:t>
              </a:r>
              <a:r>
                <a:rPr lang="zh-TW" altLang="zh-TW" sz="2400" b="1" dirty="0" smtClean="0">
                  <a:latin typeface="微軟正黑體"/>
                  <a:ea typeface="微軟正黑體"/>
                  <a:cs typeface="微軟正黑體"/>
                </a:rPr>
                <a:t>人口販運</a:t>
              </a:r>
              <a:r>
                <a:rPr lang="zh-TW" altLang="zh-TW" sz="2800" b="1" dirty="0" smtClean="0">
                  <a:solidFill>
                    <a:srgbClr val="FF0000"/>
                  </a:solidFill>
                  <a:latin typeface="微軟正黑體"/>
                  <a:ea typeface="微軟正黑體"/>
                  <a:cs typeface="微軟正黑體"/>
                </a:rPr>
                <a:t>鑑別參考指標</a:t>
              </a:r>
              <a:r>
                <a:rPr lang="zh-TW" altLang="zh-TW" sz="2800" dirty="0" smtClean="0">
                  <a:solidFill>
                    <a:srgbClr val="FF0000"/>
                  </a:solidFill>
                  <a:latin typeface="微軟正黑體"/>
                  <a:ea typeface="微軟正黑體"/>
                  <a:cs typeface="微軟正黑體"/>
                </a:rPr>
                <a:t> </a:t>
              </a:r>
              <a:endParaRPr lang="zh-TW" altLang="en-US" sz="2400" b="1" kern="0" dirty="0">
                <a:solidFill>
                  <a:srgbClr val="FF0000"/>
                </a:solidFill>
                <a:latin typeface="微軟正黑體"/>
                <a:ea typeface="微軟正黑體"/>
                <a:cs typeface="微軟正黑體"/>
              </a:endParaRPr>
            </a:p>
          </p:txBody>
        </p:sp>
        <p:sp>
          <p:nvSpPr>
            <p:cNvPr id="9" name="矩形 8"/>
            <p:cNvSpPr/>
            <p:nvPr/>
          </p:nvSpPr>
          <p:spPr bwMode="auto">
            <a:xfrm>
              <a:off x="1479016" y="5389866"/>
              <a:ext cx="4281274" cy="721374"/>
            </a:xfrm>
            <a:prstGeom prst="rect">
              <a:avLst/>
            </a:prstGeom>
            <a:grp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2000" tIns="36000" rIns="72000" bIns="36000" numCol="1" rtlCol="0" anchor="ctr" anchorCtr="0" compatLnSpc="1">
              <a:prstTxWarp prst="textNoShape">
                <a:avLst/>
              </a:prstTxWarp>
            </a:bodyPr>
            <a:lstStyle/>
            <a:p>
              <a:pPr lvl="0" algn="ctr" defTabSz="449263" fontAlgn="base">
                <a:spcBef>
                  <a:spcPct val="0"/>
                </a:spcBef>
                <a:spcAft>
                  <a:spcPct val="0"/>
                </a:spcAft>
                <a:buClr>
                  <a:srgbClr val="000000"/>
                </a:buClr>
                <a:buSzPct val="100000"/>
              </a:pPr>
              <a:r>
                <a:rPr lang="zh-TW" altLang="zh-TW" sz="2800" b="1" dirty="0" smtClean="0">
                  <a:solidFill>
                    <a:srgbClr val="FF0000"/>
                  </a:solidFill>
                  <a:latin typeface="微軟正黑體"/>
                  <a:ea typeface="微軟正黑體"/>
                  <a:cs typeface="微軟正黑體"/>
                </a:rPr>
                <a:t>外籍漁工</a:t>
              </a:r>
              <a:r>
                <a:rPr lang="zh-TW" altLang="zh-TW" sz="2400" b="1" dirty="0" smtClean="0">
                  <a:latin typeface="微軟正黑體"/>
                  <a:ea typeface="微軟正黑體"/>
                  <a:cs typeface="微軟正黑體"/>
                </a:rPr>
                <a:t>強迫勞動鑑別指引</a:t>
              </a:r>
              <a:r>
                <a:rPr lang="zh-TW" altLang="zh-TW" sz="2400" b="1" dirty="0" smtClean="0"/>
                <a:t> </a:t>
              </a:r>
              <a:endParaRPr lang="zh-TW" altLang="en-US" sz="2400" b="1" kern="0" dirty="0">
                <a:solidFill>
                  <a:schemeClr val="tx1"/>
                </a:solidFill>
                <a:latin typeface="微軟正黑體" panose="020B0604030504040204" pitchFamily="34" charset="-120"/>
              </a:endParaRPr>
            </a:p>
          </p:txBody>
        </p:sp>
      </p:grpSp>
      <p:grpSp>
        <p:nvGrpSpPr>
          <p:cNvPr id="13" name="群組 12"/>
          <p:cNvGrpSpPr/>
          <p:nvPr/>
        </p:nvGrpSpPr>
        <p:grpSpPr>
          <a:xfrm>
            <a:off x="4940994" y="2000869"/>
            <a:ext cx="3475229" cy="2685257"/>
            <a:chOff x="4723920" y="5037258"/>
            <a:chExt cx="3005139" cy="1101118"/>
          </a:xfrm>
        </p:grpSpPr>
        <p:sp>
          <p:nvSpPr>
            <p:cNvPr id="14" name="矩形 13"/>
            <p:cNvSpPr/>
            <p:nvPr/>
          </p:nvSpPr>
          <p:spPr bwMode="auto">
            <a:xfrm>
              <a:off x="4723920" y="5037258"/>
              <a:ext cx="2988113" cy="5040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36000" tIns="36000" rIns="36000" bIns="36000" numCol="1" rtlCol="0" anchor="ctr" anchorCtr="0" compatLnSpc="1">
              <a:prstTxWarp prst="textNoShape">
                <a:avLst/>
              </a:prstTxWarp>
            </a:bodyPr>
            <a:lstStyle/>
            <a:p>
              <a:pPr lvl="0" algn="ctr" defTabSz="449263" fontAlgn="base">
                <a:spcBef>
                  <a:spcPct val="0"/>
                </a:spcBef>
                <a:spcAft>
                  <a:spcPct val="0"/>
                </a:spcAft>
                <a:buClr>
                  <a:srgbClr val="000000"/>
                </a:buClr>
                <a:buSzPct val="100000"/>
                <a:defRPr/>
              </a:pPr>
              <a:r>
                <a:rPr kumimoji="0" lang="zh-TW" altLang="en-US" sz="2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透過筆錄蒐集</a:t>
              </a:r>
              <a:endParaRPr kumimoji="0" lang="en-US" altLang="zh-TW" sz="2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lvl="0" algn="ctr" defTabSz="449263" fontAlgn="base">
                <a:spcBef>
                  <a:spcPct val="0"/>
                </a:spcBef>
                <a:spcAft>
                  <a:spcPct val="0"/>
                </a:spcAft>
                <a:buClr>
                  <a:srgbClr val="000000"/>
                </a:buClr>
                <a:buSzPct val="100000"/>
                <a:defRPr/>
              </a:pPr>
              <a:r>
                <a:rPr kumimoji="0" lang="zh-TW" altLang="en-US" sz="32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供述及非供述證據</a:t>
              </a:r>
            </a:p>
          </p:txBody>
        </p:sp>
        <p:sp>
          <p:nvSpPr>
            <p:cNvPr id="15" name="矩形 14"/>
            <p:cNvSpPr/>
            <p:nvPr/>
          </p:nvSpPr>
          <p:spPr bwMode="auto">
            <a:xfrm>
              <a:off x="4740946" y="5541258"/>
              <a:ext cx="2988113" cy="597118"/>
            </a:xfrm>
            <a:prstGeom prst="rect">
              <a:avLst/>
            </a:prstGeom>
            <a:no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36000" tIns="36000" rIns="36000" bIns="36000" numCol="1" rtlCol="0" anchor="ctr" anchorCtr="0" compatLnSpc="1">
              <a:prstTxWarp prst="textNoShape">
                <a:avLst/>
              </a:prstTxWarp>
            </a:bodyPr>
            <a:lstStyle/>
            <a:p>
              <a:pPr lvl="0" algn="ctr" defTabSz="449263" fontAlgn="base">
                <a:spcBef>
                  <a:spcPct val="0"/>
                </a:spcBef>
                <a:spcAft>
                  <a:spcPct val="0"/>
                </a:spcAft>
                <a:buClr>
                  <a:srgbClr val="000000"/>
                </a:buClr>
                <a:buSzPct val="100000"/>
                <a:defRPr/>
              </a:pPr>
              <a:r>
                <a:rPr lang="zh-TW" altLang="zh-TW" sz="2400" dirty="0">
                  <a:latin typeface="微軟正黑體"/>
                  <a:ea typeface="微軟正黑體"/>
                  <a:cs typeface="微軟正黑體"/>
                </a:rPr>
                <a:t>基本資料、</a:t>
              </a:r>
              <a:r>
                <a:rPr lang="zh-TW" altLang="zh-TW" sz="2400" dirty="0" smtClean="0">
                  <a:latin typeface="微軟正黑體"/>
                  <a:ea typeface="微軟正黑體"/>
                  <a:cs typeface="微軟正黑體"/>
                </a:rPr>
                <a:t>入臺前情況、母國招募、抵臺工作內</a:t>
              </a:r>
              <a:r>
                <a:rPr lang="zh-TW" altLang="zh-TW" sz="2400" dirty="0">
                  <a:latin typeface="微軟正黑體"/>
                  <a:ea typeface="微軟正黑體"/>
                  <a:cs typeface="微軟正黑體"/>
                </a:rPr>
                <a:t>容、薪資所得、行動</a:t>
              </a:r>
              <a:r>
                <a:rPr lang="zh-TW" altLang="zh-TW" sz="2400" dirty="0" smtClean="0">
                  <a:latin typeface="微軟正黑體"/>
                  <a:ea typeface="微軟正黑體"/>
                  <a:cs typeface="微軟正黑體"/>
                </a:rPr>
                <a:t>自由 </a:t>
              </a:r>
              <a:endParaRPr kumimoji="0" lang="zh-TW" altLang="en-US" sz="2400" b="1" i="0" u="none" strike="noStrike" kern="0" cap="none" spc="0" normalizeH="0" baseline="0" noProof="0" dirty="0" smtClean="0">
                <a:ln>
                  <a:noFill/>
                </a:ln>
                <a:solidFill>
                  <a:srgbClr val="C00000"/>
                </a:solidFill>
                <a:uLnTx/>
                <a:uFillTx/>
                <a:latin typeface="微軟正黑體"/>
                <a:ea typeface="微軟正黑體"/>
                <a:cs typeface="微軟正黑體"/>
              </a:endParaRPr>
            </a:p>
          </p:txBody>
        </p:sp>
      </p:grpSp>
      <p:sp>
        <p:nvSpPr>
          <p:cNvPr id="17" name="日期版面配置區 16"/>
          <p:cNvSpPr>
            <a:spLocks noGrp="1"/>
          </p:cNvSpPr>
          <p:nvPr>
            <p:ph type="dt" sz="half" idx="10"/>
          </p:nvPr>
        </p:nvSpPr>
        <p:spPr/>
        <p:txBody>
          <a:bodyPr/>
          <a:lstStyle/>
          <a:p>
            <a:fld id="{1D16B0F0-5A96-4736-9B53-7FB7574868EE}" type="datetime1">
              <a:rPr kumimoji="1" lang="zh-TW" altLang="en-US" smtClean="0"/>
              <a:t>2021/6/3</a:t>
            </a:fld>
            <a:endParaRPr kumimoji="1" lang="zh-TW" altLang="en-US"/>
          </a:p>
        </p:txBody>
      </p:sp>
      <p:sp>
        <p:nvSpPr>
          <p:cNvPr id="18" name="頁尾版面配置區 17"/>
          <p:cNvSpPr>
            <a:spLocks noGrp="1"/>
          </p:cNvSpPr>
          <p:nvPr>
            <p:ph type="ftr" sz="quarter" idx="11"/>
          </p:nvPr>
        </p:nvSpPr>
        <p:spPr/>
        <p:txBody>
          <a:bodyPr/>
          <a:lstStyle/>
          <a:p>
            <a:endParaRPr kumimoji="1" lang="zh-TW" altLang="en-US"/>
          </a:p>
        </p:txBody>
      </p:sp>
      <p:sp>
        <p:nvSpPr>
          <p:cNvPr id="19" name="投影片編號版面配置區 18"/>
          <p:cNvSpPr>
            <a:spLocks noGrp="1"/>
          </p:cNvSpPr>
          <p:nvPr>
            <p:ph type="sldNum" sz="quarter" idx="12"/>
          </p:nvPr>
        </p:nvSpPr>
        <p:spPr/>
        <p:txBody>
          <a:bodyPr/>
          <a:lstStyle/>
          <a:p>
            <a:fld id="{E5BD9D1F-0D7E-A748-A834-CDF05EE8CA5D}" type="slidenum">
              <a:rPr kumimoji="1" lang="zh-TW" altLang="en-US" smtClean="0"/>
              <a:t>23</a:t>
            </a:fld>
            <a:endParaRPr kumimoji="1" lang="zh-TW" altLang="en-US"/>
          </a:p>
        </p:txBody>
      </p:sp>
    </p:spTree>
    <p:extLst>
      <p:ext uri="{BB962C8B-B14F-4D97-AF65-F5344CB8AC3E}">
        <p14:creationId xmlns:p14="http://schemas.microsoft.com/office/powerpoint/2010/main" val="896123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A219F57-5AC3-4815-8529-F208E2ED1BF9}"/>
              </a:ext>
            </a:extLst>
          </p:cNvPr>
          <p:cNvSpPr txBox="1"/>
          <p:nvPr/>
        </p:nvSpPr>
        <p:spPr>
          <a:xfrm>
            <a:off x="6432296" y="486276"/>
            <a:ext cx="2027702" cy="1224000"/>
          </a:xfrm>
          <a:prstGeom prst="rect">
            <a:avLst/>
          </a:prstGeom>
          <a:solidFill>
            <a:srgbClr val="5273BD"/>
          </a:solidFill>
        </p:spPr>
        <p:style>
          <a:lnRef idx="2">
            <a:schemeClr val="accent3">
              <a:shade val="50000"/>
            </a:schemeClr>
          </a:lnRef>
          <a:fillRef idx="1">
            <a:schemeClr val="accent3"/>
          </a:fillRef>
          <a:effectRef idx="0">
            <a:schemeClr val="accent3"/>
          </a:effectRef>
          <a:fontRef idx="minor">
            <a:schemeClr val="lt1"/>
          </a:fontRef>
        </p:style>
        <p:txBody>
          <a:bodyPr wrap="square" lIns="72000" tIns="72000" rIns="72000" bIns="72000" rtlCol="0">
            <a:noAutofit/>
          </a:bodyPr>
          <a:lstStyle/>
          <a:p>
            <a:pPr algn="ctr"/>
            <a:r>
              <a:rPr lang="zh-TW" altLang="en-US" sz="7200" b="1" dirty="0" smtClean="0">
                <a:latin typeface="微軟正黑體" panose="020B0604030504040204" pitchFamily="34" charset="-120"/>
                <a:ea typeface="微軟正黑體" panose="020B0604030504040204" pitchFamily="34" charset="-120"/>
              </a:rPr>
              <a:t>對策</a:t>
            </a:r>
            <a:endParaRPr lang="zh-TW" altLang="en-US" sz="7200" b="1" dirty="0">
              <a:latin typeface="微軟正黑體" panose="020B0604030504040204" pitchFamily="34" charset="-120"/>
              <a:ea typeface="微軟正黑體" panose="020B0604030504040204" pitchFamily="34" charset="-120"/>
            </a:endParaRPr>
          </a:p>
        </p:txBody>
      </p:sp>
      <p:sp>
        <p:nvSpPr>
          <p:cNvPr id="3" name="矩形 2"/>
          <p:cNvSpPr/>
          <p:nvPr/>
        </p:nvSpPr>
        <p:spPr bwMode="auto">
          <a:xfrm>
            <a:off x="0" y="491952"/>
            <a:ext cx="6309385" cy="1218323"/>
          </a:xfrm>
          <a:prstGeom prst="rect">
            <a:avLst/>
          </a:prstGeom>
          <a:solidFill>
            <a:srgbClr val="3366FF">
              <a:alpha val="40000"/>
            </a:srgb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36000" rIns="36000" bIns="36000" numCol="1" rtlCol="0" anchor="ctr" anchorCtr="0" compatLnSpc="1">
            <a:prstTxWarp prst="textNoShape">
              <a:avLst/>
            </a:prstTxWarp>
          </a:bodyPr>
          <a:lstStyle/>
          <a:p>
            <a:pPr lvl="0" algn="ctr" defTabSz="449263" fontAlgn="base">
              <a:spcBef>
                <a:spcPct val="0"/>
              </a:spcBef>
              <a:spcAft>
                <a:spcPct val="0"/>
              </a:spcAft>
              <a:buClr>
                <a:srgbClr val="000000"/>
              </a:buClr>
              <a:buSzPct val="100000"/>
            </a:pPr>
            <a:r>
              <a:rPr lang="zh-TW" altLang="zh-TW" sz="3200" b="1" dirty="0" smtClean="0">
                <a:latin typeface="微軟正黑體"/>
                <a:ea typeface="微軟正黑體"/>
                <a:cs typeface="微軟正黑體"/>
              </a:rPr>
              <a:t>《</a:t>
            </a:r>
            <a:r>
              <a:rPr lang="en-US" altLang="zh-TW" sz="3200" b="1" dirty="0">
                <a:latin typeface="微軟正黑體"/>
                <a:ea typeface="微軟正黑體"/>
                <a:cs typeface="微軟正黑體"/>
              </a:rPr>
              <a:t>ILO188</a:t>
            </a:r>
            <a:r>
              <a:rPr lang="zh-TW" altLang="zh-TW" sz="3200" b="1" dirty="0">
                <a:latin typeface="微軟正黑體"/>
                <a:ea typeface="微軟正黑體"/>
                <a:cs typeface="微軟正黑體"/>
              </a:rPr>
              <a:t>號公約》</a:t>
            </a:r>
            <a:r>
              <a:rPr lang="zh-TW" altLang="zh-TW" sz="3200" b="1" dirty="0" smtClean="0">
                <a:latin typeface="微軟正黑體"/>
                <a:ea typeface="微軟正黑體"/>
                <a:cs typeface="微軟正黑體"/>
              </a:rPr>
              <a:t>決議納入修法</a:t>
            </a:r>
            <a:endParaRPr lang="en-US" altLang="zh-TW" sz="3200" b="1" dirty="0" smtClean="0">
              <a:latin typeface="微軟正黑體"/>
              <a:ea typeface="微軟正黑體"/>
              <a:cs typeface="微軟正黑體"/>
            </a:endParaRPr>
          </a:p>
          <a:p>
            <a:pPr lvl="0" algn="ctr" defTabSz="449263" fontAlgn="base">
              <a:spcBef>
                <a:spcPct val="0"/>
              </a:spcBef>
              <a:spcAft>
                <a:spcPct val="0"/>
              </a:spcAft>
              <a:buClr>
                <a:srgbClr val="000000"/>
              </a:buClr>
              <a:buSzPct val="100000"/>
            </a:pPr>
            <a:r>
              <a:rPr lang="zh-TW" altLang="zh-TW" sz="3200" b="1" dirty="0" smtClean="0">
                <a:latin typeface="微軟正黑體"/>
                <a:ea typeface="微軟正黑體"/>
                <a:cs typeface="微軟正黑體"/>
              </a:rPr>
              <a:t>提</a:t>
            </a:r>
            <a:r>
              <a:rPr lang="zh-TW" altLang="zh-TW" sz="3200" b="1" dirty="0">
                <a:latin typeface="微軟正黑體"/>
                <a:ea typeface="微軟正黑體"/>
                <a:cs typeface="微軟正黑體"/>
              </a:rPr>
              <a:t>升最低薪資、標準化勞動條</a:t>
            </a:r>
            <a:r>
              <a:rPr lang="zh-TW" altLang="zh-TW" sz="3200" b="1" dirty="0" smtClean="0">
                <a:latin typeface="微軟正黑體"/>
                <a:ea typeface="微軟正黑體"/>
                <a:cs typeface="微軟正黑體"/>
              </a:rPr>
              <a:t>件</a:t>
            </a:r>
            <a:endParaRPr lang="zh-TW" altLang="en-US" sz="3200" b="1" kern="0" dirty="0">
              <a:solidFill>
                <a:prstClr val="white"/>
              </a:solidFill>
              <a:effectLst>
                <a:outerShdw blurRad="38100" dist="38100" dir="2700000" algn="tl">
                  <a:srgbClr val="000000">
                    <a:alpha val="43137"/>
                  </a:srgbClr>
                </a:outerShdw>
              </a:effectLst>
              <a:latin typeface="微軟正黑體"/>
              <a:ea typeface="微軟正黑體"/>
              <a:cs typeface="微軟正黑體"/>
            </a:endParaRPr>
          </a:p>
        </p:txBody>
      </p:sp>
      <p:sp>
        <p:nvSpPr>
          <p:cNvPr id="7" name="矩形 6"/>
          <p:cNvSpPr/>
          <p:nvPr/>
        </p:nvSpPr>
        <p:spPr>
          <a:xfrm>
            <a:off x="102426" y="3673694"/>
            <a:ext cx="5838229" cy="3184306"/>
          </a:xfrm>
          <a:prstGeom prst="rect">
            <a:avLst/>
          </a:prstGeom>
          <a:solidFill>
            <a:srgbClr val="14130F">
              <a:alpha val="92000"/>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TW" altLang="en-US" dirty="0"/>
          </a:p>
        </p:txBody>
      </p:sp>
      <p:sp>
        <p:nvSpPr>
          <p:cNvPr id="9" name="矩形 8"/>
          <p:cNvSpPr/>
          <p:nvPr/>
        </p:nvSpPr>
        <p:spPr>
          <a:xfrm>
            <a:off x="102425" y="2037522"/>
            <a:ext cx="8206687" cy="4278094"/>
          </a:xfrm>
          <a:prstGeom prst="rect">
            <a:avLst/>
          </a:prstGeom>
          <a:solidFill>
            <a:srgbClr val="14130F">
              <a:alpha val="70000"/>
            </a:srgb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altLang="zh-TW" sz="3200" dirty="0" smtClean="0">
                <a:solidFill>
                  <a:srgbClr val="FFFFFF"/>
                </a:solidFill>
                <a:latin typeface="微軟正黑體"/>
                <a:ea typeface="微軟正黑體"/>
                <a:cs typeface="微軟正黑體"/>
              </a:rPr>
              <a:t>2015</a:t>
            </a:r>
            <a:r>
              <a:rPr lang="zh-TW" altLang="zh-TW" sz="3200" dirty="0" smtClean="0">
                <a:solidFill>
                  <a:srgbClr val="FFFFFF"/>
                </a:solidFill>
                <a:latin typeface="微軟正黑體"/>
                <a:ea typeface="微軟正黑體"/>
                <a:cs typeface="微軟正黑體"/>
              </a:rPr>
              <a:t>年列打擊</a:t>
            </a:r>
            <a:r>
              <a:rPr lang="en-US" altLang="zh-TW" sz="3200" dirty="0" smtClean="0">
                <a:solidFill>
                  <a:srgbClr val="FFFFFF"/>
                </a:solidFill>
                <a:latin typeface="微軟正黑體"/>
                <a:ea typeface="微軟正黑體"/>
                <a:cs typeface="微軟正黑體"/>
              </a:rPr>
              <a:t>IUU</a:t>
            </a:r>
            <a:r>
              <a:rPr lang="zh-TW" altLang="zh-TW" sz="3200" dirty="0" smtClean="0">
                <a:solidFill>
                  <a:srgbClr val="FFFFFF"/>
                </a:solidFill>
                <a:latin typeface="微軟正黑體"/>
                <a:ea typeface="微軟正黑體"/>
                <a:cs typeface="微軟正黑體"/>
              </a:rPr>
              <a:t>不合作第三國</a:t>
            </a:r>
            <a:r>
              <a:rPr lang="zh-TW" altLang="zh-TW" sz="3200" dirty="0" smtClean="0">
                <a:solidFill>
                  <a:srgbClr val="FFFF00"/>
                </a:solidFill>
                <a:latin typeface="微軟正黑體"/>
                <a:ea typeface="微軟正黑體"/>
                <a:cs typeface="微軟正黑體"/>
              </a:rPr>
              <a:t>黃牌</a:t>
            </a:r>
            <a:r>
              <a:rPr lang="zh-TW" altLang="zh-TW" sz="3200" dirty="0" smtClean="0">
                <a:solidFill>
                  <a:srgbClr val="FFFFFF"/>
                </a:solidFill>
                <a:latin typeface="微軟正黑體"/>
                <a:ea typeface="微軟正黑體"/>
                <a:cs typeface="微軟正黑體"/>
              </a:rPr>
              <a:t>警告</a:t>
            </a:r>
            <a:r>
              <a:rPr lang="zh-TW" altLang="en-US" sz="3200" dirty="0" smtClean="0">
                <a:solidFill>
                  <a:srgbClr val="FFFFFF"/>
                </a:solidFill>
                <a:latin typeface="微軟正黑體"/>
                <a:ea typeface="微軟正黑體"/>
                <a:cs typeface="微軟正黑體"/>
              </a:rPr>
              <a:t>。</a:t>
            </a:r>
            <a:endParaRPr lang="en-US" altLang="zh-TW" sz="3200" dirty="0" smtClean="0">
              <a:solidFill>
                <a:srgbClr val="FFFFFF"/>
              </a:solidFill>
              <a:latin typeface="微軟正黑體"/>
              <a:ea typeface="微軟正黑體"/>
              <a:cs typeface="微軟正黑體"/>
            </a:endParaRPr>
          </a:p>
          <a:p>
            <a:pPr algn="ctr"/>
            <a:r>
              <a:rPr lang="en-US" altLang="zh-TW" sz="3200" dirty="0" smtClean="0">
                <a:solidFill>
                  <a:srgbClr val="FFFFFF"/>
                </a:solidFill>
                <a:latin typeface="微軟正黑體"/>
                <a:ea typeface="微軟正黑體"/>
                <a:cs typeface="微軟正黑體"/>
              </a:rPr>
              <a:t>2017</a:t>
            </a:r>
            <a:r>
              <a:rPr lang="zh-TW" altLang="zh-TW" sz="3200" dirty="0">
                <a:solidFill>
                  <a:srgbClr val="FFFFFF"/>
                </a:solidFill>
                <a:latin typeface="微軟正黑體"/>
                <a:ea typeface="微軟正黑體"/>
                <a:cs typeface="微軟正黑體"/>
              </a:rPr>
              <a:t>年依《遠洋漁業條例</a:t>
            </a:r>
            <a:r>
              <a:rPr lang="zh-TW" altLang="zh-TW" sz="3200" dirty="0" smtClean="0">
                <a:solidFill>
                  <a:srgbClr val="FFFFFF"/>
                </a:solidFill>
                <a:latin typeface="微軟正黑體"/>
                <a:ea typeface="微軟正黑體"/>
                <a:cs typeface="微軟正黑體"/>
              </a:rPr>
              <a:t>》增訂</a:t>
            </a:r>
            <a:r>
              <a:rPr lang="zh-TW" altLang="zh-TW" sz="3200" dirty="0">
                <a:solidFill>
                  <a:srgbClr val="FFFF00"/>
                </a:solidFill>
                <a:latin typeface="微軟正黑體"/>
                <a:ea typeface="微軟正黑體"/>
                <a:cs typeface="微軟正黑體"/>
              </a:rPr>
              <a:t>《境外僱用非我國籍船員許可及管理辦法</a:t>
            </a:r>
            <a:r>
              <a:rPr lang="zh-TW" altLang="zh-TW" sz="3200" dirty="0" smtClean="0">
                <a:solidFill>
                  <a:srgbClr val="FFFF00"/>
                </a:solidFill>
                <a:latin typeface="微軟正黑體"/>
                <a:ea typeface="微軟正黑體"/>
                <a:cs typeface="微軟正黑體"/>
              </a:rPr>
              <a:t>》</a:t>
            </a:r>
            <a:r>
              <a:rPr lang="zh-TW" altLang="en-US" sz="3200" dirty="0" smtClean="0">
                <a:solidFill>
                  <a:srgbClr val="FFFFFF"/>
                </a:solidFill>
                <a:latin typeface="微軟正黑體"/>
                <a:ea typeface="微軟正黑體"/>
                <a:cs typeface="微軟正黑體"/>
              </a:rPr>
              <a:t>。</a:t>
            </a:r>
            <a:endParaRPr lang="en-US" altLang="zh-TW" sz="3200" dirty="0" smtClean="0">
              <a:solidFill>
                <a:srgbClr val="FFFFFF"/>
              </a:solidFill>
              <a:latin typeface="微軟正黑體"/>
              <a:ea typeface="微軟正黑體"/>
              <a:cs typeface="微軟正黑體"/>
            </a:endParaRPr>
          </a:p>
          <a:p>
            <a:pPr algn="ctr"/>
            <a:r>
              <a:rPr lang="en-US" altLang="zh-TW" sz="3200" dirty="0" smtClean="0">
                <a:solidFill>
                  <a:srgbClr val="FFFFFF"/>
                </a:solidFill>
                <a:latin typeface="微軟正黑體"/>
                <a:ea typeface="微軟正黑體"/>
                <a:cs typeface="微軟正黑體"/>
              </a:rPr>
              <a:t>2020</a:t>
            </a:r>
            <a:r>
              <a:rPr lang="zh-TW" altLang="zh-TW" sz="3200" dirty="0" smtClean="0">
                <a:solidFill>
                  <a:srgbClr val="FFFFFF"/>
                </a:solidFill>
                <a:latin typeface="微軟正黑體"/>
                <a:ea typeface="微軟正黑體"/>
                <a:cs typeface="微軟正黑體"/>
              </a:rPr>
              <a:t>年決議將我國自黃牌警告名單</a:t>
            </a:r>
            <a:r>
              <a:rPr lang="zh-TW" altLang="zh-TW" sz="3200" dirty="0" smtClean="0">
                <a:solidFill>
                  <a:srgbClr val="FFFF00"/>
                </a:solidFill>
                <a:latin typeface="微軟正黑體"/>
                <a:ea typeface="微軟正黑體"/>
                <a:cs typeface="微軟正黑體"/>
              </a:rPr>
              <a:t>移除</a:t>
            </a:r>
            <a:r>
              <a:rPr lang="zh-TW" altLang="zh-TW" sz="3200" dirty="0" smtClean="0">
                <a:solidFill>
                  <a:srgbClr val="FFFFFF"/>
                </a:solidFill>
                <a:latin typeface="微軟正黑體"/>
                <a:ea typeface="微軟正黑體"/>
                <a:cs typeface="微軟正黑體"/>
              </a:rPr>
              <a:t>。</a:t>
            </a:r>
            <a:endParaRPr lang="en-US" altLang="zh-TW" sz="3200" dirty="0" smtClean="0">
              <a:solidFill>
                <a:srgbClr val="FFFFFF"/>
              </a:solidFill>
              <a:latin typeface="微軟正黑體"/>
              <a:ea typeface="微軟正黑體"/>
              <a:cs typeface="微軟正黑體"/>
            </a:endParaRPr>
          </a:p>
          <a:p>
            <a:r>
              <a:rPr lang="en-US" altLang="zh-TW" sz="2400" b="1" dirty="0">
                <a:solidFill>
                  <a:srgbClr val="FFFFFF"/>
                </a:solidFill>
                <a:latin typeface="微軟正黑體"/>
                <a:ea typeface="微軟正黑體"/>
                <a:cs typeface="微軟正黑體"/>
              </a:rPr>
              <a:t>(1)</a:t>
            </a:r>
            <a:r>
              <a:rPr lang="zh-TW" altLang="zh-TW" sz="2400" b="1" dirty="0">
                <a:solidFill>
                  <a:srgbClr val="FFFFFF"/>
                </a:solidFill>
                <a:latin typeface="微軟正黑體"/>
                <a:ea typeface="微軟正黑體"/>
                <a:cs typeface="微軟正黑體"/>
              </a:rPr>
              <a:t>明訂每月最低工資不得低於</a:t>
            </a:r>
            <a:r>
              <a:rPr lang="en-US" altLang="zh-TW" sz="2400" b="1" dirty="0">
                <a:solidFill>
                  <a:srgbClr val="FFFFFF"/>
                </a:solidFill>
                <a:latin typeface="微軟正黑體"/>
                <a:ea typeface="微軟正黑體"/>
                <a:cs typeface="微軟正黑體"/>
              </a:rPr>
              <a:t>450</a:t>
            </a:r>
            <a:r>
              <a:rPr lang="zh-TW" altLang="zh-TW" sz="2400" b="1" dirty="0">
                <a:solidFill>
                  <a:srgbClr val="FFFFFF"/>
                </a:solidFill>
                <a:latin typeface="微軟正黑體"/>
                <a:ea typeface="微軟正黑體"/>
                <a:cs typeface="微軟正黑體"/>
              </a:rPr>
              <a:t>美元。</a:t>
            </a:r>
            <a:r>
              <a:rPr lang="en-US" altLang="zh-TW" sz="2400" b="1" dirty="0">
                <a:solidFill>
                  <a:srgbClr val="FFFFFF"/>
                </a:solidFill>
                <a:latin typeface="微軟正黑體"/>
                <a:ea typeface="微軟正黑體"/>
                <a:cs typeface="微軟正黑體"/>
              </a:rPr>
              <a:t>(2)</a:t>
            </a:r>
            <a:r>
              <a:rPr lang="zh-TW" altLang="zh-TW" sz="2400" b="1" dirty="0">
                <a:solidFill>
                  <a:srgbClr val="FFFFFF"/>
                </a:solidFill>
                <a:latin typeface="微軟正黑體"/>
                <a:ea typeface="微軟正黑體"/>
                <a:cs typeface="微軟正黑體"/>
              </a:rPr>
              <a:t>外籍漁工休假制度及每日最低休息時間不低於</a:t>
            </a:r>
            <a:r>
              <a:rPr lang="en-US" altLang="zh-TW" sz="2400" b="1" dirty="0">
                <a:solidFill>
                  <a:srgbClr val="FFFFFF"/>
                </a:solidFill>
                <a:latin typeface="微軟正黑體"/>
                <a:ea typeface="微軟正黑體"/>
                <a:cs typeface="微軟正黑體"/>
              </a:rPr>
              <a:t>10</a:t>
            </a:r>
            <a:r>
              <a:rPr lang="zh-TW" altLang="zh-TW" sz="2400" b="1" dirty="0">
                <a:solidFill>
                  <a:srgbClr val="FFFFFF"/>
                </a:solidFill>
                <a:latin typeface="微軟正黑體"/>
                <a:ea typeface="微軟正黑體"/>
                <a:cs typeface="微軟正黑體"/>
              </a:rPr>
              <a:t>小時。</a:t>
            </a:r>
            <a:r>
              <a:rPr lang="en-US" altLang="zh-TW" sz="2400" b="1" dirty="0">
                <a:solidFill>
                  <a:srgbClr val="FFFFFF"/>
                </a:solidFill>
                <a:latin typeface="微軟正黑體"/>
                <a:ea typeface="微軟正黑體"/>
                <a:cs typeface="微軟正黑體"/>
              </a:rPr>
              <a:t>(3)</a:t>
            </a:r>
            <a:r>
              <a:rPr lang="zh-TW" altLang="zh-TW" sz="2400" b="1" dirty="0">
                <a:solidFill>
                  <a:srgbClr val="FFFFFF"/>
                </a:solidFill>
                <a:latin typeface="微軟正黑體"/>
                <a:ea typeface="微軟正黑體"/>
                <a:cs typeface="微軟正黑體"/>
              </a:rPr>
              <a:t>明訂工資給與、獎金津貼定義及其給付方式。</a:t>
            </a:r>
            <a:r>
              <a:rPr lang="en-US" altLang="zh-TW" sz="2400" b="1" dirty="0">
                <a:solidFill>
                  <a:srgbClr val="FFFFFF"/>
                </a:solidFill>
                <a:latin typeface="微軟正黑體"/>
                <a:ea typeface="微軟正黑體"/>
                <a:cs typeface="微軟正黑體"/>
              </a:rPr>
              <a:t>(4)</a:t>
            </a:r>
            <a:r>
              <a:rPr lang="zh-TW" altLang="zh-TW" sz="2400" b="1" dirty="0">
                <a:solidFill>
                  <a:srgbClr val="FFFFFF"/>
                </a:solidFill>
                <a:latin typeface="微軟正黑體"/>
                <a:ea typeface="微軟正黑體"/>
                <a:cs typeface="微軟正黑體"/>
              </a:rPr>
              <a:t>擴大保險類別，應予加保人身意外、醫療及一般身故保險等，並提高最低保險額度。</a:t>
            </a:r>
            <a:r>
              <a:rPr lang="en-US" altLang="zh-TW" sz="2400" b="1" dirty="0">
                <a:solidFill>
                  <a:srgbClr val="FFFFFF"/>
                </a:solidFill>
                <a:latin typeface="微軟正黑體"/>
                <a:ea typeface="微軟正黑體"/>
                <a:cs typeface="微軟正黑體"/>
              </a:rPr>
              <a:t>(5)</a:t>
            </a:r>
            <a:r>
              <a:rPr lang="zh-TW" altLang="zh-TW" sz="2400" b="1" dirty="0">
                <a:solidFill>
                  <a:srgbClr val="FFFFFF"/>
                </a:solidFill>
                <a:latin typeface="微軟正黑體"/>
                <a:ea typeface="微軟正黑體"/>
                <a:cs typeface="微軟正黑體"/>
              </a:rPr>
              <a:t>透過許可制及保證金制度提升國內仲介管理強度，並加重不法仲介及船主罰</a:t>
            </a:r>
            <a:r>
              <a:rPr lang="zh-TW" altLang="zh-TW" b="1" dirty="0">
                <a:solidFill>
                  <a:srgbClr val="FFFFFF"/>
                </a:solidFill>
                <a:latin typeface="微軟正黑體"/>
                <a:ea typeface="微軟正黑體"/>
                <a:cs typeface="微軟正黑體"/>
              </a:rPr>
              <a:t>則等</a:t>
            </a:r>
            <a:r>
              <a:rPr lang="zh-TW" altLang="zh-TW" b="1" dirty="0" smtClean="0">
                <a:solidFill>
                  <a:srgbClr val="FFFFFF"/>
                </a:solidFill>
                <a:latin typeface="微軟正黑體"/>
                <a:ea typeface="微軟正黑體"/>
                <a:cs typeface="微軟正黑體"/>
              </a:rPr>
              <a:t>。</a:t>
            </a:r>
            <a:endParaRPr lang="zh-TW" altLang="zh-TW" dirty="0">
              <a:solidFill>
                <a:srgbClr val="FFFFFF"/>
              </a:solidFill>
              <a:latin typeface="微軟正黑體"/>
              <a:ea typeface="微軟正黑體"/>
              <a:cs typeface="微軟正黑體"/>
            </a:endParaRPr>
          </a:p>
        </p:txBody>
      </p:sp>
      <p:sp>
        <p:nvSpPr>
          <p:cNvPr id="10" name="日期版面配置區 9"/>
          <p:cNvSpPr>
            <a:spLocks noGrp="1"/>
          </p:cNvSpPr>
          <p:nvPr>
            <p:ph type="dt" sz="half" idx="10"/>
          </p:nvPr>
        </p:nvSpPr>
        <p:spPr/>
        <p:txBody>
          <a:bodyPr/>
          <a:lstStyle/>
          <a:p>
            <a:fld id="{FCC11CC0-ABDD-4A56-904E-916D7EB36265}" type="datetime1">
              <a:rPr kumimoji="1" lang="zh-TW" altLang="en-US" smtClean="0"/>
              <a:t>2021/6/3</a:t>
            </a:fld>
            <a:endParaRPr kumimoji="1" lang="zh-TW" altLang="en-US"/>
          </a:p>
        </p:txBody>
      </p:sp>
      <p:sp>
        <p:nvSpPr>
          <p:cNvPr id="11" name="頁尾版面配置區 10"/>
          <p:cNvSpPr>
            <a:spLocks noGrp="1"/>
          </p:cNvSpPr>
          <p:nvPr>
            <p:ph type="ftr" sz="quarter" idx="11"/>
          </p:nvPr>
        </p:nvSpPr>
        <p:spPr/>
        <p:txBody>
          <a:bodyPr/>
          <a:lstStyle/>
          <a:p>
            <a:endParaRPr kumimoji="1" lang="zh-TW" altLang="en-US"/>
          </a:p>
        </p:txBody>
      </p:sp>
      <p:sp>
        <p:nvSpPr>
          <p:cNvPr id="12" name="投影片編號版面配置區 11"/>
          <p:cNvSpPr>
            <a:spLocks noGrp="1"/>
          </p:cNvSpPr>
          <p:nvPr>
            <p:ph type="sldNum" sz="quarter" idx="12"/>
          </p:nvPr>
        </p:nvSpPr>
        <p:spPr/>
        <p:txBody>
          <a:bodyPr/>
          <a:lstStyle/>
          <a:p>
            <a:fld id="{E5BD9D1F-0D7E-A748-A834-CDF05EE8CA5D}" type="slidenum">
              <a:rPr kumimoji="1" lang="zh-TW" altLang="en-US" smtClean="0"/>
              <a:t>24</a:t>
            </a:fld>
            <a:endParaRPr kumimoji="1" lang="zh-TW" altLang="en-US"/>
          </a:p>
        </p:txBody>
      </p:sp>
    </p:spTree>
    <p:extLst>
      <p:ext uri="{BB962C8B-B14F-4D97-AF65-F5344CB8AC3E}">
        <p14:creationId xmlns:p14="http://schemas.microsoft.com/office/powerpoint/2010/main" val="745489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A219F57-5AC3-4815-8529-F208E2ED1BF9}"/>
              </a:ext>
            </a:extLst>
          </p:cNvPr>
          <p:cNvSpPr txBox="1"/>
          <p:nvPr/>
        </p:nvSpPr>
        <p:spPr>
          <a:xfrm>
            <a:off x="6432296" y="486276"/>
            <a:ext cx="2027702" cy="1224000"/>
          </a:xfrm>
          <a:prstGeom prst="rect">
            <a:avLst/>
          </a:prstGeom>
          <a:solidFill>
            <a:srgbClr val="5273BD"/>
          </a:solidFill>
        </p:spPr>
        <p:style>
          <a:lnRef idx="2">
            <a:schemeClr val="accent3">
              <a:shade val="50000"/>
            </a:schemeClr>
          </a:lnRef>
          <a:fillRef idx="1">
            <a:schemeClr val="accent3"/>
          </a:fillRef>
          <a:effectRef idx="0">
            <a:schemeClr val="accent3"/>
          </a:effectRef>
          <a:fontRef idx="minor">
            <a:schemeClr val="lt1"/>
          </a:fontRef>
        </p:style>
        <p:txBody>
          <a:bodyPr wrap="square" lIns="72000" tIns="72000" rIns="72000" bIns="72000" rtlCol="0">
            <a:noAutofit/>
          </a:bodyPr>
          <a:lstStyle/>
          <a:p>
            <a:pPr algn="ctr"/>
            <a:r>
              <a:rPr lang="zh-TW" altLang="en-US" sz="7200" b="1" dirty="0" smtClean="0">
                <a:latin typeface="微軟正黑體" panose="020B0604030504040204" pitchFamily="34" charset="-120"/>
                <a:ea typeface="微軟正黑體" panose="020B0604030504040204" pitchFamily="34" charset="-120"/>
              </a:rPr>
              <a:t>對策</a:t>
            </a:r>
            <a:endParaRPr lang="zh-TW" altLang="en-US" sz="7200" b="1" dirty="0">
              <a:latin typeface="微軟正黑體" panose="020B0604030504040204" pitchFamily="34" charset="-120"/>
              <a:ea typeface="微軟正黑體" panose="020B0604030504040204" pitchFamily="34" charset="-120"/>
            </a:endParaRPr>
          </a:p>
        </p:txBody>
      </p:sp>
      <p:sp>
        <p:nvSpPr>
          <p:cNvPr id="3" name="矩形 2"/>
          <p:cNvSpPr/>
          <p:nvPr/>
        </p:nvSpPr>
        <p:spPr bwMode="auto">
          <a:xfrm>
            <a:off x="0" y="491952"/>
            <a:ext cx="6309385" cy="1218323"/>
          </a:xfrm>
          <a:prstGeom prst="rect">
            <a:avLst/>
          </a:prstGeom>
          <a:solidFill>
            <a:srgbClr val="3366FF">
              <a:alpha val="37000"/>
            </a:srgb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36000" rIns="36000" bIns="36000" numCol="1" rtlCol="0" anchor="ctr" anchorCtr="0" compatLnSpc="1">
            <a:prstTxWarp prst="textNoShape">
              <a:avLst/>
            </a:prstTxWarp>
          </a:bodyPr>
          <a:lstStyle/>
          <a:p>
            <a:pPr lvl="0" algn="ctr" defTabSz="449263" fontAlgn="base">
              <a:spcBef>
                <a:spcPct val="0"/>
              </a:spcBef>
              <a:spcAft>
                <a:spcPct val="0"/>
              </a:spcAft>
              <a:buClr>
                <a:srgbClr val="000000"/>
              </a:buClr>
              <a:buSzPct val="100000"/>
            </a:pPr>
            <a:r>
              <a:rPr lang="zh-TW" altLang="zh-TW" sz="3200" b="1" dirty="0">
                <a:latin typeface="微軟正黑體"/>
                <a:ea typeface="微軟正黑體"/>
                <a:cs typeface="微軟正黑體"/>
              </a:rPr>
              <a:t>對人口販運犯行應處以具高強度嚇阻力之刑罰</a:t>
            </a:r>
            <a:r>
              <a:rPr lang="zh-TW" altLang="zh-TW" sz="3200" dirty="0">
                <a:latin typeface="微軟正黑體"/>
                <a:ea typeface="微軟正黑體"/>
                <a:cs typeface="微軟正黑體"/>
              </a:rPr>
              <a:t> </a:t>
            </a:r>
            <a:endParaRPr lang="zh-TW" altLang="en-US" sz="3200" b="1" kern="0" dirty="0">
              <a:solidFill>
                <a:prstClr val="white"/>
              </a:solidFill>
              <a:effectLst>
                <a:outerShdw blurRad="38100" dist="38100" dir="2700000" algn="tl">
                  <a:srgbClr val="000000">
                    <a:alpha val="43137"/>
                  </a:srgbClr>
                </a:outerShdw>
              </a:effectLst>
              <a:latin typeface="微軟正黑體"/>
              <a:ea typeface="微軟正黑體"/>
              <a:cs typeface="微軟正黑體"/>
            </a:endParaRPr>
          </a:p>
        </p:txBody>
      </p:sp>
      <p:sp>
        <p:nvSpPr>
          <p:cNvPr id="4" name="矩形 3"/>
          <p:cNvSpPr/>
          <p:nvPr/>
        </p:nvSpPr>
        <p:spPr bwMode="auto">
          <a:xfrm>
            <a:off x="288236" y="1896958"/>
            <a:ext cx="8025746" cy="2181515"/>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36000" tIns="36000" rIns="36000" bIns="36000" numCol="1" rtlCol="0" anchor="ctr" anchorCtr="0" compatLnSpc="1">
            <a:prstTxWarp prst="textNoShape">
              <a:avLst/>
            </a:prstTxWarp>
          </a:bodyPr>
          <a:lstStyle/>
          <a:p>
            <a:pPr lvl="0" defTabSz="449263" fontAlgn="base">
              <a:spcBef>
                <a:spcPct val="0"/>
              </a:spcBef>
              <a:spcAft>
                <a:spcPct val="0"/>
              </a:spcAft>
              <a:buClr>
                <a:srgbClr val="000000"/>
              </a:buClr>
              <a:buSzPct val="100000"/>
            </a:pPr>
            <a:r>
              <a:rPr lang="zh-TW" altLang="zh-TW" sz="2800" b="1" dirty="0">
                <a:latin typeface="微軟正黑體"/>
                <a:ea typeface="微軟正黑體"/>
                <a:cs typeface="微軟正黑體"/>
              </a:rPr>
              <a:t>《人口販運防制法》補充式立法模式與《刑法》罪刑構成要件有所差異 </a:t>
            </a:r>
            <a:r>
              <a:rPr lang="zh-TW" altLang="en-US" sz="2800" b="1" dirty="0" smtClean="0">
                <a:latin typeface="微軟正黑體"/>
                <a:ea typeface="微軟正黑體"/>
                <a:cs typeface="微軟正黑體"/>
              </a:rPr>
              <a:t>，</a:t>
            </a:r>
            <a:r>
              <a:rPr lang="zh-TW" altLang="zh-TW" sz="2800" b="1" dirty="0" smtClean="0">
                <a:latin typeface="微軟正黑體"/>
                <a:ea typeface="微軟正黑體"/>
                <a:cs typeface="微軟正黑體"/>
              </a:rPr>
              <a:t>且</a:t>
            </a:r>
            <a:r>
              <a:rPr lang="zh-TW" altLang="zh-TW" sz="2800" b="1" dirty="0" smtClean="0">
                <a:solidFill>
                  <a:srgbClr val="FF0000"/>
                </a:solidFill>
                <a:latin typeface="微軟正黑體"/>
                <a:ea typeface="微軟正黑體"/>
                <a:cs typeface="微軟正黑體"/>
              </a:rPr>
              <a:t>罰則過</a:t>
            </a:r>
            <a:r>
              <a:rPr lang="zh-TW" altLang="en-US" sz="2800" b="1" dirty="0" smtClean="0">
                <a:solidFill>
                  <a:srgbClr val="FF0000"/>
                </a:solidFill>
                <a:latin typeface="微軟正黑體"/>
                <a:ea typeface="微軟正黑體"/>
                <a:cs typeface="微軟正黑體"/>
              </a:rPr>
              <a:t>低</a:t>
            </a:r>
            <a:r>
              <a:rPr lang="zh-TW" altLang="zh-TW" sz="2800" b="1" dirty="0" smtClean="0">
                <a:latin typeface="微軟正黑體"/>
                <a:ea typeface="微軟正黑體"/>
                <a:cs typeface="微軟正黑體"/>
              </a:rPr>
              <a:t>導致犯罪</a:t>
            </a:r>
            <a:r>
              <a:rPr lang="zh-TW" altLang="zh-TW" sz="2800" b="1" dirty="0" smtClean="0">
                <a:solidFill>
                  <a:srgbClr val="FF0000"/>
                </a:solidFill>
                <a:latin typeface="微軟正黑體"/>
                <a:ea typeface="微軟正黑體"/>
                <a:cs typeface="微軟正黑體"/>
              </a:rPr>
              <a:t>起訴率</a:t>
            </a:r>
            <a:r>
              <a:rPr lang="zh-TW" altLang="zh-TW" sz="2800" b="1" dirty="0" smtClean="0">
                <a:latin typeface="微軟正黑體"/>
                <a:ea typeface="微軟正黑體"/>
                <a:cs typeface="微軟正黑體"/>
              </a:rPr>
              <a:t>及</a:t>
            </a:r>
            <a:r>
              <a:rPr lang="zh-TW" altLang="zh-TW" sz="2800" b="1" dirty="0" smtClean="0">
                <a:solidFill>
                  <a:srgbClr val="FF0000"/>
                </a:solidFill>
                <a:latin typeface="微軟正黑體"/>
                <a:ea typeface="微軟正黑體"/>
                <a:cs typeface="微軟正黑體"/>
              </a:rPr>
              <a:t>定罪率偏低</a:t>
            </a:r>
            <a:r>
              <a:rPr lang="zh-TW" altLang="en-US" sz="2800" b="1" dirty="0" smtClean="0">
                <a:latin typeface="微軟正黑體"/>
                <a:ea typeface="微軟正黑體"/>
                <a:cs typeface="微軟正黑體"/>
              </a:rPr>
              <a:t>。</a:t>
            </a:r>
            <a:r>
              <a:rPr lang="zh-TW" altLang="zh-TW" sz="2800" b="1" dirty="0" smtClean="0">
                <a:latin typeface="微軟正黑體"/>
                <a:ea typeface="微軟正黑體"/>
                <a:cs typeface="微軟正黑體"/>
              </a:rPr>
              <a:t> </a:t>
            </a:r>
            <a:endParaRPr lang="zh-TW" altLang="en-US" sz="2800" b="1" kern="0" dirty="0">
              <a:solidFill>
                <a:srgbClr val="FFFF00"/>
              </a:solidFill>
              <a:effectLst>
                <a:outerShdw blurRad="38100" dist="38100" dir="2700000" algn="tl">
                  <a:srgbClr val="000000">
                    <a:alpha val="43137"/>
                  </a:srgbClr>
                </a:outerShdw>
              </a:effectLst>
              <a:latin typeface="微軟正黑體"/>
              <a:ea typeface="微軟正黑體"/>
              <a:cs typeface="微軟正黑體"/>
            </a:endParaRPr>
          </a:p>
        </p:txBody>
      </p:sp>
      <p:sp>
        <p:nvSpPr>
          <p:cNvPr id="5" name="矩形 4"/>
          <p:cNvSpPr/>
          <p:nvPr/>
        </p:nvSpPr>
        <p:spPr bwMode="auto">
          <a:xfrm>
            <a:off x="377687" y="4078473"/>
            <a:ext cx="7936295" cy="2555169"/>
          </a:xfrm>
          <a:prstGeom prst="rect">
            <a:avLst/>
          </a:prstGeom>
          <a:ln w="76200" cmpd="sng">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72000" tIns="36000" rIns="72000" bIns="36000" numCol="1" rtlCol="0" anchor="ctr" anchorCtr="0" compatLnSpc="1">
            <a:prstTxWarp prst="textNoShape">
              <a:avLst/>
            </a:prstTxWarp>
          </a:bodyPr>
          <a:lstStyle/>
          <a:p>
            <a:pPr lvl="0" algn="just" defTabSz="449263" fontAlgn="base" hangingPunct="0">
              <a:spcBef>
                <a:spcPct val="0"/>
              </a:spcBef>
              <a:spcAft>
                <a:spcPct val="0"/>
              </a:spcAft>
              <a:buClr>
                <a:srgbClr val="000000"/>
              </a:buClr>
              <a:buSzPct val="100000"/>
            </a:pPr>
            <a:r>
              <a:rPr lang="zh-TW" altLang="zh-TW" sz="2800" b="1" dirty="0" smtClean="0">
                <a:latin typeface="微軟正黑體"/>
                <a:ea typeface="微軟正黑體"/>
                <a:cs typeface="微軟正黑體"/>
              </a:rPr>
              <a:t>現司法</a:t>
            </a:r>
            <a:r>
              <a:rPr lang="zh-TW" altLang="zh-TW" sz="2800" b="1" dirty="0">
                <a:latin typeface="微軟正黑體"/>
                <a:ea typeface="微軟正黑體"/>
                <a:cs typeface="微軟正黑體"/>
              </a:rPr>
              <a:t>院刑事廳研擬「</a:t>
            </a:r>
            <a:r>
              <a:rPr lang="zh-TW" altLang="zh-TW" sz="2800" b="1" dirty="0">
                <a:solidFill>
                  <a:srgbClr val="FF0000"/>
                </a:solidFill>
                <a:latin typeface="微軟正黑體"/>
                <a:ea typeface="微軟正黑體"/>
                <a:cs typeface="微軟正黑體"/>
              </a:rPr>
              <a:t>刑事案件量刑基本法</a:t>
            </a:r>
            <a:r>
              <a:rPr lang="zh-TW" altLang="zh-TW" sz="2800" b="1" dirty="0">
                <a:latin typeface="微軟正黑體"/>
                <a:ea typeface="微軟正黑體"/>
                <a:cs typeface="微軟正黑體"/>
              </a:rPr>
              <a:t>（草案）」，透過設立量刑委員會訂</a:t>
            </a:r>
            <a:r>
              <a:rPr lang="zh-TW" altLang="zh-TW" sz="2800" b="1" dirty="0" smtClean="0">
                <a:latin typeface="微軟正黑體"/>
                <a:ea typeface="微軟正黑體"/>
                <a:cs typeface="微軟正黑體"/>
              </a:rPr>
              <a:t>定準則，完</a:t>
            </a:r>
            <a:r>
              <a:rPr lang="zh-TW" altLang="zh-TW" sz="2800" b="1" dirty="0">
                <a:latin typeface="微軟正黑體"/>
                <a:ea typeface="微軟正黑體"/>
                <a:cs typeface="微軟正黑體"/>
              </a:rPr>
              <a:t>善刑事案件量刑法制 </a:t>
            </a:r>
            <a:r>
              <a:rPr lang="zh-TW" altLang="en-US" sz="2800" b="1" dirty="0" smtClean="0">
                <a:latin typeface="微軟正黑體"/>
                <a:ea typeface="微軟正黑體"/>
                <a:cs typeface="微軟正黑體"/>
              </a:rPr>
              <a:t>。</a:t>
            </a:r>
            <a:endParaRPr lang="zh-TW" altLang="en-US" sz="2800" b="1" kern="0" dirty="0">
              <a:solidFill>
                <a:schemeClr val="tx1"/>
              </a:solidFill>
              <a:latin typeface="微軟正黑體"/>
              <a:ea typeface="微軟正黑體"/>
              <a:cs typeface="微軟正黑體"/>
            </a:endParaRPr>
          </a:p>
        </p:txBody>
      </p:sp>
      <p:sp>
        <p:nvSpPr>
          <p:cNvPr id="10" name="日期版面配置區 9"/>
          <p:cNvSpPr>
            <a:spLocks noGrp="1"/>
          </p:cNvSpPr>
          <p:nvPr>
            <p:ph type="dt" sz="half" idx="10"/>
          </p:nvPr>
        </p:nvSpPr>
        <p:spPr/>
        <p:txBody>
          <a:bodyPr/>
          <a:lstStyle/>
          <a:p>
            <a:fld id="{9C16D8EA-10BB-4037-9268-107A77E4D06C}" type="datetime1">
              <a:rPr kumimoji="1" lang="zh-TW" altLang="en-US" smtClean="0"/>
              <a:t>2021/6/3</a:t>
            </a:fld>
            <a:endParaRPr kumimoji="1" lang="zh-TW" altLang="en-US"/>
          </a:p>
        </p:txBody>
      </p:sp>
      <p:sp>
        <p:nvSpPr>
          <p:cNvPr id="11" name="頁尾版面配置區 10"/>
          <p:cNvSpPr>
            <a:spLocks noGrp="1"/>
          </p:cNvSpPr>
          <p:nvPr>
            <p:ph type="ftr" sz="quarter" idx="11"/>
          </p:nvPr>
        </p:nvSpPr>
        <p:spPr/>
        <p:txBody>
          <a:bodyPr/>
          <a:lstStyle/>
          <a:p>
            <a:endParaRPr kumimoji="1" lang="zh-TW" altLang="en-US"/>
          </a:p>
        </p:txBody>
      </p:sp>
      <p:sp>
        <p:nvSpPr>
          <p:cNvPr id="12" name="投影片編號版面配置區 11"/>
          <p:cNvSpPr>
            <a:spLocks noGrp="1"/>
          </p:cNvSpPr>
          <p:nvPr>
            <p:ph type="sldNum" sz="quarter" idx="12"/>
          </p:nvPr>
        </p:nvSpPr>
        <p:spPr/>
        <p:txBody>
          <a:bodyPr/>
          <a:lstStyle/>
          <a:p>
            <a:fld id="{E5BD9D1F-0D7E-A748-A834-CDF05EE8CA5D}" type="slidenum">
              <a:rPr kumimoji="1" lang="zh-TW" altLang="en-US" smtClean="0"/>
              <a:t>25</a:t>
            </a:fld>
            <a:endParaRPr kumimoji="1" lang="zh-TW" altLang="en-US"/>
          </a:p>
        </p:txBody>
      </p:sp>
    </p:spTree>
    <p:extLst>
      <p:ext uri="{BB962C8B-B14F-4D97-AF65-F5344CB8AC3E}">
        <p14:creationId xmlns:p14="http://schemas.microsoft.com/office/powerpoint/2010/main" val="745489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20210510153409-026a25e4.jpg"/>
          <p:cNvPicPr>
            <a:picLocks noChangeAspect="1"/>
          </p:cNvPicPr>
          <p:nvPr/>
        </p:nvPicPr>
        <p:blipFill rotWithShape="1">
          <a:blip r:embed="rId2">
            <a:alphaModFix amt="46000"/>
            <a:extLst>
              <a:ext uri="{28A0092B-C50C-407E-A947-70E740481C1C}">
                <a14:useLocalDpi xmlns:a14="http://schemas.microsoft.com/office/drawing/2010/main" val="0"/>
              </a:ext>
            </a:extLst>
          </a:blip>
          <a:srcRect t="27851" b="-1"/>
          <a:stretch/>
        </p:blipFill>
        <p:spPr>
          <a:xfrm>
            <a:off x="0" y="2299103"/>
            <a:ext cx="8459998" cy="4558897"/>
          </a:xfrm>
          <a:prstGeom prst="rect">
            <a:avLst/>
          </a:prstGeom>
        </p:spPr>
      </p:pic>
      <p:sp>
        <p:nvSpPr>
          <p:cNvPr id="2" name="文字方塊 1">
            <a:extLst>
              <a:ext uri="{FF2B5EF4-FFF2-40B4-BE49-F238E27FC236}">
                <a16:creationId xmlns:a16="http://schemas.microsoft.com/office/drawing/2014/main" id="{3A219F57-5AC3-4815-8529-F208E2ED1BF9}"/>
              </a:ext>
            </a:extLst>
          </p:cNvPr>
          <p:cNvSpPr txBox="1"/>
          <p:nvPr/>
        </p:nvSpPr>
        <p:spPr>
          <a:xfrm>
            <a:off x="6432296" y="486276"/>
            <a:ext cx="2027702" cy="1224000"/>
          </a:xfrm>
          <a:prstGeom prst="rect">
            <a:avLst/>
          </a:prstGeom>
          <a:solidFill>
            <a:srgbClr val="5273BD"/>
          </a:solidFill>
        </p:spPr>
        <p:style>
          <a:lnRef idx="2">
            <a:schemeClr val="accent3">
              <a:shade val="50000"/>
            </a:schemeClr>
          </a:lnRef>
          <a:fillRef idx="1">
            <a:schemeClr val="accent3"/>
          </a:fillRef>
          <a:effectRef idx="0">
            <a:schemeClr val="accent3"/>
          </a:effectRef>
          <a:fontRef idx="minor">
            <a:schemeClr val="lt1"/>
          </a:fontRef>
        </p:style>
        <p:txBody>
          <a:bodyPr wrap="square" lIns="72000" tIns="72000" rIns="72000" bIns="72000" rtlCol="0">
            <a:noAutofit/>
          </a:bodyPr>
          <a:lstStyle/>
          <a:p>
            <a:pPr algn="ctr"/>
            <a:r>
              <a:rPr lang="zh-TW" altLang="en-US" sz="7200" b="1" dirty="0" smtClean="0">
                <a:latin typeface="微軟正黑體" panose="020B0604030504040204" pitchFamily="34" charset="-120"/>
                <a:ea typeface="微軟正黑體" panose="020B0604030504040204" pitchFamily="34" charset="-120"/>
              </a:rPr>
              <a:t>對策</a:t>
            </a:r>
            <a:endParaRPr lang="zh-TW" altLang="en-US" sz="7200" b="1" dirty="0">
              <a:latin typeface="微軟正黑體" panose="020B0604030504040204" pitchFamily="34" charset="-120"/>
              <a:ea typeface="微軟正黑體" panose="020B0604030504040204" pitchFamily="34" charset="-120"/>
            </a:endParaRPr>
          </a:p>
        </p:txBody>
      </p:sp>
      <p:sp>
        <p:nvSpPr>
          <p:cNvPr id="6" name="矩形 5"/>
          <p:cNvSpPr/>
          <p:nvPr/>
        </p:nvSpPr>
        <p:spPr bwMode="auto">
          <a:xfrm>
            <a:off x="0" y="491952"/>
            <a:ext cx="6309385" cy="1218323"/>
          </a:xfrm>
          <a:prstGeom prst="rect">
            <a:avLst/>
          </a:prstGeom>
          <a:solidFill>
            <a:srgbClr val="3366FF">
              <a:alpha val="37000"/>
            </a:srgb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36000" rIns="36000" bIns="36000" numCol="1" rtlCol="0" anchor="ctr" anchorCtr="0" compatLnSpc="1">
            <a:prstTxWarp prst="textNoShape">
              <a:avLst/>
            </a:prstTxWarp>
          </a:bodyPr>
          <a:lstStyle/>
          <a:p>
            <a:pPr algn="ctr"/>
            <a:r>
              <a:rPr lang="zh-TW" altLang="zh-TW" sz="3200" b="1" dirty="0" smtClean="0">
                <a:latin typeface="微軟正黑體"/>
                <a:ea typeface="微軟正黑體"/>
                <a:cs typeface="微軟正黑體"/>
              </a:rPr>
              <a:t>強化</a:t>
            </a:r>
            <a:r>
              <a:rPr lang="zh-TW" altLang="en-US" sz="3200" b="1" dirty="0" smtClean="0">
                <a:latin typeface="微軟正黑體"/>
                <a:ea typeface="微軟正黑體"/>
                <a:cs typeface="微軟正黑體"/>
              </a:rPr>
              <a:t>偵查</a:t>
            </a:r>
            <a:r>
              <a:rPr lang="zh-TW" altLang="zh-TW" sz="3200" b="1" dirty="0" smtClean="0">
                <a:latin typeface="微軟正黑體"/>
                <a:ea typeface="微軟正黑體"/>
                <a:cs typeface="微軟正黑體"/>
              </a:rPr>
              <a:t>海上勞力剝削，</a:t>
            </a:r>
            <a:r>
              <a:rPr lang="zh-TW" altLang="en-US" sz="3200" b="1" dirty="0" smtClean="0">
                <a:latin typeface="微軟正黑體"/>
                <a:ea typeface="微軟正黑體"/>
                <a:cs typeface="微軟正黑體"/>
              </a:rPr>
              <a:t>起訴</a:t>
            </a:r>
            <a:r>
              <a:rPr lang="zh-TW" altLang="zh-TW" sz="3200" b="1" dirty="0" smtClean="0">
                <a:latin typeface="微軟正黑體"/>
                <a:ea typeface="微軟正黑體"/>
                <a:cs typeface="微軟正黑體"/>
              </a:rPr>
              <a:t>剝削遠洋漁工之高級船員及</a:t>
            </a:r>
            <a:r>
              <a:rPr lang="zh-TW" altLang="zh-TW" sz="3200" b="1" dirty="0">
                <a:latin typeface="微軟正黑體"/>
                <a:ea typeface="微軟正黑體"/>
                <a:cs typeface="微軟正黑體"/>
              </a:rPr>
              <a:t>船主</a:t>
            </a:r>
            <a:r>
              <a:rPr lang="zh-TW" altLang="zh-TW" sz="3200" b="1" dirty="0" smtClean="0">
                <a:latin typeface="微軟正黑體"/>
                <a:ea typeface="微軟正黑體"/>
                <a:cs typeface="微軟正黑體"/>
              </a:rPr>
              <a:t>犯行</a:t>
            </a:r>
            <a:endParaRPr lang="zh-TW" altLang="zh-TW" sz="3200" dirty="0">
              <a:latin typeface="微軟正黑體"/>
              <a:ea typeface="微軟正黑體"/>
              <a:cs typeface="微軟正黑體"/>
            </a:endParaRPr>
          </a:p>
        </p:txBody>
      </p:sp>
      <p:grpSp>
        <p:nvGrpSpPr>
          <p:cNvPr id="16" name="群組 15"/>
          <p:cNvGrpSpPr/>
          <p:nvPr/>
        </p:nvGrpSpPr>
        <p:grpSpPr>
          <a:xfrm>
            <a:off x="391696" y="2078681"/>
            <a:ext cx="7674753" cy="3585115"/>
            <a:chOff x="409705" y="2607683"/>
            <a:chExt cx="7674753" cy="3585115"/>
          </a:xfrm>
        </p:grpSpPr>
        <p:grpSp>
          <p:nvGrpSpPr>
            <p:cNvPr id="13" name="群組 12"/>
            <p:cNvGrpSpPr/>
            <p:nvPr/>
          </p:nvGrpSpPr>
          <p:grpSpPr>
            <a:xfrm>
              <a:off x="409705" y="2607683"/>
              <a:ext cx="2338876" cy="3585115"/>
              <a:chOff x="273266" y="2201363"/>
              <a:chExt cx="2338876" cy="3585115"/>
            </a:xfrm>
          </p:grpSpPr>
          <p:sp>
            <p:nvSpPr>
              <p:cNvPr id="7" name="矩形 6"/>
              <p:cNvSpPr/>
              <p:nvPr/>
            </p:nvSpPr>
            <p:spPr bwMode="auto">
              <a:xfrm>
                <a:off x="273266" y="2201363"/>
                <a:ext cx="2338876" cy="942753"/>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36000" tIns="36000" rIns="36000" bIns="36000" numCol="1" rtlCol="0" anchor="ctr" anchorCtr="0" compatLnSpc="1">
                <a:prstTxWarp prst="textNoShape">
                  <a:avLst/>
                </a:prstTxWarp>
              </a:bodyPr>
              <a:lstStyle/>
              <a:p>
                <a:pPr lvl="0" algn="ctr" defTabSz="449263" fontAlgn="base">
                  <a:spcBef>
                    <a:spcPct val="0"/>
                  </a:spcBef>
                  <a:spcAft>
                    <a:spcPct val="0"/>
                  </a:spcAft>
                  <a:buClr>
                    <a:srgbClr val="000000"/>
                  </a:buClr>
                  <a:buSzPct val="100000"/>
                  <a:defRPr/>
                </a:pPr>
                <a:r>
                  <a:rPr kumimoji="0" lang="zh-TW" altLang="en-US" sz="36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漁業署</a:t>
                </a:r>
              </a:p>
            </p:txBody>
          </p:sp>
          <p:sp>
            <p:nvSpPr>
              <p:cNvPr id="8" name="矩形 7"/>
              <p:cNvSpPr/>
              <p:nvPr/>
            </p:nvSpPr>
            <p:spPr bwMode="auto">
              <a:xfrm>
                <a:off x="273266" y="3258718"/>
                <a:ext cx="2338876" cy="252776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36000" rIns="72000" bIns="36000" numCol="1" rtlCol="0" anchor="ctr" anchorCtr="0" compatLnSpc="1">
                <a:prstTxWarp prst="textNoShape">
                  <a:avLst/>
                </a:prstTxWarp>
              </a:bodyPr>
              <a:lstStyle/>
              <a:p>
                <a:pPr algn="ctr" defTabSz="449263" fontAlgn="base" hangingPunct="0">
                  <a:spcBef>
                    <a:spcPct val="0"/>
                  </a:spcBef>
                  <a:spcAft>
                    <a:spcPct val="0"/>
                  </a:spcAft>
                  <a:buClr>
                    <a:srgbClr val="000000"/>
                  </a:buClr>
                  <a:buSzPct val="100000"/>
                </a:pPr>
                <a:r>
                  <a:rPr lang="zh-TW" altLang="en-US" sz="2800" b="1" dirty="0" smtClean="0">
                    <a:latin typeface="微軟正黑體"/>
                    <a:ea typeface="微軟正黑體"/>
                    <a:cs typeface="微軟正黑體"/>
                  </a:rPr>
                  <a:t>增加遠洋漁船訪查次數。</a:t>
                </a:r>
                <a:endParaRPr lang="en-US" altLang="zh-TW" sz="2800" b="1" dirty="0" smtClean="0">
                  <a:latin typeface="微軟正黑體"/>
                  <a:ea typeface="微軟正黑體"/>
                  <a:cs typeface="微軟正黑體"/>
                </a:endParaRPr>
              </a:p>
              <a:p>
                <a:pPr algn="ctr" defTabSz="449263" fontAlgn="base" hangingPunct="0">
                  <a:spcBef>
                    <a:spcPct val="0"/>
                  </a:spcBef>
                  <a:spcAft>
                    <a:spcPct val="0"/>
                  </a:spcAft>
                  <a:buClr>
                    <a:srgbClr val="000000"/>
                  </a:buClr>
                  <a:buSzPct val="100000"/>
                </a:pPr>
                <a:r>
                  <a:rPr lang="zh-TW" altLang="en-US" sz="2800" b="1" dirty="0" smtClean="0">
                    <a:latin typeface="微軟正黑體"/>
                    <a:ea typeface="微軟正黑體"/>
                    <a:cs typeface="微軟正黑體"/>
                  </a:rPr>
                  <a:t>增派專員了解外國港口勞動情況。</a:t>
                </a:r>
                <a:endParaRPr lang="en-US" altLang="zh-TW" sz="2800" b="1" dirty="0" smtClean="0">
                  <a:latin typeface="微軟正黑體"/>
                  <a:ea typeface="微軟正黑體"/>
                  <a:cs typeface="微軟正黑體"/>
                </a:endParaRPr>
              </a:p>
            </p:txBody>
          </p:sp>
        </p:grpSp>
        <p:grpSp>
          <p:nvGrpSpPr>
            <p:cNvPr id="14" name="群組 13"/>
            <p:cNvGrpSpPr/>
            <p:nvPr/>
          </p:nvGrpSpPr>
          <p:grpSpPr>
            <a:xfrm>
              <a:off x="2988337" y="2607683"/>
              <a:ext cx="2347881" cy="3585115"/>
              <a:chOff x="2979332" y="2201363"/>
              <a:chExt cx="2347881" cy="3585115"/>
            </a:xfrm>
          </p:grpSpPr>
          <p:sp>
            <p:nvSpPr>
              <p:cNvPr id="9" name="矩形 8"/>
              <p:cNvSpPr/>
              <p:nvPr/>
            </p:nvSpPr>
            <p:spPr bwMode="auto">
              <a:xfrm>
                <a:off x="2979332" y="2201363"/>
                <a:ext cx="2338876" cy="942753"/>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36000" tIns="36000" rIns="36000" bIns="36000" numCol="1" rtlCol="0" anchor="ctr" anchorCtr="0" compatLnSpc="1">
                <a:prstTxWarp prst="textNoShape">
                  <a:avLst/>
                </a:prstTxWarp>
              </a:bodyPr>
              <a:lstStyle/>
              <a:p>
                <a:pPr lvl="0" algn="ctr" defTabSz="449263" fontAlgn="base">
                  <a:spcBef>
                    <a:spcPct val="0"/>
                  </a:spcBef>
                  <a:spcAft>
                    <a:spcPct val="0"/>
                  </a:spcAft>
                  <a:buClr>
                    <a:srgbClr val="000000"/>
                  </a:buClr>
                  <a:buSzPct val="100000"/>
                  <a:defRPr/>
                </a:pPr>
                <a:r>
                  <a:rPr kumimoji="0" lang="zh-TW" altLang="en-US" sz="36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勞動部</a:t>
                </a:r>
              </a:p>
            </p:txBody>
          </p:sp>
          <p:sp>
            <p:nvSpPr>
              <p:cNvPr id="11" name="矩形 10"/>
              <p:cNvSpPr/>
              <p:nvPr/>
            </p:nvSpPr>
            <p:spPr bwMode="auto">
              <a:xfrm>
                <a:off x="2988337" y="3258718"/>
                <a:ext cx="2338876" cy="25277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36000" rIns="72000" bIns="36000" numCol="1" rtlCol="0" anchor="ctr" anchorCtr="0" compatLnSpc="1">
                <a:prstTxWarp prst="textNoShape">
                  <a:avLst/>
                </a:prstTxWarp>
              </a:bodyPr>
              <a:lstStyle/>
              <a:p>
                <a:pPr algn="ctr" defTabSz="449263" fontAlgn="base" hangingPunct="0">
                  <a:spcBef>
                    <a:spcPct val="0"/>
                  </a:spcBef>
                  <a:spcAft>
                    <a:spcPct val="0"/>
                  </a:spcAft>
                  <a:buClr>
                    <a:srgbClr val="000000"/>
                  </a:buClr>
                  <a:buSzPct val="100000"/>
                </a:pPr>
                <a:r>
                  <a:rPr lang="zh-TW" altLang="zh-TW" sz="2800" dirty="0">
                    <a:latin typeface="微軟正黑體"/>
                    <a:ea typeface="微軟正黑體"/>
                    <a:cs typeface="微軟正黑體"/>
                  </a:rPr>
                  <a:t>配合漁業署規劃執行聯合稽查，多方確保外籍漁工之勞動權</a:t>
                </a:r>
                <a:r>
                  <a:rPr lang="zh-TW" altLang="zh-TW" sz="2800" dirty="0" smtClean="0">
                    <a:latin typeface="微軟正黑體"/>
                    <a:ea typeface="微軟正黑體"/>
                    <a:cs typeface="微軟正黑體"/>
                  </a:rPr>
                  <a:t>益</a:t>
                </a:r>
                <a:r>
                  <a:rPr lang="zh-TW" altLang="en-US" sz="2800" dirty="0" smtClean="0">
                    <a:latin typeface="微軟正黑體"/>
                    <a:ea typeface="微軟正黑體"/>
                    <a:cs typeface="微軟正黑體"/>
                  </a:rPr>
                  <a:t>。</a:t>
                </a:r>
                <a:r>
                  <a:rPr lang="zh-TW" altLang="zh-TW" sz="2800" dirty="0" smtClean="0">
                    <a:latin typeface="微軟正黑體"/>
                    <a:ea typeface="微軟正黑體"/>
                    <a:cs typeface="微軟正黑體"/>
                  </a:rPr>
                  <a:t> </a:t>
                </a:r>
                <a:endParaRPr lang="en-US" altLang="zh-TW" sz="2800" b="1" dirty="0" smtClean="0">
                  <a:latin typeface="微軟正黑體"/>
                  <a:ea typeface="微軟正黑體"/>
                  <a:cs typeface="微軟正黑體"/>
                </a:endParaRPr>
              </a:p>
            </p:txBody>
          </p:sp>
        </p:grpSp>
        <p:grpSp>
          <p:nvGrpSpPr>
            <p:cNvPr id="15" name="群組 14"/>
            <p:cNvGrpSpPr/>
            <p:nvPr/>
          </p:nvGrpSpPr>
          <p:grpSpPr>
            <a:xfrm>
              <a:off x="5727573" y="2607683"/>
              <a:ext cx="2356885" cy="3585115"/>
              <a:chOff x="5709564" y="2201363"/>
              <a:chExt cx="2356885" cy="3585115"/>
            </a:xfrm>
          </p:grpSpPr>
          <p:sp>
            <p:nvSpPr>
              <p:cNvPr id="10" name="矩形 9"/>
              <p:cNvSpPr/>
              <p:nvPr/>
            </p:nvSpPr>
            <p:spPr bwMode="auto">
              <a:xfrm>
                <a:off x="5709564" y="2201363"/>
                <a:ext cx="2338876" cy="942753"/>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36000" tIns="36000" rIns="36000" bIns="36000" numCol="1" rtlCol="0" anchor="ctr" anchorCtr="0" compatLnSpc="1">
                <a:prstTxWarp prst="textNoShape">
                  <a:avLst/>
                </a:prstTxWarp>
              </a:bodyPr>
              <a:lstStyle/>
              <a:p>
                <a:pPr lvl="0" algn="ctr" defTabSz="449263" fontAlgn="base">
                  <a:spcBef>
                    <a:spcPct val="0"/>
                  </a:spcBef>
                  <a:spcAft>
                    <a:spcPct val="0"/>
                  </a:spcAft>
                  <a:buClr>
                    <a:srgbClr val="000000"/>
                  </a:buClr>
                  <a:buSzPct val="100000"/>
                  <a:defRPr/>
                </a:pPr>
                <a:r>
                  <a:rPr lang="zh-TW" altLang="en-US" sz="3600" b="1" kern="0"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移民</a:t>
                </a:r>
                <a:r>
                  <a:rPr kumimoji="0" lang="zh-TW" altLang="en-US" sz="36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署</a:t>
                </a:r>
              </a:p>
            </p:txBody>
          </p:sp>
          <p:sp>
            <p:nvSpPr>
              <p:cNvPr id="12" name="矩形 11"/>
              <p:cNvSpPr/>
              <p:nvPr/>
            </p:nvSpPr>
            <p:spPr bwMode="auto">
              <a:xfrm>
                <a:off x="5727573" y="3258718"/>
                <a:ext cx="2338876" cy="252776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36000" rIns="72000" bIns="36000" numCol="1" rtlCol="0" anchor="ctr" anchorCtr="0" compatLnSpc="1">
                <a:prstTxWarp prst="textNoShape">
                  <a:avLst/>
                </a:prstTxWarp>
              </a:bodyPr>
              <a:lstStyle/>
              <a:p>
                <a:pPr algn="ctr" defTabSz="449263" fontAlgn="base" hangingPunct="0">
                  <a:spcBef>
                    <a:spcPct val="0"/>
                  </a:spcBef>
                  <a:spcAft>
                    <a:spcPct val="0"/>
                  </a:spcAft>
                  <a:buClr>
                    <a:srgbClr val="000000"/>
                  </a:buClr>
                  <a:buSzPct val="100000"/>
                </a:pPr>
                <a:r>
                  <a:rPr lang="zh-TW" altLang="zh-TW" sz="2800" dirty="0" smtClean="0">
                    <a:latin typeface="微軟正黑體"/>
                    <a:ea typeface="微軟正黑體"/>
                    <a:cs typeface="微軟正黑體"/>
                  </a:rPr>
                  <a:t>對申請外籍漁工之</a:t>
                </a:r>
                <a:r>
                  <a:rPr lang="zh-TW" altLang="zh-TW" sz="2800" dirty="0">
                    <a:latin typeface="微軟正黑體"/>
                    <a:ea typeface="微軟正黑體"/>
                    <a:cs typeface="微軟正黑體"/>
                  </a:rPr>
                  <a:t>漁船</a:t>
                </a:r>
                <a:r>
                  <a:rPr lang="zh-TW" altLang="zh-TW" sz="2800" dirty="0" smtClean="0">
                    <a:latin typeface="微軟正黑體"/>
                    <a:ea typeface="微軟正黑體"/>
                    <a:cs typeface="微軟正黑體"/>
                  </a:rPr>
                  <a:t>進行不定時檢查</a:t>
                </a:r>
                <a:r>
                  <a:rPr lang="zh-TW" altLang="en-US" sz="2800" dirty="0" smtClean="0">
                    <a:latin typeface="微軟正黑體"/>
                    <a:ea typeface="微軟正黑體"/>
                    <a:cs typeface="微軟正黑體"/>
                  </a:rPr>
                  <a:t>。</a:t>
                </a:r>
                <a:endParaRPr lang="en-US" altLang="zh-TW" sz="2800" dirty="0">
                  <a:latin typeface="微軟正黑體"/>
                  <a:ea typeface="微軟正黑體"/>
                  <a:cs typeface="微軟正黑體"/>
                </a:endParaRPr>
              </a:p>
              <a:p>
                <a:pPr algn="ctr" defTabSz="449263" fontAlgn="base" hangingPunct="0">
                  <a:spcBef>
                    <a:spcPct val="0"/>
                  </a:spcBef>
                  <a:spcAft>
                    <a:spcPct val="0"/>
                  </a:spcAft>
                  <a:buClr>
                    <a:srgbClr val="000000"/>
                  </a:buClr>
                  <a:buSzPct val="100000"/>
                </a:pPr>
                <a:r>
                  <a:rPr lang="zh-TW" altLang="en-US" sz="2800" dirty="0" smtClean="0">
                    <a:latin typeface="微軟正黑體"/>
                    <a:ea typeface="微軟正黑體"/>
                    <a:cs typeface="微軟正黑體"/>
                  </a:rPr>
                  <a:t>加強</a:t>
                </a:r>
                <a:r>
                  <a:rPr lang="zh-TW" altLang="zh-TW" sz="2800" dirty="0" smtClean="0">
                    <a:latin typeface="微軟正黑體"/>
                    <a:ea typeface="微軟正黑體"/>
                    <a:cs typeface="微軟正黑體"/>
                  </a:rPr>
                  <a:t>漏跳船漁工清詢</a:t>
                </a:r>
                <a:r>
                  <a:rPr lang="zh-TW" altLang="en-US" sz="2800" dirty="0" smtClean="0">
                    <a:latin typeface="微軟正黑體"/>
                    <a:ea typeface="微軟正黑體"/>
                    <a:cs typeface="微軟正黑體"/>
                  </a:rPr>
                  <a:t>。</a:t>
                </a:r>
                <a:r>
                  <a:rPr lang="zh-TW" altLang="zh-TW" sz="2800" dirty="0" smtClean="0">
                    <a:latin typeface="微軟正黑體"/>
                    <a:ea typeface="微軟正黑體"/>
                    <a:cs typeface="微軟正黑體"/>
                  </a:rPr>
                  <a:t> </a:t>
                </a:r>
                <a:endParaRPr lang="en-US" altLang="zh-TW" sz="2800" b="1" dirty="0" smtClean="0">
                  <a:latin typeface="微軟正黑體"/>
                  <a:ea typeface="微軟正黑體"/>
                  <a:cs typeface="微軟正黑體"/>
                </a:endParaRPr>
              </a:p>
            </p:txBody>
          </p:sp>
        </p:grpSp>
      </p:grpSp>
      <p:sp>
        <p:nvSpPr>
          <p:cNvPr id="18" name="日期版面配置區 17"/>
          <p:cNvSpPr>
            <a:spLocks noGrp="1"/>
          </p:cNvSpPr>
          <p:nvPr>
            <p:ph type="dt" sz="half" idx="10"/>
          </p:nvPr>
        </p:nvSpPr>
        <p:spPr/>
        <p:txBody>
          <a:bodyPr/>
          <a:lstStyle/>
          <a:p>
            <a:fld id="{3A2C5175-70C0-4BB5-B814-606F2BAC73B6}" type="datetime1">
              <a:rPr kumimoji="1" lang="zh-TW" altLang="en-US" smtClean="0"/>
              <a:t>2021/6/3</a:t>
            </a:fld>
            <a:endParaRPr kumimoji="1" lang="zh-TW" altLang="en-US"/>
          </a:p>
        </p:txBody>
      </p:sp>
      <p:sp>
        <p:nvSpPr>
          <p:cNvPr id="19" name="頁尾版面配置區 18"/>
          <p:cNvSpPr>
            <a:spLocks noGrp="1"/>
          </p:cNvSpPr>
          <p:nvPr>
            <p:ph type="ftr" sz="quarter" idx="11"/>
          </p:nvPr>
        </p:nvSpPr>
        <p:spPr/>
        <p:txBody>
          <a:bodyPr/>
          <a:lstStyle/>
          <a:p>
            <a:endParaRPr kumimoji="1" lang="zh-TW" altLang="en-US"/>
          </a:p>
        </p:txBody>
      </p:sp>
      <p:sp>
        <p:nvSpPr>
          <p:cNvPr id="20" name="投影片編號版面配置區 19"/>
          <p:cNvSpPr>
            <a:spLocks noGrp="1"/>
          </p:cNvSpPr>
          <p:nvPr>
            <p:ph type="sldNum" sz="quarter" idx="12"/>
          </p:nvPr>
        </p:nvSpPr>
        <p:spPr/>
        <p:txBody>
          <a:bodyPr/>
          <a:lstStyle/>
          <a:p>
            <a:fld id="{E5BD9D1F-0D7E-A748-A834-CDF05EE8CA5D}" type="slidenum">
              <a:rPr kumimoji="1" lang="zh-TW" altLang="en-US" smtClean="0"/>
              <a:t>26</a:t>
            </a:fld>
            <a:endParaRPr kumimoji="1" lang="zh-TW" altLang="en-US"/>
          </a:p>
        </p:txBody>
      </p:sp>
    </p:spTree>
    <p:extLst>
      <p:ext uri="{BB962C8B-B14F-4D97-AF65-F5344CB8AC3E}">
        <p14:creationId xmlns:p14="http://schemas.microsoft.com/office/powerpoint/2010/main" val="745489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A219F57-5AC3-4815-8529-F208E2ED1BF9}"/>
              </a:ext>
            </a:extLst>
          </p:cNvPr>
          <p:cNvSpPr txBox="1"/>
          <p:nvPr/>
        </p:nvSpPr>
        <p:spPr>
          <a:xfrm>
            <a:off x="6432296" y="486276"/>
            <a:ext cx="2027702" cy="1224000"/>
          </a:xfrm>
          <a:prstGeom prst="rect">
            <a:avLst/>
          </a:prstGeom>
          <a:solidFill>
            <a:srgbClr val="5273BD"/>
          </a:solidFill>
        </p:spPr>
        <p:style>
          <a:lnRef idx="2">
            <a:schemeClr val="accent3">
              <a:shade val="50000"/>
            </a:schemeClr>
          </a:lnRef>
          <a:fillRef idx="1">
            <a:schemeClr val="accent3"/>
          </a:fillRef>
          <a:effectRef idx="0">
            <a:schemeClr val="accent3"/>
          </a:effectRef>
          <a:fontRef idx="minor">
            <a:schemeClr val="lt1"/>
          </a:fontRef>
        </p:style>
        <p:txBody>
          <a:bodyPr wrap="square" lIns="72000" tIns="72000" rIns="72000" bIns="72000" rtlCol="0">
            <a:noAutofit/>
          </a:bodyPr>
          <a:lstStyle/>
          <a:p>
            <a:pPr algn="ctr"/>
            <a:r>
              <a:rPr lang="zh-TW" altLang="en-US" sz="7200" b="1" dirty="0" smtClean="0">
                <a:latin typeface="微軟正黑體" panose="020B0604030504040204" pitchFamily="34" charset="-120"/>
                <a:ea typeface="微軟正黑體" panose="020B0604030504040204" pitchFamily="34" charset="-120"/>
              </a:rPr>
              <a:t>對策</a:t>
            </a:r>
            <a:endParaRPr lang="zh-TW" altLang="en-US" sz="7200" b="1" dirty="0">
              <a:latin typeface="微軟正黑體" panose="020B0604030504040204" pitchFamily="34" charset="-120"/>
              <a:ea typeface="微軟正黑體" panose="020B0604030504040204" pitchFamily="34" charset="-120"/>
            </a:endParaRPr>
          </a:p>
        </p:txBody>
      </p:sp>
      <p:sp>
        <p:nvSpPr>
          <p:cNvPr id="3" name="矩形 2"/>
          <p:cNvSpPr/>
          <p:nvPr/>
        </p:nvSpPr>
        <p:spPr bwMode="auto">
          <a:xfrm>
            <a:off x="0" y="491952"/>
            <a:ext cx="6309385" cy="1218323"/>
          </a:xfrm>
          <a:prstGeom prst="rect">
            <a:avLst/>
          </a:prstGeom>
          <a:solidFill>
            <a:srgbClr val="3366FF">
              <a:alpha val="37000"/>
            </a:srgb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36000" rIns="36000" bIns="36000" numCol="1" rtlCol="0" anchor="ctr" anchorCtr="0" compatLnSpc="1">
            <a:prstTxWarp prst="textNoShape">
              <a:avLst/>
            </a:prstTxWarp>
          </a:bodyPr>
          <a:lstStyle/>
          <a:p>
            <a:pPr lvl="0" algn="ctr" defTabSz="449263" fontAlgn="base">
              <a:spcBef>
                <a:spcPct val="0"/>
              </a:spcBef>
              <a:spcAft>
                <a:spcPct val="0"/>
              </a:spcAft>
              <a:buClr>
                <a:srgbClr val="000000"/>
              </a:buClr>
              <a:buSzPct val="100000"/>
            </a:pPr>
            <a:r>
              <a:rPr lang="zh-TW" altLang="zh-TW" sz="3200" b="1" dirty="0" smtClean="0">
                <a:latin typeface="微軟正黑體"/>
                <a:ea typeface="微軟正黑體"/>
                <a:cs typeface="微軟正黑體"/>
              </a:rPr>
              <a:t>對移工招聘單位</a:t>
            </a:r>
            <a:r>
              <a:rPr lang="zh-TW" altLang="zh-TW" sz="3200" b="1" dirty="0">
                <a:latin typeface="微軟正黑體"/>
                <a:ea typeface="微軟正黑體"/>
                <a:cs typeface="微軟正黑體"/>
              </a:rPr>
              <a:t>、仲介評鑑程序建置一套具公正性之評鑑準則</a:t>
            </a:r>
            <a:r>
              <a:rPr lang="zh-TW" altLang="zh-TW" sz="3200" dirty="0">
                <a:latin typeface="微軟正黑體"/>
                <a:ea typeface="微軟正黑體"/>
                <a:cs typeface="微軟正黑體"/>
              </a:rPr>
              <a:t> </a:t>
            </a:r>
            <a:endParaRPr lang="zh-TW" altLang="en-US" sz="3200" b="1" kern="0" dirty="0">
              <a:solidFill>
                <a:prstClr val="white"/>
              </a:solidFill>
              <a:effectLst>
                <a:outerShdw blurRad="38100" dist="38100" dir="2700000" algn="tl">
                  <a:srgbClr val="000000">
                    <a:alpha val="43137"/>
                  </a:srgbClr>
                </a:outerShdw>
              </a:effectLst>
              <a:latin typeface="微軟正黑體"/>
              <a:ea typeface="微軟正黑體"/>
              <a:cs typeface="微軟正黑體"/>
            </a:endParaRPr>
          </a:p>
        </p:txBody>
      </p:sp>
      <p:sp>
        <p:nvSpPr>
          <p:cNvPr id="6" name="矩形 5">
            <a:extLst>
              <a:ext uri="{FF2B5EF4-FFF2-40B4-BE49-F238E27FC236}">
                <a16:creationId xmlns:a16="http://schemas.microsoft.com/office/drawing/2014/main" id="{B82E2BB3-B136-4624-B7BC-D979B87652DD}"/>
              </a:ext>
            </a:extLst>
          </p:cNvPr>
          <p:cNvSpPr/>
          <p:nvPr/>
        </p:nvSpPr>
        <p:spPr bwMode="auto">
          <a:xfrm>
            <a:off x="335848" y="2001463"/>
            <a:ext cx="7893752" cy="1850667"/>
          </a:xfrm>
          <a:prstGeom prst="rect">
            <a:avLst/>
          </a:prstGeom>
          <a:solidFill>
            <a:srgbClr val="000000">
              <a:alpha val="41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72000" tIns="72000" rIns="72000" bIns="72000" numCol="1" rtlCol="0" anchor="ctr" anchorCtr="0" compatLnSpc="1">
            <a:prstTxWarp prst="textNoShape">
              <a:avLst/>
            </a:prstTxWarp>
          </a:bodyPr>
          <a:lstStyle/>
          <a:p>
            <a:pPr algn="ctr"/>
            <a:r>
              <a:rPr lang="zh-TW" altLang="zh-TW" sz="3600" dirty="0">
                <a:solidFill>
                  <a:srgbClr val="FFFF00"/>
                </a:solidFill>
                <a:latin typeface="微軟正黑體"/>
                <a:ea typeface="微軟正黑體"/>
                <a:cs typeface="微軟正黑體"/>
              </a:rPr>
              <a:t>不當債務約束</a:t>
            </a:r>
            <a:r>
              <a:rPr lang="zh-TW" altLang="zh-TW" sz="3200" dirty="0">
                <a:solidFill>
                  <a:schemeClr val="bg1"/>
                </a:solidFill>
                <a:latin typeface="微軟正黑體"/>
                <a:ea typeface="微軟正黑體"/>
                <a:cs typeface="微軟正黑體"/>
              </a:rPr>
              <a:t>難以有效認定，導致移工招聘單位、</a:t>
            </a:r>
            <a:r>
              <a:rPr lang="zh-TW" altLang="zh-TW" sz="3200" dirty="0" smtClean="0">
                <a:solidFill>
                  <a:schemeClr val="bg1"/>
                </a:solidFill>
                <a:latin typeface="微軟正黑體"/>
                <a:ea typeface="微軟正黑體"/>
                <a:cs typeface="微軟正黑體"/>
              </a:rPr>
              <a:t>仲介品質直接影響移工權</a:t>
            </a:r>
            <a:r>
              <a:rPr lang="zh-TW" altLang="zh-TW" sz="3200" dirty="0">
                <a:solidFill>
                  <a:schemeClr val="bg1"/>
                </a:solidFill>
                <a:latin typeface="微軟正黑體"/>
                <a:ea typeface="微軟正黑體"/>
                <a:cs typeface="微軟正黑體"/>
              </a:rPr>
              <a:t>益</a:t>
            </a:r>
            <a:r>
              <a:rPr lang="zh-TW" altLang="zh-TW" sz="3200" dirty="0" smtClean="0">
                <a:solidFill>
                  <a:schemeClr val="bg1"/>
                </a:solidFill>
                <a:latin typeface="微軟正黑體"/>
                <a:ea typeface="微軟正黑體"/>
                <a:cs typeface="微軟正黑體"/>
              </a:rPr>
              <a:t>保障</a:t>
            </a:r>
            <a:r>
              <a:rPr lang="zh-TW" altLang="en-US" sz="3200" dirty="0" smtClean="0">
                <a:solidFill>
                  <a:schemeClr val="bg1"/>
                </a:solidFill>
                <a:latin typeface="微軟正黑體"/>
                <a:ea typeface="微軟正黑體"/>
                <a:cs typeface="微軟正黑體"/>
              </a:rPr>
              <a:t>。</a:t>
            </a:r>
            <a:r>
              <a:rPr lang="zh-TW" altLang="zh-TW" sz="3200" dirty="0" smtClean="0">
                <a:solidFill>
                  <a:schemeClr val="bg1"/>
                </a:solidFill>
                <a:latin typeface="微軟正黑體"/>
                <a:ea typeface="微軟正黑體"/>
                <a:cs typeface="微軟正黑體"/>
              </a:rPr>
              <a:t> </a:t>
            </a:r>
            <a:endParaRPr kumimoji="1" lang="en-US" altLang="zh-TW" sz="3200" b="1" kern="0" dirty="0">
              <a:solidFill>
                <a:schemeClr val="bg1"/>
              </a:solidFill>
              <a:effectLst>
                <a:outerShdw blurRad="38100" dist="38100" dir="2700000" algn="tl">
                  <a:srgbClr val="000000">
                    <a:alpha val="43137"/>
                  </a:srgbClr>
                </a:outerShdw>
              </a:effectLst>
              <a:latin typeface="微軟正黑體"/>
              <a:ea typeface="微軟正黑體"/>
              <a:cs typeface="微軟正黑體"/>
            </a:endParaRPr>
          </a:p>
        </p:txBody>
      </p:sp>
      <p:sp>
        <p:nvSpPr>
          <p:cNvPr id="8" name="矩形 7">
            <a:extLst>
              <a:ext uri="{FF2B5EF4-FFF2-40B4-BE49-F238E27FC236}">
                <a16:creationId xmlns:a16="http://schemas.microsoft.com/office/drawing/2014/main" id="{B82E2BB3-B136-4624-B7BC-D979B87652DD}"/>
              </a:ext>
            </a:extLst>
          </p:cNvPr>
          <p:cNvSpPr/>
          <p:nvPr/>
        </p:nvSpPr>
        <p:spPr bwMode="auto">
          <a:xfrm>
            <a:off x="335848" y="3990709"/>
            <a:ext cx="7814239" cy="2265068"/>
          </a:xfrm>
          <a:prstGeom prst="rect">
            <a:avLst/>
          </a:prstGeom>
          <a:solidFill>
            <a:srgbClr val="000000">
              <a:alpha val="75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72000" tIns="72000" rIns="72000" bIns="72000" numCol="1" rtlCol="0" anchor="ctr" anchorCtr="0" compatLnSpc="1">
            <a:prstTxWarp prst="textNoShape">
              <a:avLst/>
            </a:prstTxWarp>
          </a:bodyPr>
          <a:lstStyle/>
          <a:p>
            <a:pPr algn="ctr"/>
            <a:r>
              <a:rPr lang="en-US" altLang="zh-TW" sz="3200" dirty="0" smtClean="0">
                <a:solidFill>
                  <a:srgbClr val="FFFFFF"/>
                </a:solidFill>
                <a:latin typeface="微軟正黑體"/>
                <a:ea typeface="微軟正黑體"/>
                <a:cs typeface="微軟正黑體"/>
              </a:rPr>
              <a:t>2019</a:t>
            </a:r>
            <a:r>
              <a:rPr lang="zh-TW" altLang="zh-TW" sz="3200" dirty="0">
                <a:solidFill>
                  <a:srgbClr val="FFFFFF"/>
                </a:solidFill>
                <a:latin typeface="微軟正黑體"/>
                <a:ea typeface="微軟正黑體"/>
                <a:cs typeface="微軟正黑體"/>
              </a:rPr>
              <a:t>年</a:t>
            </a:r>
            <a:r>
              <a:rPr lang="zh-TW" altLang="zh-TW" sz="3200" dirty="0" smtClean="0">
                <a:solidFill>
                  <a:srgbClr val="FFFFFF"/>
                </a:solidFill>
                <a:latin typeface="微軟正黑體"/>
                <a:ea typeface="微軟正黑體"/>
                <a:cs typeface="微軟正黑體"/>
              </a:rPr>
              <a:t>起陸續評鑑國內</a:t>
            </a:r>
            <a:r>
              <a:rPr lang="en-US" altLang="zh-TW" sz="3200" dirty="0">
                <a:solidFill>
                  <a:srgbClr val="FFFFFF"/>
                </a:solidFill>
                <a:latin typeface="微軟正黑體"/>
                <a:ea typeface="微軟正黑體"/>
                <a:cs typeface="微軟正黑體"/>
              </a:rPr>
              <a:t>58</a:t>
            </a:r>
            <a:r>
              <a:rPr lang="zh-TW" altLang="zh-TW" sz="3200" dirty="0" smtClean="0">
                <a:solidFill>
                  <a:srgbClr val="FFFFFF"/>
                </a:solidFill>
                <a:latin typeface="微軟正黑體"/>
                <a:ea typeface="微軟正黑體"/>
                <a:cs typeface="微軟正黑體"/>
              </a:rPr>
              <a:t>家</a:t>
            </a:r>
            <a:r>
              <a:rPr lang="zh-TW" altLang="en-US" sz="3200" dirty="0" smtClean="0">
                <a:solidFill>
                  <a:srgbClr val="FFFFFF"/>
                </a:solidFill>
                <a:latin typeface="微軟正黑體"/>
                <a:ea typeface="微軟正黑體"/>
                <a:cs typeface="微軟正黑體"/>
              </a:rPr>
              <a:t>漁工</a:t>
            </a:r>
            <a:r>
              <a:rPr lang="zh-TW" altLang="zh-TW" sz="3200" dirty="0" smtClean="0">
                <a:solidFill>
                  <a:srgbClr val="FFFFFF"/>
                </a:solidFill>
                <a:latin typeface="微軟正黑體"/>
                <a:ea typeface="微軟正黑體"/>
                <a:cs typeface="微軟正黑體"/>
              </a:rPr>
              <a:t>仲介</a:t>
            </a:r>
            <a:r>
              <a:rPr lang="zh-TW" altLang="zh-TW" sz="3200" dirty="0">
                <a:solidFill>
                  <a:srgbClr val="FFFFFF"/>
                </a:solidFill>
                <a:latin typeface="微軟正黑體"/>
                <a:ea typeface="微軟正黑體"/>
                <a:cs typeface="微軟正黑體"/>
              </a:rPr>
              <a:t>業者</a:t>
            </a:r>
            <a:r>
              <a:rPr lang="zh-TW" altLang="zh-TW" sz="3200" dirty="0" smtClean="0">
                <a:solidFill>
                  <a:srgbClr val="FFFFFF"/>
                </a:solidFill>
                <a:latin typeface="微軟正黑體"/>
                <a:ea typeface="微軟正黑體"/>
                <a:cs typeface="微軟正黑體"/>
              </a:rPr>
              <a:t>，</a:t>
            </a:r>
            <a:r>
              <a:rPr lang="zh-TW" altLang="en-US" sz="3200" dirty="0" smtClean="0">
                <a:solidFill>
                  <a:srgbClr val="FFFFFF"/>
                </a:solidFill>
                <a:latin typeface="微軟正黑體"/>
                <a:ea typeface="微軟正黑體"/>
                <a:cs typeface="微軟正黑體"/>
              </a:rPr>
              <a:t>但目前仍</a:t>
            </a:r>
            <a:r>
              <a:rPr lang="zh-TW" altLang="zh-TW" sz="3200" dirty="0" smtClean="0">
                <a:solidFill>
                  <a:srgbClr val="FFFFFF"/>
                </a:solidFill>
                <a:latin typeface="微軟正黑體"/>
                <a:ea typeface="微軟正黑體"/>
                <a:cs typeface="微軟正黑體"/>
              </a:rPr>
              <a:t>無法避免</a:t>
            </a:r>
            <a:r>
              <a:rPr lang="zh-TW" altLang="zh-TW" sz="3600" dirty="0" smtClean="0">
                <a:solidFill>
                  <a:srgbClr val="FF0000"/>
                </a:solidFill>
                <a:latin typeface="微軟正黑體"/>
                <a:ea typeface="微軟正黑體"/>
                <a:cs typeface="微軟正黑體"/>
              </a:rPr>
              <a:t>國外非法仲介責任轉嫁</a:t>
            </a:r>
            <a:r>
              <a:rPr lang="zh-TW" altLang="zh-TW" sz="3200" dirty="0" smtClean="0">
                <a:solidFill>
                  <a:srgbClr val="FFFFFF"/>
                </a:solidFill>
                <a:latin typeface="微軟正黑體"/>
                <a:ea typeface="微軟正黑體"/>
                <a:cs typeface="微軟正黑體"/>
              </a:rPr>
              <a:t>由國內仲介機構承擔之情形</a:t>
            </a:r>
            <a:r>
              <a:rPr lang="zh-TW" altLang="en-US" sz="3200" dirty="0" smtClean="0">
                <a:solidFill>
                  <a:srgbClr val="FFFFFF"/>
                </a:solidFill>
                <a:latin typeface="微軟正黑體"/>
                <a:ea typeface="微軟正黑體"/>
                <a:cs typeface="微軟正黑體"/>
              </a:rPr>
              <a:t>。</a:t>
            </a:r>
            <a:r>
              <a:rPr lang="zh-TW" altLang="zh-TW" sz="3200" dirty="0" smtClean="0">
                <a:solidFill>
                  <a:srgbClr val="FFFFFF"/>
                </a:solidFill>
                <a:latin typeface="微軟正黑體"/>
                <a:ea typeface="微軟正黑體"/>
                <a:cs typeface="微軟正黑體"/>
              </a:rPr>
              <a:t> </a:t>
            </a:r>
            <a:endParaRPr kumimoji="1" lang="en-US" altLang="zh-TW" sz="3200" b="1" kern="0" dirty="0">
              <a:solidFill>
                <a:srgbClr val="FFFFFF"/>
              </a:solidFill>
              <a:effectLst>
                <a:outerShdw blurRad="38100" dist="38100" dir="2700000" algn="tl">
                  <a:srgbClr val="000000">
                    <a:alpha val="43137"/>
                  </a:srgbClr>
                </a:outerShdw>
              </a:effectLst>
              <a:latin typeface="微軟正黑體"/>
              <a:ea typeface="微軟正黑體"/>
              <a:cs typeface="微軟正黑體"/>
            </a:endParaRPr>
          </a:p>
        </p:txBody>
      </p:sp>
      <p:sp>
        <p:nvSpPr>
          <p:cNvPr id="10" name="日期版面配置區 9"/>
          <p:cNvSpPr>
            <a:spLocks noGrp="1"/>
          </p:cNvSpPr>
          <p:nvPr>
            <p:ph type="dt" sz="half" idx="10"/>
          </p:nvPr>
        </p:nvSpPr>
        <p:spPr/>
        <p:txBody>
          <a:bodyPr/>
          <a:lstStyle/>
          <a:p>
            <a:fld id="{94E74A3D-488C-4D61-9A57-4EF2C3C9145B}" type="datetime1">
              <a:rPr kumimoji="1" lang="zh-TW" altLang="en-US" smtClean="0"/>
              <a:t>2021/6/3</a:t>
            </a:fld>
            <a:endParaRPr kumimoji="1" lang="zh-TW" altLang="en-US"/>
          </a:p>
        </p:txBody>
      </p:sp>
      <p:sp>
        <p:nvSpPr>
          <p:cNvPr id="11" name="頁尾版面配置區 10"/>
          <p:cNvSpPr>
            <a:spLocks noGrp="1"/>
          </p:cNvSpPr>
          <p:nvPr>
            <p:ph type="ftr" sz="quarter" idx="11"/>
          </p:nvPr>
        </p:nvSpPr>
        <p:spPr/>
        <p:txBody>
          <a:bodyPr/>
          <a:lstStyle/>
          <a:p>
            <a:endParaRPr kumimoji="1" lang="zh-TW" altLang="en-US"/>
          </a:p>
        </p:txBody>
      </p:sp>
      <p:sp>
        <p:nvSpPr>
          <p:cNvPr id="12" name="投影片編號版面配置區 11"/>
          <p:cNvSpPr>
            <a:spLocks noGrp="1"/>
          </p:cNvSpPr>
          <p:nvPr>
            <p:ph type="sldNum" sz="quarter" idx="12"/>
          </p:nvPr>
        </p:nvSpPr>
        <p:spPr/>
        <p:txBody>
          <a:bodyPr/>
          <a:lstStyle/>
          <a:p>
            <a:fld id="{E5BD9D1F-0D7E-A748-A834-CDF05EE8CA5D}" type="slidenum">
              <a:rPr kumimoji="1" lang="zh-TW" altLang="en-US" smtClean="0"/>
              <a:t>27</a:t>
            </a:fld>
            <a:endParaRPr kumimoji="1" lang="zh-TW" altLang="en-US"/>
          </a:p>
        </p:txBody>
      </p:sp>
    </p:spTree>
    <p:extLst>
      <p:ext uri="{BB962C8B-B14F-4D97-AF65-F5344CB8AC3E}">
        <p14:creationId xmlns:p14="http://schemas.microsoft.com/office/powerpoint/2010/main" val="7454893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A219F57-5AC3-4815-8529-F208E2ED1BF9}"/>
              </a:ext>
            </a:extLst>
          </p:cNvPr>
          <p:cNvSpPr txBox="1"/>
          <p:nvPr/>
        </p:nvSpPr>
        <p:spPr>
          <a:xfrm>
            <a:off x="6432296" y="486276"/>
            <a:ext cx="2027702" cy="1224000"/>
          </a:xfrm>
          <a:prstGeom prst="rect">
            <a:avLst/>
          </a:prstGeom>
          <a:solidFill>
            <a:srgbClr val="5273BD"/>
          </a:solidFill>
        </p:spPr>
        <p:style>
          <a:lnRef idx="2">
            <a:schemeClr val="accent3">
              <a:shade val="50000"/>
            </a:schemeClr>
          </a:lnRef>
          <a:fillRef idx="1">
            <a:schemeClr val="accent3"/>
          </a:fillRef>
          <a:effectRef idx="0">
            <a:schemeClr val="accent3"/>
          </a:effectRef>
          <a:fontRef idx="minor">
            <a:schemeClr val="lt1"/>
          </a:fontRef>
        </p:style>
        <p:txBody>
          <a:bodyPr wrap="square" lIns="72000" tIns="72000" rIns="72000" bIns="72000" rtlCol="0">
            <a:noAutofit/>
          </a:bodyPr>
          <a:lstStyle/>
          <a:p>
            <a:pPr algn="ctr"/>
            <a:r>
              <a:rPr lang="zh-TW" altLang="en-US" sz="7200" b="1" dirty="0" smtClean="0">
                <a:latin typeface="微軟正黑體" panose="020B0604030504040204" pitchFamily="34" charset="-120"/>
                <a:ea typeface="微軟正黑體" panose="020B0604030504040204" pitchFamily="34" charset="-120"/>
              </a:rPr>
              <a:t>對策</a:t>
            </a:r>
            <a:endParaRPr lang="zh-TW" altLang="en-US" sz="7200" b="1" dirty="0">
              <a:latin typeface="微軟正黑體" panose="020B0604030504040204" pitchFamily="34" charset="-120"/>
              <a:ea typeface="微軟正黑體" panose="020B0604030504040204" pitchFamily="34" charset="-120"/>
            </a:endParaRPr>
          </a:p>
        </p:txBody>
      </p:sp>
      <p:sp>
        <p:nvSpPr>
          <p:cNvPr id="3" name="矩形 2"/>
          <p:cNvSpPr/>
          <p:nvPr/>
        </p:nvSpPr>
        <p:spPr bwMode="auto">
          <a:xfrm>
            <a:off x="0" y="491952"/>
            <a:ext cx="6309385" cy="1218323"/>
          </a:xfrm>
          <a:prstGeom prst="rect">
            <a:avLst/>
          </a:prstGeom>
          <a:solidFill>
            <a:srgbClr val="3366FF">
              <a:alpha val="37000"/>
            </a:srgb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36000" rIns="36000" bIns="36000" numCol="1" rtlCol="0" anchor="ctr" anchorCtr="0" compatLnSpc="1">
            <a:prstTxWarp prst="textNoShape">
              <a:avLst/>
            </a:prstTxWarp>
          </a:bodyPr>
          <a:lstStyle/>
          <a:p>
            <a:pPr lvl="0" algn="ctr" defTabSz="449263" fontAlgn="base">
              <a:spcBef>
                <a:spcPct val="0"/>
              </a:spcBef>
              <a:spcAft>
                <a:spcPct val="0"/>
              </a:spcAft>
              <a:buClr>
                <a:srgbClr val="000000"/>
              </a:buClr>
              <a:buSzPct val="100000"/>
            </a:pPr>
            <a:r>
              <a:rPr lang="zh-TW" altLang="zh-TW" sz="3200" b="1" dirty="0">
                <a:latin typeface="微軟正黑體"/>
                <a:ea typeface="微軟正黑體"/>
                <a:cs typeface="微軟正黑體"/>
              </a:rPr>
              <a:t>強化移工直接聘僱機制之能量</a:t>
            </a:r>
            <a:r>
              <a:rPr lang="zh-TW" altLang="zh-TW" sz="3200" dirty="0">
                <a:latin typeface="微軟正黑體"/>
                <a:ea typeface="微軟正黑體"/>
                <a:cs typeface="微軟正黑體"/>
              </a:rPr>
              <a:t> </a:t>
            </a:r>
            <a:endParaRPr lang="zh-TW" altLang="en-US" sz="3200" b="1" kern="0" dirty="0">
              <a:solidFill>
                <a:prstClr val="white"/>
              </a:solidFill>
              <a:effectLst>
                <a:outerShdw blurRad="38100" dist="38100" dir="2700000" algn="tl">
                  <a:srgbClr val="000000">
                    <a:alpha val="43137"/>
                  </a:srgbClr>
                </a:outerShdw>
              </a:effectLst>
              <a:latin typeface="微軟正黑體"/>
              <a:ea typeface="微軟正黑體"/>
              <a:cs typeface="微軟正黑體"/>
            </a:endParaRPr>
          </a:p>
        </p:txBody>
      </p:sp>
      <p:pic>
        <p:nvPicPr>
          <p:cNvPr id="23" name="圖片 22" descr="--apple-call-cell-contact-mobile-phone-icon--icon-search-engine-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9075" y="1359754"/>
            <a:ext cx="7420151" cy="5580000"/>
          </a:xfrm>
          <a:prstGeom prst="rect">
            <a:avLst/>
          </a:prstGeom>
        </p:spPr>
      </p:pic>
      <p:sp>
        <p:nvSpPr>
          <p:cNvPr id="24" name="矩形 23">
            <a:extLst>
              <a:ext uri="{FF2B5EF4-FFF2-40B4-BE49-F238E27FC236}">
                <a16:creationId xmlns:a16="http://schemas.microsoft.com/office/drawing/2014/main" id="{B82E2BB3-B136-4624-B7BC-D979B87652DD}"/>
              </a:ext>
            </a:extLst>
          </p:cNvPr>
          <p:cNvSpPr/>
          <p:nvPr/>
        </p:nvSpPr>
        <p:spPr bwMode="auto">
          <a:xfrm>
            <a:off x="178418" y="2319676"/>
            <a:ext cx="4995747" cy="4072552"/>
          </a:xfrm>
          <a:prstGeom prst="rect">
            <a:avLst/>
          </a:prstGeom>
          <a:solidFill>
            <a:srgbClr val="000000">
              <a:alpha val="57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72000" tIns="72000" rIns="72000" bIns="72000" numCol="1" rtlCol="0" anchor="ctr" anchorCtr="0" compatLnSpc="1">
            <a:prstTxWarp prst="textNoShape">
              <a:avLst/>
            </a:prstTxWarp>
          </a:bodyPr>
          <a:lstStyle/>
          <a:p>
            <a:pPr algn="ctr"/>
            <a:r>
              <a:rPr lang="zh-TW" altLang="zh-TW" sz="3200" b="1" dirty="0" smtClean="0">
                <a:solidFill>
                  <a:srgbClr val="FFFF00"/>
                </a:solidFill>
                <a:latin typeface="微軟正黑體"/>
                <a:ea typeface="微軟正黑體"/>
                <a:cs typeface="微軟正黑體"/>
              </a:rPr>
              <a:t>監察院</a:t>
            </a:r>
            <a:r>
              <a:rPr lang="en-US" altLang="zh-TW" sz="3200" b="1" dirty="0" smtClean="0">
                <a:solidFill>
                  <a:srgbClr val="FFFF00"/>
                </a:solidFill>
                <a:latin typeface="微軟正黑體"/>
                <a:ea typeface="微軟正黑體"/>
                <a:cs typeface="微軟正黑體"/>
              </a:rPr>
              <a:t>2020</a:t>
            </a:r>
            <a:r>
              <a:rPr lang="zh-TW" altLang="zh-TW" sz="3200" b="1" dirty="0" smtClean="0">
                <a:solidFill>
                  <a:srgbClr val="FFFF00"/>
                </a:solidFill>
                <a:latin typeface="微軟正黑體"/>
                <a:ea typeface="微軟正黑體"/>
                <a:cs typeface="微軟正黑體"/>
              </a:rPr>
              <a:t>年報告</a:t>
            </a:r>
            <a:endParaRPr lang="en-US" altLang="zh-TW" sz="3200" b="1" dirty="0" smtClean="0">
              <a:solidFill>
                <a:srgbClr val="FFFF00"/>
              </a:solidFill>
              <a:latin typeface="微軟正黑體"/>
              <a:ea typeface="微軟正黑體"/>
              <a:cs typeface="微軟正黑體"/>
            </a:endParaRPr>
          </a:p>
          <a:p>
            <a:pPr algn="ctr"/>
            <a:r>
              <a:rPr lang="zh-TW" altLang="zh-TW" sz="2800" b="1" dirty="0" smtClean="0">
                <a:solidFill>
                  <a:srgbClr val="FFFFFF"/>
                </a:solidFill>
                <a:latin typeface="微軟正黑體"/>
                <a:ea typeface="微軟正黑體"/>
                <a:cs typeface="微軟正黑體"/>
              </a:rPr>
              <a:t>直聘引進移工</a:t>
            </a:r>
            <a:r>
              <a:rPr lang="zh-TW" altLang="zh-TW" sz="2800" b="1" dirty="0">
                <a:solidFill>
                  <a:srgbClr val="FFFFFF"/>
                </a:solidFill>
                <a:latin typeface="微軟正黑體"/>
                <a:ea typeface="微軟正黑體"/>
                <a:cs typeface="微軟正黑體"/>
              </a:rPr>
              <a:t>比率明顯偏低，</a:t>
            </a:r>
            <a:r>
              <a:rPr lang="zh-TW" altLang="zh-TW" sz="2800" b="1" dirty="0" smtClean="0">
                <a:solidFill>
                  <a:srgbClr val="FFFFFF"/>
                </a:solidFill>
                <a:latin typeface="微軟正黑體"/>
                <a:ea typeface="微軟正黑體"/>
                <a:cs typeface="微軟正黑體"/>
              </a:rPr>
              <a:t>且直聘中心成立迄今引進移工占總人數不曾</a:t>
            </a:r>
            <a:r>
              <a:rPr lang="zh-TW" altLang="zh-TW" sz="2800" b="1" dirty="0">
                <a:solidFill>
                  <a:srgbClr val="FFFFFF"/>
                </a:solidFill>
                <a:latin typeface="微軟正黑體"/>
                <a:ea typeface="微軟正黑體"/>
                <a:cs typeface="微軟正黑體"/>
              </a:rPr>
              <a:t>超過</a:t>
            </a:r>
            <a:r>
              <a:rPr lang="en-US" altLang="zh-TW" sz="3200" b="1" dirty="0">
                <a:solidFill>
                  <a:srgbClr val="FFFF00"/>
                </a:solidFill>
                <a:latin typeface="微軟正黑體"/>
                <a:ea typeface="微軟正黑體"/>
                <a:cs typeface="微軟正黑體"/>
              </a:rPr>
              <a:t>12</a:t>
            </a:r>
            <a:r>
              <a:rPr lang="zh-TW" altLang="zh-TW" sz="3200" b="1" dirty="0">
                <a:solidFill>
                  <a:srgbClr val="FFFF00"/>
                </a:solidFill>
                <a:latin typeface="微軟正黑體"/>
                <a:ea typeface="微軟正黑體"/>
                <a:cs typeface="微軟正黑體"/>
              </a:rPr>
              <a:t>％</a:t>
            </a:r>
            <a:r>
              <a:rPr lang="zh-TW" altLang="zh-TW" sz="2800" b="1" dirty="0" smtClean="0">
                <a:solidFill>
                  <a:srgbClr val="FFFFFF"/>
                </a:solidFill>
                <a:latin typeface="微軟正黑體"/>
                <a:ea typeface="微軟正黑體"/>
                <a:cs typeface="微軟正黑體"/>
              </a:rPr>
              <a:t>。主因是</a:t>
            </a:r>
            <a:r>
              <a:rPr lang="zh-TW" altLang="zh-TW" sz="3200" b="1" dirty="0" smtClean="0">
                <a:solidFill>
                  <a:srgbClr val="FFFF00"/>
                </a:solidFill>
                <a:latin typeface="微軟正黑體"/>
                <a:ea typeface="微軟正黑體"/>
                <a:cs typeface="微軟正黑體"/>
              </a:rPr>
              <a:t>程序耗</a:t>
            </a:r>
            <a:r>
              <a:rPr lang="zh-TW" altLang="zh-TW" sz="3200" b="1" dirty="0">
                <a:solidFill>
                  <a:srgbClr val="FFFF00"/>
                </a:solidFill>
                <a:latin typeface="微軟正黑體"/>
                <a:ea typeface="微軟正黑體"/>
                <a:cs typeface="微軟正黑體"/>
              </a:rPr>
              <a:t>時</a:t>
            </a:r>
            <a:r>
              <a:rPr lang="zh-TW" altLang="zh-TW" sz="2800" b="1" dirty="0">
                <a:solidFill>
                  <a:srgbClr val="FFFFFF"/>
                </a:solidFill>
                <a:latin typeface="微軟正黑體"/>
                <a:ea typeface="微軟正黑體"/>
                <a:cs typeface="微軟正黑體"/>
              </a:rPr>
              <a:t>、</a:t>
            </a:r>
            <a:r>
              <a:rPr lang="zh-TW" altLang="zh-TW" sz="3200" b="1" dirty="0">
                <a:solidFill>
                  <a:srgbClr val="FFFF00"/>
                </a:solidFill>
                <a:latin typeface="微軟正黑體"/>
                <a:ea typeface="微軟正黑體"/>
                <a:cs typeface="微軟正黑體"/>
              </a:rPr>
              <a:t>手續繁瑣</a:t>
            </a:r>
            <a:r>
              <a:rPr lang="zh-TW" altLang="zh-TW" sz="2800" b="1" dirty="0">
                <a:solidFill>
                  <a:srgbClr val="FFFFFF"/>
                </a:solidFill>
                <a:latin typeface="微軟正黑體"/>
                <a:ea typeface="微軟正黑體"/>
                <a:cs typeface="微軟正黑體"/>
              </a:rPr>
              <a:t>及雇主易因</a:t>
            </a:r>
            <a:r>
              <a:rPr lang="zh-TW" altLang="zh-TW" sz="3200" b="1" dirty="0">
                <a:solidFill>
                  <a:srgbClr val="FFFF00"/>
                </a:solidFill>
                <a:latin typeface="微軟正黑體"/>
                <a:ea typeface="微軟正黑體"/>
                <a:cs typeface="微軟正黑體"/>
              </a:rPr>
              <a:t>疏忽違反法令</a:t>
            </a:r>
            <a:r>
              <a:rPr lang="zh-TW" altLang="zh-TW" sz="2800" b="1" dirty="0">
                <a:solidFill>
                  <a:srgbClr val="FFFFFF"/>
                </a:solidFill>
                <a:latin typeface="微軟正黑體"/>
                <a:ea typeface="微軟正黑體"/>
                <a:cs typeface="微軟正黑體"/>
              </a:rPr>
              <a:t>而被裁罰等，讓</a:t>
            </a:r>
            <a:r>
              <a:rPr lang="zh-TW" altLang="zh-TW" sz="2800" b="1" dirty="0" smtClean="0">
                <a:solidFill>
                  <a:srgbClr val="FFFFFF"/>
                </a:solidFill>
                <a:latin typeface="微軟正黑體"/>
                <a:ea typeface="微軟正黑體"/>
                <a:cs typeface="微軟正黑體"/>
              </a:rPr>
              <a:t>原本立意良好政策效能大打折扣</a:t>
            </a:r>
            <a:r>
              <a:rPr lang="zh-TW" altLang="en-US" sz="2800" b="1" dirty="0" smtClean="0">
                <a:solidFill>
                  <a:srgbClr val="FFFFFF"/>
                </a:solidFill>
                <a:latin typeface="微軟正黑體"/>
                <a:ea typeface="微軟正黑體"/>
                <a:cs typeface="微軟正黑體"/>
              </a:rPr>
              <a:t>。</a:t>
            </a:r>
            <a:endParaRPr lang="zh-TW" altLang="zh-TW" sz="2800" b="1" dirty="0">
              <a:solidFill>
                <a:srgbClr val="FFFFFF"/>
              </a:solidFill>
              <a:latin typeface="微軟正黑體"/>
              <a:ea typeface="微軟正黑體"/>
              <a:cs typeface="微軟正黑體"/>
            </a:endParaRPr>
          </a:p>
        </p:txBody>
      </p:sp>
      <p:sp>
        <p:nvSpPr>
          <p:cNvPr id="25" name="文字方塊 24"/>
          <p:cNvSpPr txBox="1"/>
          <p:nvPr/>
        </p:nvSpPr>
        <p:spPr>
          <a:xfrm>
            <a:off x="5688434" y="2928459"/>
            <a:ext cx="2109548" cy="369332"/>
          </a:xfrm>
          <a:prstGeom prst="rect">
            <a:avLst/>
          </a:prstGeom>
          <a:noFill/>
        </p:spPr>
        <p:txBody>
          <a:bodyPr wrap="square" rtlCol="0">
            <a:spAutoFit/>
          </a:bodyPr>
          <a:lstStyle/>
          <a:p>
            <a:endParaRPr kumimoji="1" lang="zh-TW" altLang="en-US" dirty="0"/>
          </a:p>
        </p:txBody>
      </p:sp>
      <p:sp>
        <p:nvSpPr>
          <p:cNvPr id="26" name="矩形 25"/>
          <p:cNvSpPr/>
          <p:nvPr/>
        </p:nvSpPr>
        <p:spPr>
          <a:xfrm>
            <a:off x="5688434" y="2562075"/>
            <a:ext cx="2413911" cy="2923878"/>
          </a:xfrm>
          <a:prstGeom prst="rect">
            <a:avLst/>
          </a:prstGeom>
        </p:spPr>
        <p:txBody>
          <a:bodyPr wrap="square">
            <a:spAutoFit/>
          </a:bodyPr>
          <a:lstStyle/>
          <a:p>
            <a:r>
              <a:rPr lang="zh-TW" altLang="zh-TW" sz="2800" b="1" dirty="0">
                <a:latin typeface="微軟正黑體"/>
                <a:ea typeface="微軟正黑體"/>
                <a:cs typeface="微軟正黑體"/>
              </a:rPr>
              <a:t>未來應</a:t>
            </a:r>
            <a:r>
              <a:rPr lang="zh-TW" altLang="zh-TW" sz="2800" b="1" dirty="0" smtClean="0">
                <a:latin typeface="微軟正黑體"/>
                <a:ea typeface="微軟正黑體"/>
                <a:cs typeface="微軟正黑體"/>
              </a:rPr>
              <a:t>朝</a:t>
            </a:r>
            <a:r>
              <a:rPr lang="zh-TW" altLang="zh-TW" sz="3200" b="1" dirty="0" smtClean="0">
                <a:solidFill>
                  <a:srgbClr val="FF0000"/>
                </a:solidFill>
                <a:latin typeface="微軟正黑體"/>
                <a:ea typeface="微軟正黑體"/>
                <a:cs typeface="微軟正黑體"/>
              </a:rPr>
              <a:t>全面資訊化</a:t>
            </a:r>
            <a:r>
              <a:rPr lang="zh-TW" altLang="zh-TW" sz="2800" b="1" dirty="0" smtClean="0">
                <a:latin typeface="微軟正黑體"/>
                <a:ea typeface="微軟正黑體"/>
                <a:cs typeface="微軟正黑體"/>
              </a:rPr>
              <a:t>方式進行</a:t>
            </a:r>
            <a:r>
              <a:rPr lang="zh-TW" altLang="en-US" sz="2800" b="1" dirty="0" smtClean="0">
                <a:latin typeface="微軟正黑體"/>
                <a:ea typeface="微軟正黑體"/>
                <a:cs typeface="微軟正黑體"/>
              </a:rPr>
              <a:t>，</a:t>
            </a:r>
            <a:r>
              <a:rPr lang="zh-TW" altLang="zh-TW" sz="2800" b="1" dirty="0" smtClean="0">
                <a:latin typeface="微軟正黑體"/>
                <a:ea typeface="微軟正黑體"/>
                <a:cs typeface="微軟正黑體"/>
              </a:rPr>
              <a:t>藉線上作業</a:t>
            </a:r>
            <a:r>
              <a:rPr lang="zh-TW" altLang="zh-TW" sz="3200" b="1" dirty="0" smtClean="0">
                <a:solidFill>
                  <a:srgbClr val="FF0000"/>
                </a:solidFill>
                <a:latin typeface="微軟正黑體"/>
                <a:ea typeface="微軟正黑體"/>
                <a:cs typeface="微軟正黑體"/>
              </a:rPr>
              <a:t>簡化流程</a:t>
            </a:r>
            <a:r>
              <a:rPr lang="zh-TW" altLang="en-US" sz="2800" b="1" dirty="0" smtClean="0">
                <a:latin typeface="微軟正黑體"/>
                <a:ea typeface="微軟正黑體"/>
                <a:cs typeface="微軟正黑體"/>
              </a:rPr>
              <a:t>，</a:t>
            </a:r>
            <a:r>
              <a:rPr lang="zh-TW" altLang="zh-TW" sz="2800" b="1" dirty="0" smtClean="0">
                <a:latin typeface="微軟正黑體"/>
                <a:ea typeface="微軟正黑體"/>
                <a:cs typeface="微軟正黑體"/>
              </a:rPr>
              <a:t>提升雇主申辦</a:t>
            </a:r>
            <a:r>
              <a:rPr lang="zh-TW" altLang="zh-TW" sz="2800" b="1" dirty="0">
                <a:latin typeface="微軟正黑體"/>
                <a:ea typeface="微軟正黑體"/>
                <a:cs typeface="微軟正黑體"/>
              </a:rPr>
              <a:t>意</a:t>
            </a:r>
            <a:r>
              <a:rPr lang="zh-TW" altLang="zh-TW" sz="2800" b="1" dirty="0" smtClean="0">
                <a:latin typeface="微軟正黑體"/>
                <a:ea typeface="微軟正黑體"/>
                <a:cs typeface="微軟正黑體"/>
              </a:rPr>
              <a:t>願</a:t>
            </a:r>
            <a:r>
              <a:rPr lang="zh-TW" altLang="en-US" sz="2800" b="1" dirty="0" smtClean="0">
                <a:latin typeface="微軟正黑體"/>
                <a:ea typeface="微軟正黑體"/>
                <a:cs typeface="微軟正黑體"/>
              </a:rPr>
              <a:t>。</a:t>
            </a:r>
            <a:r>
              <a:rPr lang="zh-TW" altLang="zh-TW" sz="2800" dirty="0" smtClean="0">
                <a:latin typeface="微軟正黑體"/>
                <a:ea typeface="微軟正黑體"/>
                <a:cs typeface="微軟正黑體"/>
              </a:rPr>
              <a:t>  </a:t>
            </a:r>
            <a:endParaRPr lang="zh-TW" altLang="en-US" sz="2800" dirty="0">
              <a:latin typeface="微軟正黑體"/>
              <a:ea typeface="微軟正黑體"/>
              <a:cs typeface="微軟正黑體"/>
            </a:endParaRPr>
          </a:p>
        </p:txBody>
      </p:sp>
      <p:sp>
        <p:nvSpPr>
          <p:cNvPr id="7" name="日期版面配置區 6"/>
          <p:cNvSpPr>
            <a:spLocks noGrp="1"/>
          </p:cNvSpPr>
          <p:nvPr>
            <p:ph type="dt" sz="half" idx="10"/>
          </p:nvPr>
        </p:nvSpPr>
        <p:spPr/>
        <p:txBody>
          <a:bodyPr/>
          <a:lstStyle/>
          <a:p>
            <a:fld id="{4D75AAEF-3D4B-4F96-A766-049C5936D30B}" type="datetime1">
              <a:rPr kumimoji="1" lang="zh-TW" altLang="en-US" smtClean="0"/>
              <a:t>2021/6/3</a:t>
            </a:fld>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E5BD9D1F-0D7E-A748-A834-CDF05EE8CA5D}" type="slidenum">
              <a:rPr kumimoji="1" lang="zh-TW" altLang="en-US" smtClean="0"/>
              <a:t>28</a:t>
            </a:fld>
            <a:endParaRPr kumimoji="1" lang="zh-TW" altLang="en-US"/>
          </a:p>
        </p:txBody>
      </p:sp>
    </p:spTree>
    <p:extLst>
      <p:ext uri="{BB962C8B-B14F-4D97-AF65-F5344CB8AC3E}">
        <p14:creationId xmlns:p14="http://schemas.microsoft.com/office/powerpoint/2010/main" val="7454893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A219F57-5AC3-4815-8529-F208E2ED1BF9}"/>
              </a:ext>
            </a:extLst>
          </p:cNvPr>
          <p:cNvSpPr txBox="1"/>
          <p:nvPr/>
        </p:nvSpPr>
        <p:spPr>
          <a:xfrm>
            <a:off x="6432296" y="486276"/>
            <a:ext cx="2027702" cy="1224000"/>
          </a:xfrm>
          <a:prstGeom prst="rect">
            <a:avLst/>
          </a:prstGeom>
          <a:solidFill>
            <a:srgbClr val="5273BD"/>
          </a:solidFill>
        </p:spPr>
        <p:style>
          <a:lnRef idx="2">
            <a:schemeClr val="accent3">
              <a:shade val="50000"/>
            </a:schemeClr>
          </a:lnRef>
          <a:fillRef idx="1">
            <a:schemeClr val="accent3"/>
          </a:fillRef>
          <a:effectRef idx="0">
            <a:schemeClr val="accent3"/>
          </a:effectRef>
          <a:fontRef idx="minor">
            <a:schemeClr val="lt1"/>
          </a:fontRef>
        </p:style>
        <p:txBody>
          <a:bodyPr wrap="square" lIns="72000" tIns="72000" rIns="72000" bIns="72000" rtlCol="0">
            <a:noAutofit/>
          </a:bodyPr>
          <a:lstStyle/>
          <a:p>
            <a:pPr algn="ctr"/>
            <a:r>
              <a:rPr lang="zh-TW" altLang="en-US" sz="7200" b="1" dirty="0" smtClean="0">
                <a:latin typeface="微軟正黑體" panose="020B0604030504040204" pitchFamily="34" charset="-120"/>
                <a:ea typeface="微軟正黑體" panose="020B0604030504040204" pitchFamily="34" charset="-120"/>
              </a:rPr>
              <a:t>對策</a:t>
            </a:r>
            <a:endParaRPr lang="zh-TW" altLang="en-US" sz="7200" b="1" dirty="0">
              <a:latin typeface="微軟正黑體" panose="020B0604030504040204" pitchFamily="34" charset="-120"/>
              <a:ea typeface="微軟正黑體" panose="020B0604030504040204" pitchFamily="34" charset="-120"/>
            </a:endParaRPr>
          </a:p>
        </p:txBody>
      </p:sp>
      <p:sp>
        <p:nvSpPr>
          <p:cNvPr id="3" name="矩形 2"/>
          <p:cNvSpPr/>
          <p:nvPr/>
        </p:nvSpPr>
        <p:spPr bwMode="auto">
          <a:xfrm>
            <a:off x="0" y="491952"/>
            <a:ext cx="6309385" cy="1218323"/>
          </a:xfrm>
          <a:prstGeom prst="rect">
            <a:avLst/>
          </a:prstGeom>
          <a:solidFill>
            <a:srgbClr val="3366FF">
              <a:alpha val="37000"/>
            </a:srgb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36000" rIns="36000" bIns="36000" numCol="1" rtlCol="0" anchor="ctr" anchorCtr="0" compatLnSpc="1">
            <a:prstTxWarp prst="textNoShape">
              <a:avLst/>
            </a:prstTxWarp>
          </a:bodyPr>
          <a:lstStyle/>
          <a:p>
            <a:pPr algn="ctr"/>
            <a:r>
              <a:rPr lang="zh-TW" altLang="zh-TW" sz="3200" b="1" dirty="0" smtClean="0">
                <a:latin typeface="微軟正黑體"/>
                <a:ea typeface="微軟正黑體"/>
                <a:cs typeface="微軟正黑體"/>
              </a:rPr>
              <a:t>完善臺灣權宜船及漁船電子資料庫建置</a:t>
            </a:r>
            <a:r>
              <a:rPr lang="zh-TW" altLang="zh-TW" sz="3200" b="1" dirty="0">
                <a:latin typeface="微軟正黑體"/>
                <a:ea typeface="微軟正黑體"/>
                <a:cs typeface="微軟正黑體"/>
              </a:rPr>
              <a:t>，</a:t>
            </a:r>
            <a:r>
              <a:rPr lang="zh-TW" altLang="zh-TW" sz="3200" b="1" dirty="0" smtClean="0">
                <a:latin typeface="微軟正黑體"/>
                <a:ea typeface="微軟正黑體"/>
                <a:cs typeface="微軟正黑體"/>
              </a:rPr>
              <a:t>釐清相關部會間管轄權責</a:t>
            </a:r>
            <a:endParaRPr lang="zh-TW" altLang="zh-TW" sz="3200" dirty="0">
              <a:latin typeface="微軟正黑體"/>
              <a:ea typeface="微軟正黑體"/>
              <a:cs typeface="微軟正黑體"/>
            </a:endParaRPr>
          </a:p>
        </p:txBody>
      </p:sp>
      <p:sp>
        <p:nvSpPr>
          <p:cNvPr id="7" name="矩形 6">
            <a:extLst>
              <a:ext uri="{FF2B5EF4-FFF2-40B4-BE49-F238E27FC236}">
                <a16:creationId xmlns:a16="http://schemas.microsoft.com/office/drawing/2014/main" id="{B82E2BB3-B136-4624-B7BC-D979B87652DD}"/>
              </a:ext>
            </a:extLst>
          </p:cNvPr>
          <p:cNvSpPr/>
          <p:nvPr/>
        </p:nvSpPr>
        <p:spPr bwMode="auto">
          <a:xfrm>
            <a:off x="347870" y="2067765"/>
            <a:ext cx="8016857" cy="4513396"/>
          </a:xfrm>
          <a:prstGeom prst="rect">
            <a:avLst/>
          </a:prstGeom>
          <a:solidFill>
            <a:srgbClr val="000000">
              <a:alpha val="57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72000" tIns="72000" rIns="72000" bIns="72000" numCol="1" rtlCol="0" anchor="ctr" anchorCtr="0" compatLnSpc="1">
            <a:prstTxWarp prst="textNoShape">
              <a:avLst/>
            </a:prstTxWarp>
          </a:bodyPr>
          <a:lstStyle/>
          <a:p>
            <a:r>
              <a:rPr lang="zh-TW" altLang="zh-TW" sz="2800" dirty="0">
                <a:solidFill>
                  <a:srgbClr val="FFFFFF"/>
                </a:solidFill>
                <a:latin typeface="微軟正黑體"/>
                <a:ea typeface="微軟正黑體"/>
                <a:cs typeface="微軟正黑體"/>
              </a:rPr>
              <a:t>參考</a:t>
            </a:r>
            <a:r>
              <a:rPr lang="en-US" altLang="zh-TW" sz="2800" dirty="0">
                <a:solidFill>
                  <a:srgbClr val="FFFFFF"/>
                </a:solidFill>
                <a:latin typeface="微軟正黑體"/>
                <a:ea typeface="微軟正黑體"/>
                <a:cs typeface="微軟正黑體"/>
              </a:rPr>
              <a:t>WCPFC</a:t>
            </a:r>
            <a:r>
              <a:rPr lang="zh-TW" altLang="zh-TW" sz="2800" dirty="0">
                <a:solidFill>
                  <a:srgbClr val="FFFFFF"/>
                </a:solidFill>
                <a:latin typeface="微軟正黑體"/>
                <a:ea typeface="微軟正黑體"/>
                <a:cs typeface="微軟正黑體"/>
              </a:rPr>
              <a:t>作法完善建置</a:t>
            </a:r>
            <a:r>
              <a:rPr lang="zh-TW" altLang="zh-TW" sz="3200" dirty="0">
                <a:solidFill>
                  <a:srgbClr val="FFFF00"/>
                </a:solidFill>
                <a:latin typeface="微軟正黑體"/>
                <a:ea typeface="微軟正黑體"/>
                <a:cs typeface="微軟正黑體"/>
              </a:rPr>
              <a:t>船隻</a:t>
            </a:r>
            <a:r>
              <a:rPr lang="zh-TW" altLang="zh-TW" sz="3200" dirty="0" smtClean="0">
                <a:solidFill>
                  <a:srgbClr val="FFFF00"/>
                </a:solidFill>
                <a:latin typeface="微軟正黑體"/>
                <a:ea typeface="微軟正黑體"/>
                <a:cs typeface="微軟正黑體"/>
              </a:rPr>
              <a:t>資料庫</a:t>
            </a:r>
            <a:r>
              <a:rPr lang="zh-TW" altLang="en-US" sz="2800" dirty="0" smtClean="0">
                <a:solidFill>
                  <a:srgbClr val="FFFFFF"/>
                </a:solidFill>
                <a:latin typeface="微軟正黑體"/>
                <a:ea typeface="微軟正黑體"/>
                <a:cs typeface="微軟正黑體"/>
              </a:rPr>
              <a:t>，</a:t>
            </a:r>
            <a:r>
              <a:rPr lang="zh-TW" altLang="zh-TW" sz="2800" dirty="0" smtClean="0">
                <a:solidFill>
                  <a:srgbClr val="FFFFFF"/>
                </a:solidFill>
                <a:latin typeface="微軟正黑體"/>
                <a:ea typeface="微軟正黑體"/>
                <a:cs typeface="微軟正黑體"/>
              </a:rPr>
              <a:t>界定臺灣權宜漁船及臺籍漁船之監督主管機關角色及權責</a:t>
            </a:r>
            <a:r>
              <a:rPr lang="zh-TW" altLang="en-US" sz="2800" dirty="0" smtClean="0">
                <a:solidFill>
                  <a:srgbClr val="FFFFFF"/>
                </a:solidFill>
                <a:latin typeface="微軟正黑體"/>
                <a:ea typeface="微軟正黑體"/>
                <a:cs typeface="微軟正黑體"/>
              </a:rPr>
              <a:t>。</a:t>
            </a:r>
            <a:endParaRPr lang="en-US" altLang="zh-TW" sz="2800" dirty="0" smtClean="0">
              <a:solidFill>
                <a:srgbClr val="FFFFFF"/>
              </a:solidFill>
              <a:latin typeface="微軟正黑體"/>
              <a:ea typeface="微軟正黑體"/>
              <a:cs typeface="微軟正黑體"/>
            </a:endParaRPr>
          </a:p>
          <a:p>
            <a:r>
              <a:rPr lang="zh-TW" altLang="zh-TW" sz="2800" dirty="0" smtClean="0">
                <a:solidFill>
                  <a:schemeClr val="bg1"/>
                </a:solidFill>
                <a:latin typeface="微軟正黑體"/>
                <a:ea typeface="微軟正黑體"/>
                <a:cs typeface="微軟正黑體"/>
              </a:rPr>
              <a:t>遠洋漁船返港</a:t>
            </a:r>
            <a:r>
              <a:rPr lang="zh-TW" altLang="en-US" sz="2800" dirty="0" smtClean="0">
                <a:solidFill>
                  <a:schemeClr val="bg1"/>
                </a:solidFill>
                <a:latin typeface="微軟正黑體"/>
                <a:ea typeface="微軟正黑體"/>
                <a:cs typeface="微軟正黑體"/>
              </a:rPr>
              <a:t>後加強</a:t>
            </a:r>
            <a:r>
              <a:rPr lang="zh-TW" altLang="zh-TW" sz="2800" dirty="0" smtClean="0">
                <a:solidFill>
                  <a:schemeClr val="bg1"/>
                </a:solidFill>
                <a:latin typeface="微軟正黑體"/>
                <a:ea typeface="微軟正黑體"/>
                <a:cs typeface="微軟正黑體"/>
              </a:rPr>
              <a:t>查察</a:t>
            </a:r>
            <a:r>
              <a:rPr lang="zh-TW" altLang="zh-TW" sz="2800" dirty="0">
                <a:solidFill>
                  <a:schemeClr val="bg1"/>
                </a:solidFill>
                <a:latin typeface="微軟正黑體"/>
                <a:ea typeface="微軟正黑體"/>
                <a:cs typeface="微軟正黑體"/>
              </a:rPr>
              <a:t>，</a:t>
            </a:r>
            <a:r>
              <a:rPr lang="zh-TW" altLang="zh-TW" sz="2800" dirty="0" smtClean="0">
                <a:solidFill>
                  <a:schemeClr val="bg1"/>
                </a:solidFill>
                <a:latin typeface="微軟正黑體"/>
                <a:ea typeface="微軟正黑體"/>
                <a:cs typeface="微軟正黑體"/>
              </a:rPr>
              <a:t>並研議建立臺灣</a:t>
            </a:r>
            <a:r>
              <a:rPr lang="zh-TW" altLang="zh-TW" sz="3200" dirty="0" smtClean="0">
                <a:solidFill>
                  <a:srgbClr val="FFFF00"/>
                </a:solidFill>
                <a:latin typeface="微軟正黑體"/>
                <a:ea typeface="微軟正黑體"/>
                <a:cs typeface="微軟正黑體"/>
              </a:rPr>
              <a:t>權宜漁船聯合查察</a:t>
            </a:r>
            <a:r>
              <a:rPr lang="zh-TW" altLang="zh-TW" sz="2800" dirty="0" smtClean="0">
                <a:solidFill>
                  <a:schemeClr val="bg1"/>
                </a:solidFill>
                <a:latin typeface="微軟正黑體"/>
                <a:ea typeface="微軟正黑體"/>
                <a:cs typeface="微軟正黑體"/>
              </a:rPr>
              <a:t>機制</a:t>
            </a:r>
            <a:r>
              <a:rPr lang="zh-TW" altLang="en-US" sz="2800" dirty="0" smtClean="0">
                <a:solidFill>
                  <a:schemeClr val="bg1"/>
                </a:solidFill>
                <a:latin typeface="微軟正黑體"/>
                <a:ea typeface="微軟正黑體"/>
                <a:cs typeface="微軟正黑體"/>
              </a:rPr>
              <a:t>。</a:t>
            </a:r>
            <a:r>
              <a:rPr lang="zh-TW" altLang="zh-TW" sz="2800" dirty="0" smtClean="0">
                <a:solidFill>
                  <a:schemeClr val="bg1"/>
                </a:solidFill>
                <a:latin typeface="微軟正黑體"/>
                <a:ea typeface="微軟正黑體"/>
                <a:cs typeface="微軟正黑體"/>
              </a:rPr>
              <a:t> </a:t>
            </a:r>
            <a:r>
              <a:rPr lang="zh-TW" altLang="zh-TW" sz="2800" dirty="0" smtClean="0">
                <a:solidFill>
                  <a:srgbClr val="FFFFFF"/>
                </a:solidFill>
                <a:latin typeface="微軟正黑體"/>
                <a:ea typeface="微軟正黑體"/>
                <a:cs typeface="微軟正黑體"/>
              </a:rPr>
              <a:t>  </a:t>
            </a:r>
            <a:endParaRPr lang="en-US" altLang="zh-TW" sz="2800" dirty="0" smtClean="0">
              <a:solidFill>
                <a:srgbClr val="FFFFFF"/>
              </a:solidFill>
              <a:latin typeface="微軟正黑體"/>
              <a:ea typeface="微軟正黑體"/>
              <a:cs typeface="微軟正黑體"/>
            </a:endParaRPr>
          </a:p>
        </p:txBody>
      </p:sp>
      <p:sp>
        <p:nvSpPr>
          <p:cNvPr id="10" name="日期版面配置區 9"/>
          <p:cNvSpPr>
            <a:spLocks noGrp="1"/>
          </p:cNvSpPr>
          <p:nvPr>
            <p:ph type="dt" sz="half" idx="10"/>
          </p:nvPr>
        </p:nvSpPr>
        <p:spPr/>
        <p:txBody>
          <a:bodyPr/>
          <a:lstStyle/>
          <a:p>
            <a:fld id="{49FB9E7F-6A49-4638-8CB9-28EB73076EE1}" type="datetime1">
              <a:rPr kumimoji="1" lang="zh-TW" altLang="en-US" smtClean="0"/>
              <a:t>2021/6/3</a:t>
            </a:fld>
            <a:endParaRPr kumimoji="1" lang="zh-TW" altLang="en-US"/>
          </a:p>
        </p:txBody>
      </p:sp>
      <p:sp>
        <p:nvSpPr>
          <p:cNvPr id="11" name="頁尾版面配置區 10"/>
          <p:cNvSpPr>
            <a:spLocks noGrp="1"/>
          </p:cNvSpPr>
          <p:nvPr>
            <p:ph type="ftr" sz="quarter" idx="11"/>
          </p:nvPr>
        </p:nvSpPr>
        <p:spPr/>
        <p:txBody>
          <a:bodyPr/>
          <a:lstStyle/>
          <a:p>
            <a:endParaRPr kumimoji="1" lang="zh-TW" altLang="en-US"/>
          </a:p>
        </p:txBody>
      </p:sp>
      <p:sp>
        <p:nvSpPr>
          <p:cNvPr id="12" name="投影片編號版面配置區 11"/>
          <p:cNvSpPr>
            <a:spLocks noGrp="1"/>
          </p:cNvSpPr>
          <p:nvPr>
            <p:ph type="sldNum" sz="quarter" idx="12"/>
          </p:nvPr>
        </p:nvSpPr>
        <p:spPr/>
        <p:txBody>
          <a:bodyPr/>
          <a:lstStyle/>
          <a:p>
            <a:fld id="{E5BD9D1F-0D7E-A748-A834-CDF05EE8CA5D}" type="slidenum">
              <a:rPr kumimoji="1" lang="zh-TW" altLang="en-US" smtClean="0"/>
              <a:t>29</a:t>
            </a:fld>
            <a:endParaRPr kumimoji="1" lang="zh-TW" altLang="en-US"/>
          </a:p>
        </p:txBody>
      </p:sp>
    </p:spTree>
    <p:extLst>
      <p:ext uri="{BB962C8B-B14F-4D97-AF65-F5344CB8AC3E}">
        <p14:creationId xmlns:p14="http://schemas.microsoft.com/office/powerpoint/2010/main" val="745489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字方塊 40">
            <a:extLst>
              <a:ext uri="{FF2B5EF4-FFF2-40B4-BE49-F238E27FC236}">
                <a16:creationId xmlns:a16="http://schemas.microsoft.com/office/drawing/2014/main" id="{3A219F57-5AC3-4815-8529-F208E2ED1BF9}"/>
              </a:ext>
            </a:extLst>
          </p:cNvPr>
          <p:cNvSpPr txBox="1"/>
          <p:nvPr/>
        </p:nvSpPr>
        <p:spPr>
          <a:xfrm>
            <a:off x="-2003" y="318336"/>
            <a:ext cx="8469679" cy="1224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72000" tIns="72000" rIns="72000" bIns="72000" rtlCol="0">
            <a:noAutofit/>
          </a:bodyPr>
          <a:lstStyle/>
          <a:p>
            <a:pPr algn="ctr"/>
            <a:r>
              <a:rPr lang="en-US" altLang="zh-TW" sz="7200" b="1" dirty="0" smtClean="0">
                <a:latin typeface="微軟正黑體" panose="020B0604030504040204" pitchFamily="34" charset="-120"/>
                <a:ea typeface="微軟正黑體" panose="020B0604030504040204" pitchFamily="34" charset="-120"/>
              </a:rPr>
              <a:t>            </a:t>
            </a:r>
            <a:r>
              <a:rPr lang="zh-TW" altLang="en-US" sz="7200" b="1" dirty="0" smtClean="0">
                <a:latin typeface="微軟正黑體" panose="020B0604030504040204" pitchFamily="34" charset="-120"/>
                <a:ea typeface="微軟正黑體" panose="020B0604030504040204" pitchFamily="34" charset="-120"/>
              </a:rPr>
              <a:t>作者簡介</a:t>
            </a:r>
            <a:endParaRPr lang="zh-TW" altLang="en-US" sz="7200" b="1" dirty="0">
              <a:latin typeface="微軟正黑體" panose="020B0604030504040204" pitchFamily="34" charset="-120"/>
              <a:ea typeface="微軟正黑體" panose="020B0604030504040204" pitchFamily="34" charset="-120"/>
            </a:endParaRPr>
          </a:p>
        </p:txBody>
      </p:sp>
      <p:sp>
        <p:nvSpPr>
          <p:cNvPr id="78" name="文字方塊 77">
            <a:extLst>
              <a:ext uri="{FF2B5EF4-FFF2-40B4-BE49-F238E27FC236}">
                <a16:creationId xmlns:a16="http://schemas.microsoft.com/office/drawing/2014/main" id="{50370B70-7B06-430C-9BD7-D36EFF1EB8FA}"/>
              </a:ext>
            </a:extLst>
          </p:cNvPr>
          <p:cNvSpPr txBox="1"/>
          <p:nvPr/>
        </p:nvSpPr>
        <p:spPr>
          <a:xfrm>
            <a:off x="679468" y="2415274"/>
            <a:ext cx="4172720" cy="2063426"/>
          </a:xfrm>
          <a:prstGeom prst="rect">
            <a:avLst/>
          </a:prstGeom>
          <a:solidFill>
            <a:schemeClr val="accent2">
              <a:lumMod val="40000"/>
              <a:lumOff val="60000"/>
              <a:alpha val="50000"/>
            </a:schemeClr>
          </a:solidFill>
        </p:spPr>
        <p:txBody>
          <a:bodyPr wrap="square" lIns="180000" tIns="36000" rIns="36000" bIns="36000" rtlCol="0" anchor="ctr">
            <a:noAutofit/>
          </a:bodyPr>
          <a:lstStyle/>
          <a:p>
            <a:pPr algn="ctr"/>
            <a:r>
              <a:rPr lang="zh-TW" altLang="zh-TW" b="1" dirty="0">
                <a:solidFill>
                  <a:srgbClr val="2F2B20"/>
                </a:solidFill>
                <a:latin typeface="微軟正黑體"/>
                <a:ea typeface="微軟正黑體"/>
                <a:cs typeface="微軟正黑體"/>
              </a:rPr>
              <a:t>中央警察大學犯罪防治研究所法學博士，曾任內政部警政署保安警察第三總隊第二大隊</a:t>
            </a:r>
            <a:r>
              <a:rPr lang="en-US" altLang="zh-TW" b="1" dirty="0">
                <a:solidFill>
                  <a:srgbClr val="2F2B20"/>
                </a:solidFill>
                <a:latin typeface="微軟正黑體"/>
                <a:ea typeface="微軟正黑體"/>
                <a:cs typeface="微軟正黑體"/>
              </a:rPr>
              <a:t>(</a:t>
            </a:r>
            <a:r>
              <a:rPr lang="zh-TW" altLang="zh-TW" b="1" dirty="0">
                <a:solidFill>
                  <a:srgbClr val="2F2B20"/>
                </a:solidFill>
                <a:latin typeface="微軟正黑體"/>
                <a:ea typeface="微軟正黑體"/>
                <a:cs typeface="微軟正黑體"/>
              </a:rPr>
              <a:t>基隆</a:t>
            </a:r>
            <a:r>
              <a:rPr lang="en-US" altLang="zh-TW" b="1" dirty="0">
                <a:solidFill>
                  <a:srgbClr val="2F2B20"/>
                </a:solidFill>
                <a:latin typeface="微軟正黑體"/>
                <a:ea typeface="微軟正黑體"/>
                <a:cs typeface="微軟正黑體"/>
              </a:rPr>
              <a:t>)</a:t>
            </a:r>
            <a:r>
              <a:rPr lang="zh-TW" altLang="zh-TW" b="1" dirty="0">
                <a:solidFill>
                  <a:srgbClr val="2F2B20"/>
                </a:solidFill>
                <a:latin typeface="微軟正黑體"/>
                <a:ea typeface="微軟正黑體"/>
                <a:cs typeface="微軟正黑體"/>
              </a:rPr>
              <a:t>分隊長、第三總隊第一大隊</a:t>
            </a:r>
            <a:r>
              <a:rPr lang="en-US" altLang="zh-TW" b="1" dirty="0">
                <a:solidFill>
                  <a:srgbClr val="2F2B20"/>
                </a:solidFill>
                <a:latin typeface="微軟正黑體"/>
                <a:ea typeface="微軟正黑體"/>
                <a:cs typeface="微軟正黑體"/>
              </a:rPr>
              <a:t>(</a:t>
            </a:r>
            <a:r>
              <a:rPr lang="zh-TW" altLang="zh-TW" b="1" dirty="0">
                <a:solidFill>
                  <a:srgbClr val="2F2B20"/>
                </a:solidFill>
                <a:latin typeface="微軟正黑體"/>
                <a:ea typeface="微軟正黑體"/>
                <a:cs typeface="微軟正黑體"/>
              </a:rPr>
              <a:t>台北</a:t>
            </a:r>
            <a:r>
              <a:rPr lang="en-US" altLang="zh-TW" b="1" dirty="0">
                <a:solidFill>
                  <a:srgbClr val="2F2B20"/>
                </a:solidFill>
                <a:latin typeface="微軟正黑體"/>
                <a:ea typeface="微軟正黑體"/>
                <a:cs typeface="微軟正黑體"/>
              </a:rPr>
              <a:t>)</a:t>
            </a:r>
            <a:r>
              <a:rPr lang="zh-TW" altLang="zh-TW" b="1" dirty="0">
                <a:solidFill>
                  <a:srgbClr val="2F2B20"/>
                </a:solidFill>
                <a:latin typeface="微軟正黑體"/>
                <a:ea typeface="微軟正黑體"/>
                <a:cs typeface="微軟正黑體"/>
              </a:rPr>
              <a:t>警務員，中央警察大學助教、講師、副教授，現為中央警察大學國境警察學系暨研究所專任教授。</a:t>
            </a:r>
            <a:r>
              <a:rPr lang="zh-TW" altLang="zh-TW" dirty="0">
                <a:solidFill>
                  <a:srgbClr val="2F2B20"/>
                </a:solidFill>
                <a:latin typeface="微軟正黑體"/>
                <a:ea typeface="微軟正黑體"/>
                <a:cs typeface="微軟正黑體"/>
              </a:rPr>
              <a:t> </a:t>
            </a:r>
            <a:endParaRPr lang="en-US" altLang="zh-TW" b="1" dirty="0" smtClean="0">
              <a:solidFill>
                <a:srgbClr val="2F2B20"/>
              </a:solidFill>
              <a:latin typeface="微軟正黑體"/>
              <a:ea typeface="微軟正黑體"/>
              <a:cs typeface="微軟正黑體"/>
            </a:endParaRPr>
          </a:p>
        </p:txBody>
      </p:sp>
      <p:sp>
        <p:nvSpPr>
          <p:cNvPr id="80" name="文字方塊 79">
            <a:extLst>
              <a:ext uri="{FF2B5EF4-FFF2-40B4-BE49-F238E27FC236}">
                <a16:creationId xmlns:a16="http://schemas.microsoft.com/office/drawing/2014/main" id="{50370B70-7B06-430C-9BD7-D36EFF1EB8FA}"/>
              </a:ext>
            </a:extLst>
          </p:cNvPr>
          <p:cNvSpPr txBox="1"/>
          <p:nvPr/>
        </p:nvSpPr>
        <p:spPr>
          <a:xfrm>
            <a:off x="460933" y="5164892"/>
            <a:ext cx="3699229" cy="1479975"/>
          </a:xfrm>
          <a:prstGeom prst="rect">
            <a:avLst/>
          </a:prstGeom>
          <a:solidFill>
            <a:schemeClr val="accent2">
              <a:lumMod val="40000"/>
              <a:lumOff val="60000"/>
              <a:alpha val="50000"/>
            </a:schemeClr>
          </a:solidFill>
        </p:spPr>
        <p:txBody>
          <a:bodyPr wrap="square" lIns="180000" tIns="36000" rIns="36000" bIns="36000" rtlCol="0" anchor="ctr">
            <a:noAutofit/>
          </a:bodyPr>
          <a:lstStyle/>
          <a:p>
            <a:pPr algn="ctr"/>
            <a:r>
              <a:rPr lang="zh-TW" altLang="zh-TW" b="1" dirty="0">
                <a:solidFill>
                  <a:srgbClr val="2F2B20"/>
                </a:solidFill>
                <a:latin typeface="微軟正黑體"/>
                <a:ea typeface="微軟正黑體"/>
                <a:cs typeface="微軟正黑體"/>
              </a:rPr>
              <a:t>中央警察大學犯罪防治研究所法學博士，現職為中央警察大學行政警察學系暨研究所專任教授。</a:t>
            </a:r>
            <a:r>
              <a:rPr lang="zh-TW" altLang="zh-TW" dirty="0">
                <a:solidFill>
                  <a:srgbClr val="2F2B20"/>
                </a:solidFill>
                <a:latin typeface="微軟正黑體"/>
                <a:ea typeface="微軟正黑體"/>
                <a:cs typeface="微軟正黑體"/>
              </a:rPr>
              <a:t> </a:t>
            </a:r>
            <a:endParaRPr lang="en-US" altLang="zh-TW" sz="1200" b="1" dirty="0" smtClean="0">
              <a:solidFill>
                <a:srgbClr val="2F2B20"/>
              </a:solidFill>
              <a:latin typeface="微軟正黑體"/>
              <a:ea typeface="微軟正黑體"/>
              <a:cs typeface="微軟正黑體"/>
            </a:endParaRPr>
          </a:p>
        </p:txBody>
      </p:sp>
      <p:sp>
        <p:nvSpPr>
          <p:cNvPr id="81" name="文字方塊 80">
            <a:extLst>
              <a:ext uri="{FF2B5EF4-FFF2-40B4-BE49-F238E27FC236}">
                <a16:creationId xmlns:a16="http://schemas.microsoft.com/office/drawing/2014/main" id="{50370B70-7B06-430C-9BD7-D36EFF1EB8FA}"/>
              </a:ext>
            </a:extLst>
          </p:cNvPr>
          <p:cNvSpPr txBox="1"/>
          <p:nvPr/>
        </p:nvSpPr>
        <p:spPr>
          <a:xfrm>
            <a:off x="4706675" y="5306228"/>
            <a:ext cx="3481312" cy="848000"/>
          </a:xfrm>
          <a:prstGeom prst="rect">
            <a:avLst/>
          </a:prstGeom>
          <a:solidFill>
            <a:schemeClr val="accent2">
              <a:lumMod val="40000"/>
              <a:lumOff val="60000"/>
              <a:alpha val="50000"/>
            </a:schemeClr>
          </a:solidFill>
        </p:spPr>
        <p:txBody>
          <a:bodyPr wrap="square" lIns="180000" tIns="36000" rIns="36000" bIns="36000" rtlCol="0" anchor="ctr">
            <a:noAutofit/>
          </a:bodyPr>
          <a:lstStyle/>
          <a:p>
            <a:pPr algn="ctr"/>
            <a:r>
              <a:rPr lang="zh-TW" altLang="zh-TW" b="1" dirty="0">
                <a:solidFill>
                  <a:srgbClr val="2F2B20"/>
                </a:solidFill>
                <a:latin typeface="微軟正黑體"/>
                <a:ea typeface="微軟正黑體"/>
                <a:cs typeface="微軟正黑體"/>
              </a:rPr>
              <a:t>中央警察大學國境警察碩士班研究生</a:t>
            </a:r>
            <a:r>
              <a:rPr lang="zh-TW" altLang="zh-TW" dirty="0">
                <a:solidFill>
                  <a:srgbClr val="2F2B20"/>
                </a:solidFill>
                <a:latin typeface="微軟正黑體"/>
                <a:ea typeface="微軟正黑體"/>
                <a:cs typeface="微軟正黑體"/>
              </a:rPr>
              <a:t> </a:t>
            </a:r>
            <a:endParaRPr lang="en-US" altLang="zh-TW" b="1" dirty="0" smtClean="0">
              <a:solidFill>
                <a:srgbClr val="2F2B20"/>
              </a:solidFill>
              <a:latin typeface="微軟正黑體"/>
              <a:ea typeface="微軟正黑體"/>
              <a:cs typeface="微軟正黑體"/>
            </a:endParaRPr>
          </a:p>
        </p:txBody>
      </p:sp>
      <p:sp>
        <p:nvSpPr>
          <p:cNvPr id="82" name="文字方塊 81">
            <a:extLst>
              <a:ext uri="{FF2B5EF4-FFF2-40B4-BE49-F238E27FC236}">
                <a16:creationId xmlns:a16="http://schemas.microsoft.com/office/drawing/2014/main" id="{50370B70-7B06-430C-9BD7-D36EFF1EB8FA}"/>
              </a:ext>
            </a:extLst>
          </p:cNvPr>
          <p:cNvSpPr txBox="1"/>
          <p:nvPr/>
        </p:nvSpPr>
        <p:spPr>
          <a:xfrm>
            <a:off x="5016736" y="2716956"/>
            <a:ext cx="3318183" cy="1463333"/>
          </a:xfrm>
          <a:prstGeom prst="rect">
            <a:avLst/>
          </a:prstGeom>
          <a:solidFill>
            <a:schemeClr val="accent2">
              <a:lumMod val="40000"/>
              <a:lumOff val="60000"/>
              <a:alpha val="50000"/>
            </a:schemeClr>
          </a:solidFill>
        </p:spPr>
        <p:txBody>
          <a:bodyPr wrap="square" lIns="180000" tIns="36000" rIns="36000" bIns="36000" rtlCol="0" anchor="ctr">
            <a:noAutofit/>
          </a:bodyPr>
          <a:lstStyle/>
          <a:p>
            <a:pPr algn="ctr"/>
            <a:r>
              <a:rPr lang="zh-TW" altLang="zh-TW" b="1" dirty="0">
                <a:solidFill>
                  <a:srgbClr val="2F2B20"/>
                </a:solidFill>
                <a:latin typeface="微軟正黑體"/>
                <a:ea typeface="微軟正黑體"/>
                <a:cs typeface="微軟正黑體"/>
              </a:rPr>
              <a:t>國立成功大學政治學系政治經濟學碩士，現為內政部移民署南區事務大隊科員。</a:t>
            </a:r>
            <a:r>
              <a:rPr lang="zh-TW" altLang="zh-TW" dirty="0">
                <a:solidFill>
                  <a:srgbClr val="2F2B20"/>
                </a:solidFill>
                <a:latin typeface="微軟正黑體"/>
                <a:ea typeface="微軟正黑體"/>
                <a:cs typeface="微軟正黑體"/>
              </a:rPr>
              <a:t> </a:t>
            </a:r>
            <a:endParaRPr lang="en-US" altLang="zh-TW" b="1" dirty="0" smtClean="0">
              <a:solidFill>
                <a:srgbClr val="2F2B20"/>
              </a:solidFill>
              <a:latin typeface="微軟正黑體"/>
              <a:ea typeface="微軟正黑體"/>
              <a:cs typeface="微軟正黑體"/>
            </a:endParaRPr>
          </a:p>
        </p:txBody>
      </p:sp>
      <p:sp>
        <p:nvSpPr>
          <p:cNvPr id="83" name="矩形圖說文字 82"/>
          <p:cNvSpPr/>
          <p:nvPr/>
        </p:nvSpPr>
        <p:spPr>
          <a:xfrm>
            <a:off x="5667443" y="2057715"/>
            <a:ext cx="1784195" cy="734990"/>
          </a:xfrm>
          <a:prstGeom prst="wedgeRect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zh-TW" altLang="en-US" sz="3600" b="1" dirty="0" smtClean="0">
                <a:latin typeface="微軟正黑體"/>
                <a:ea typeface="微軟正黑體"/>
                <a:cs typeface="微軟正黑體"/>
              </a:rPr>
              <a:t>曾智欣</a:t>
            </a:r>
            <a:endParaRPr kumimoji="1" lang="zh-TW" altLang="en-US" sz="3600" b="1" dirty="0">
              <a:latin typeface="微軟正黑體"/>
              <a:ea typeface="微軟正黑體"/>
              <a:cs typeface="微軟正黑體"/>
            </a:endParaRPr>
          </a:p>
        </p:txBody>
      </p:sp>
      <p:sp>
        <p:nvSpPr>
          <p:cNvPr id="84" name="矩形圖說文字 83"/>
          <p:cNvSpPr/>
          <p:nvPr/>
        </p:nvSpPr>
        <p:spPr>
          <a:xfrm>
            <a:off x="5163672" y="4571238"/>
            <a:ext cx="1784195" cy="734990"/>
          </a:xfrm>
          <a:prstGeom prst="wedgeRect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zh-TW" altLang="en-US" sz="3600" b="1" dirty="0" smtClean="0">
                <a:latin typeface="微軟正黑體"/>
                <a:ea typeface="微軟正黑體"/>
                <a:cs typeface="微軟正黑體"/>
              </a:rPr>
              <a:t>凰黃瑜</a:t>
            </a:r>
            <a:endParaRPr kumimoji="1" lang="zh-TW" altLang="en-US" sz="3600" b="1" dirty="0">
              <a:latin typeface="微軟正黑體"/>
              <a:ea typeface="微軟正黑體"/>
              <a:cs typeface="微軟正黑體"/>
            </a:endParaRPr>
          </a:p>
        </p:txBody>
      </p:sp>
      <p:sp>
        <p:nvSpPr>
          <p:cNvPr id="85" name="矩形圖說文字 84"/>
          <p:cNvSpPr/>
          <p:nvPr/>
        </p:nvSpPr>
        <p:spPr>
          <a:xfrm>
            <a:off x="1037207" y="4571238"/>
            <a:ext cx="1784195" cy="734990"/>
          </a:xfrm>
          <a:prstGeom prst="wedgeRect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zh-TW" altLang="en-US" sz="3600" b="1" dirty="0" smtClean="0">
                <a:latin typeface="微軟正黑體"/>
                <a:ea typeface="微軟正黑體"/>
                <a:cs typeface="微軟正黑體"/>
              </a:rPr>
              <a:t>黃翠紋</a:t>
            </a:r>
            <a:endParaRPr kumimoji="1" lang="zh-TW" altLang="en-US" sz="3600" b="1" dirty="0">
              <a:latin typeface="微軟正黑體"/>
              <a:ea typeface="微軟正黑體"/>
              <a:cs typeface="微軟正黑體"/>
            </a:endParaRPr>
          </a:p>
        </p:txBody>
      </p:sp>
      <p:sp>
        <p:nvSpPr>
          <p:cNvPr id="86" name="矩形圖說文字 85"/>
          <p:cNvSpPr/>
          <p:nvPr/>
        </p:nvSpPr>
        <p:spPr>
          <a:xfrm>
            <a:off x="2310548" y="1744903"/>
            <a:ext cx="1784195" cy="734990"/>
          </a:xfrm>
          <a:prstGeom prst="wedgeRect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zh-TW" altLang="en-US" sz="3600" b="1" dirty="0" smtClean="0">
                <a:latin typeface="微軟正黑體"/>
                <a:ea typeface="微軟正黑體"/>
                <a:cs typeface="微軟正黑體"/>
              </a:rPr>
              <a:t>柯雨瑞</a:t>
            </a:r>
            <a:endParaRPr kumimoji="1" lang="zh-TW" altLang="en-US" sz="3600" b="1" dirty="0">
              <a:latin typeface="微軟正黑體"/>
              <a:ea typeface="微軟正黑體"/>
              <a:cs typeface="微軟正黑體"/>
            </a:endParaRPr>
          </a:p>
        </p:txBody>
      </p:sp>
      <p:sp>
        <p:nvSpPr>
          <p:cNvPr id="5" name="日期版面配置區 4"/>
          <p:cNvSpPr>
            <a:spLocks noGrp="1"/>
          </p:cNvSpPr>
          <p:nvPr>
            <p:ph type="dt" sz="half" idx="10"/>
          </p:nvPr>
        </p:nvSpPr>
        <p:spPr/>
        <p:txBody>
          <a:bodyPr/>
          <a:lstStyle/>
          <a:p>
            <a:fld id="{E4375A9F-C352-4FA3-9BBE-F26020BD7946}" type="datetime1">
              <a:rPr kumimoji="1" lang="zh-TW" altLang="en-US" smtClean="0"/>
              <a:t>2021/6/3</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E5BD9D1F-0D7E-A748-A834-CDF05EE8CA5D}" type="slidenum">
              <a:rPr kumimoji="1" lang="zh-TW" altLang="en-US" smtClean="0"/>
              <a:t>3</a:t>
            </a:fld>
            <a:endParaRPr kumimoji="1" lang="zh-TW" altLang="en-US"/>
          </a:p>
        </p:txBody>
      </p:sp>
    </p:spTree>
    <p:extLst>
      <p:ext uri="{BB962C8B-B14F-4D97-AF65-F5344CB8AC3E}">
        <p14:creationId xmlns:p14="http://schemas.microsoft.com/office/powerpoint/2010/main" val="2374563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語音泡泡: 圓角矩形 19">
            <a:extLst>
              <a:ext uri="{FF2B5EF4-FFF2-40B4-BE49-F238E27FC236}">
                <a16:creationId xmlns:a16="http://schemas.microsoft.com/office/drawing/2014/main" id="{778C4188-1105-4F8E-95D2-6007D712AE1B}"/>
              </a:ext>
            </a:extLst>
          </p:cNvPr>
          <p:cNvSpPr/>
          <p:nvPr/>
        </p:nvSpPr>
        <p:spPr>
          <a:xfrm>
            <a:off x="-367748" y="2072964"/>
            <a:ext cx="8676729" cy="4587213"/>
          </a:xfrm>
          <a:custGeom>
            <a:avLst/>
            <a:gdLst>
              <a:gd name="connsiteX0" fmla="*/ 0 w 6281786"/>
              <a:gd name="connsiteY0" fmla="*/ 740838 h 4444937"/>
              <a:gd name="connsiteX1" fmla="*/ 740838 w 6281786"/>
              <a:gd name="connsiteY1" fmla="*/ 0 h 4444937"/>
              <a:gd name="connsiteX2" fmla="*/ 1046964 w 6281786"/>
              <a:gd name="connsiteY2" fmla="*/ 0 h 4444937"/>
              <a:gd name="connsiteX3" fmla="*/ 1046964 w 6281786"/>
              <a:gd name="connsiteY3" fmla="*/ 0 h 4444937"/>
              <a:gd name="connsiteX4" fmla="*/ 2617411 w 6281786"/>
              <a:gd name="connsiteY4" fmla="*/ 0 h 4444937"/>
              <a:gd name="connsiteX5" fmla="*/ 5540948 w 6281786"/>
              <a:gd name="connsiteY5" fmla="*/ 0 h 4444937"/>
              <a:gd name="connsiteX6" fmla="*/ 6281786 w 6281786"/>
              <a:gd name="connsiteY6" fmla="*/ 740838 h 4444937"/>
              <a:gd name="connsiteX7" fmla="*/ 6281786 w 6281786"/>
              <a:gd name="connsiteY7" fmla="*/ 2592880 h 4444937"/>
              <a:gd name="connsiteX8" fmla="*/ 6281786 w 6281786"/>
              <a:gd name="connsiteY8" fmla="*/ 2592880 h 4444937"/>
              <a:gd name="connsiteX9" fmla="*/ 6281786 w 6281786"/>
              <a:gd name="connsiteY9" fmla="*/ 3704114 h 4444937"/>
              <a:gd name="connsiteX10" fmla="*/ 6281786 w 6281786"/>
              <a:gd name="connsiteY10" fmla="*/ 3704099 h 4444937"/>
              <a:gd name="connsiteX11" fmla="*/ 5540948 w 6281786"/>
              <a:gd name="connsiteY11" fmla="*/ 4444937 h 4444937"/>
              <a:gd name="connsiteX12" fmla="*/ 2617411 w 6281786"/>
              <a:gd name="connsiteY12" fmla="*/ 4444937 h 4444937"/>
              <a:gd name="connsiteX13" fmla="*/ 1046964 w 6281786"/>
              <a:gd name="connsiteY13" fmla="*/ 4444937 h 4444937"/>
              <a:gd name="connsiteX14" fmla="*/ 1046964 w 6281786"/>
              <a:gd name="connsiteY14" fmla="*/ 4444937 h 4444937"/>
              <a:gd name="connsiteX15" fmla="*/ 740838 w 6281786"/>
              <a:gd name="connsiteY15" fmla="*/ 4444937 h 4444937"/>
              <a:gd name="connsiteX16" fmla="*/ 0 w 6281786"/>
              <a:gd name="connsiteY16" fmla="*/ 3704099 h 4444937"/>
              <a:gd name="connsiteX17" fmla="*/ 0 w 6281786"/>
              <a:gd name="connsiteY17" fmla="*/ 3704114 h 4444937"/>
              <a:gd name="connsiteX18" fmla="*/ -639611 w 6281786"/>
              <a:gd name="connsiteY18" fmla="*/ 3242270 h 4444937"/>
              <a:gd name="connsiteX19" fmla="*/ 0 w 6281786"/>
              <a:gd name="connsiteY19" fmla="*/ 2592880 h 4444937"/>
              <a:gd name="connsiteX20" fmla="*/ 0 w 6281786"/>
              <a:gd name="connsiteY20" fmla="*/ 740838 h 4444937"/>
              <a:gd name="connsiteX0" fmla="*/ 639611 w 6921397"/>
              <a:gd name="connsiteY0" fmla="*/ 740838 h 4444937"/>
              <a:gd name="connsiteX1" fmla="*/ 1380449 w 6921397"/>
              <a:gd name="connsiteY1" fmla="*/ 0 h 4444937"/>
              <a:gd name="connsiteX2" fmla="*/ 1686575 w 6921397"/>
              <a:gd name="connsiteY2" fmla="*/ 0 h 4444937"/>
              <a:gd name="connsiteX3" fmla="*/ 1686575 w 6921397"/>
              <a:gd name="connsiteY3" fmla="*/ 0 h 4444937"/>
              <a:gd name="connsiteX4" fmla="*/ 3257022 w 6921397"/>
              <a:gd name="connsiteY4" fmla="*/ 0 h 4444937"/>
              <a:gd name="connsiteX5" fmla="*/ 6180559 w 6921397"/>
              <a:gd name="connsiteY5" fmla="*/ 0 h 4444937"/>
              <a:gd name="connsiteX6" fmla="*/ 6921397 w 6921397"/>
              <a:gd name="connsiteY6" fmla="*/ 740838 h 4444937"/>
              <a:gd name="connsiteX7" fmla="*/ 6921397 w 6921397"/>
              <a:gd name="connsiteY7" fmla="*/ 2592880 h 4444937"/>
              <a:gd name="connsiteX8" fmla="*/ 6921397 w 6921397"/>
              <a:gd name="connsiteY8" fmla="*/ 2592880 h 4444937"/>
              <a:gd name="connsiteX9" fmla="*/ 6921397 w 6921397"/>
              <a:gd name="connsiteY9" fmla="*/ 3704114 h 4444937"/>
              <a:gd name="connsiteX10" fmla="*/ 6921397 w 6921397"/>
              <a:gd name="connsiteY10" fmla="*/ 3704099 h 4444937"/>
              <a:gd name="connsiteX11" fmla="*/ 6180559 w 6921397"/>
              <a:gd name="connsiteY11" fmla="*/ 4444937 h 4444937"/>
              <a:gd name="connsiteX12" fmla="*/ 3257022 w 6921397"/>
              <a:gd name="connsiteY12" fmla="*/ 4444937 h 4444937"/>
              <a:gd name="connsiteX13" fmla="*/ 1686575 w 6921397"/>
              <a:gd name="connsiteY13" fmla="*/ 4444937 h 4444937"/>
              <a:gd name="connsiteX14" fmla="*/ 1686575 w 6921397"/>
              <a:gd name="connsiteY14" fmla="*/ 4444937 h 4444937"/>
              <a:gd name="connsiteX15" fmla="*/ 1380449 w 6921397"/>
              <a:gd name="connsiteY15" fmla="*/ 4444937 h 4444937"/>
              <a:gd name="connsiteX16" fmla="*/ 639611 w 6921397"/>
              <a:gd name="connsiteY16" fmla="*/ 3704099 h 4444937"/>
              <a:gd name="connsiteX17" fmla="*/ 611036 w 6921397"/>
              <a:gd name="connsiteY17" fmla="*/ 3056414 h 4444937"/>
              <a:gd name="connsiteX18" fmla="*/ 0 w 6921397"/>
              <a:gd name="connsiteY18" fmla="*/ 3242270 h 4444937"/>
              <a:gd name="connsiteX19" fmla="*/ 639611 w 6921397"/>
              <a:gd name="connsiteY19" fmla="*/ 2592880 h 4444937"/>
              <a:gd name="connsiteX20" fmla="*/ 639611 w 6921397"/>
              <a:gd name="connsiteY20" fmla="*/ 740838 h 4444937"/>
              <a:gd name="connsiteX0" fmla="*/ 658661 w 6940447"/>
              <a:gd name="connsiteY0" fmla="*/ 740838 h 4444937"/>
              <a:gd name="connsiteX1" fmla="*/ 1399499 w 6940447"/>
              <a:gd name="connsiteY1" fmla="*/ 0 h 4444937"/>
              <a:gd name="connsiteX2" fmla="*/ 1705625 w 6940447"/>
              <a:gd name="connsiteY2" fmla="*/ 0 h 4444937"/>
              <a:gd name="connsiteX3" fmla="*/ 1705625 w 6940447"/>
              <a:gd name="connsiteY3" fmla="*/ 0 h 4444937"/>
              <a:gd name="connsiteX4" fmla="*/ 3276072 w 6940447"/>
              <a:gd name="connsiteY4" fmla="*/ 0 h 4444937"/>
              <a:gd name="connsiteX5" fmla="*/ 6199609 w 6940447"/>
              <a:gd name="connsiteY5" fmla="*/ 0 h 4444937"/>
              <a:gd name="connsiteX6" fmla="*/ 6940447 w 6940447"/>
              <a:gd name="connsiteY6" fmla="*/ 740838 h 4444937"/>
              <a:gd name="connsiteX7" fmla="*/ 6940447 w 6940447"/>
              <a:gd name="connsiteY7" fmla="*/ 2592880 h 4444937"/>
              <a:gd name="connsiteX8" fmla="*/ 6940447 w 6940447"/>
              <a:gd name="connsiteY8" fmla="*/ 2592880 h 4444937"/>
              <a:gd name="connsiteX9" fmla="*/ 6940447 w 6940447"/>
              <a:gd name="connsiteY9" fmla="*/ 3704114 h 4444937"/>
              <a:gd name="connsiteX10" fmla="*/ 6940447 w 6940447"/>
              <a:gd name="connsiteY10" fmla="*/ 3704099 h 4444937"/>
              <a:gd name="connsiteX11" fmla="*/ 6199609 w 6940447"/>
              <a:gd name="connsiteY11" fmla="*/ 4444937 h 4444937"/>
              <a:gd name="connsiteX12" fmla="*/ 3276072 w 6940447"/>
              <a:gd name="connsiteY12" fmla="*/ 4444937 h 4444937"/>
              <a:gd name="connsiteX13" fmla="*/ 1705625 w 6940447"/>
              <a:gd name="connsiteY13" fmla="*/ 4444937 h 4444937"/>
              <a:gd name="connsiteX14" fmla="*/ 1705625 w 6940447"/>
              <a:gd name="connsiteY14" fmla="*/ 4444937 h 4444937"/>
              <a:gd name="connsiteX15" fmla="*/ 1399499 w 6940447"/>
              <a:gd name="connsiteY15" fmla="*/ 4444937 h 4444937"/>
              <a:gd name="connsiteX16" fmla="*/ 658661 w 6940447"/>
              <a:gd name="connsiteY16" fmla="*/ 3704099 h 4444937"/>
              <a:gd name="connsiteX17" fmla="*/ 630086 w 6940447"/>
              <a:gd name="connsiteY17" fmla="*/ 3056414 h 4444937"/>
              <a:gd name="connsiteX18" fmla="*/ 0 w 6940447"/>
              <a:gd name="connsiteY18" fmla="*/ 2708870 h 4444937"/>
              <a:gd name="connsiteX19" fmla="*/ 658661 w 6940447"/>
              <a:gd name="connsiteY19" fmla="*/ 2592880 h 4444937"/>
              <a:gd name="connsiteX20" fmla="*/ 658661 w 6940447"/>
              <a:gd name="connsiteY20" fmla="*/ 740838 h 4444937"/>
              <a:gd name="connsiteX0" fmla="*/ 398282 w 6680068"/>
              <a:gd name="connsiteY0" fmla="*/ 740838 h 4444937"/>
              <a:gd name="connsiteX1" fmla="*/ 1139120 w 6680068"/>
              <a:gd name="connsiteY1" fmla="*/ 0 h 4444937"/>
              <a:gd name="connsiteX2" fmla="*/ 1445246 w 6680068"/>
              <a:gd name="connsiteY2" fmla="*/ 0 h 4444937"/>
              <a:gd name="connsiteX3" fmla="*/ 1445246 w 6680068"/>
              <a:gd name="connsiteY3" fmla="*/ 0 h 4444937"/>
              <a:gd name="connsiteX4" fmla="*/ 3015693 w 6680068"/>
              <a:gd name="connsiteY4" fmla="*/ 0 h 4444937"/>
              <a:gd name="connsiteX5" fmla="*/ 5939230 w 6680068"/>
              <a:gd name="connsiteY5" fmla="*/ 0 h 4444937"/>
              <a:gd name="connsiteX6" fmla="*/ 6680068 w 6680068"/>
              <a:gd name="connsiteY6" fmla="*/ 740838 h 4444937"/>
              <a:gd name="connsiteX7" fmla="*/ 6680068 w 6680068"/>
              <a:gd name="connsiteY7" fmla="*/ 2592880 h 4444937"/>
              <a:gd name="connsiteX8" fmla="*/ 6680068 w 6680068"/>
              <a:gd name="connsiteY8" fmla="*/ 2592880 h 4444937"/>
              <a:gd name="connsiteX9" fmla="*/ 6680068 w 6680068"/>
              <a:gd name="connsiteY9" fmla="*/ 3704114 h 4444937"/>
              <a:gd name="connsiteX10" fmla="*/ 6680068 w 6680068"/>
              <a:gd name="connsiteY10" fmla="*/ 3704099 h 4444937"/>
              <a:gd name="connsiteX11" fmla="*/ 5939230 w 6680068"/>
              <a:gd name="connsiteY11" fmla="*/ 4444937 h 4444937"/>
              <a:gd name="connsiteX12" fmla="*/ 3015693 w 6680068"/>
              <a:gd name="connsiteY12" fmla="*/ 4444937 h 4444937"/>
              <a:gd name="connsiteX13" fmla="*/ 1445246 w 6680068"/>
              <a:gd name="connsiteY13" fmla="*/ 4444937 h 4444937"/>
              <a:gd name="connsiteX14" fmla="*/ 1445246 w 6680068"/>
              <a:gd name="connsiteY14" fmla="*/ 4444937 h 4444937"/>
              <a:gd name="connsiteX15" fmla="*/ 1139120 w 6680068"/>
              <a:gd name="connsiteY15" fmla="*/ 4444937 h 4444937"/>
              <a:gd name="connsiteX16" fmla="*/ 398282 w 6680068"/>
              <a:gd name="connsiteY16" fmla="*/ 3704099 h 4444937"/>
              <a:gd name="connsiteX17" fmla="*/ 369707 w 6680068"/>
              <a:gd name="connsiteY17" fmla="*/ 3056414 h 4444937"/>
              <a:gd name="connsiteX18" fmla="*/ 0 w 6680068"/>
              <a:gd name="connsiteY18" fmla="*/ 3099395 h 4444937"/>
              <a:gd name="connsiteX19" fmla="*/ 398282 w 6680068"/>
              <a:gd name="connsiteY19" fmla="*/ 2592880 h 4444937"/>
              <a:gd name="connsiteX20" fmla="*/ 398282 w 6680068"/>
              <a:gd name="connsiteY20" fmla="*/ 740838 h 4444937"/>
              <a:gd name="connsiteX0" fmla="*/ 398282 w 6680068"/>
              <a:gd name="connsiteY0" fmla="*/ 740838 h 4444937"/>
              <a:gd name="connsiteX1" fmla="*/ 1139120 w 6680068"/>
              <a:gd name="connsiteY1" fmla="*/ 0 h 4444937"/>
              <a:gd name="connsiteX2" fmla="*/ 1445246 w 6680068"/>
              <a:gd name="connsiteY2" fmla="*/ 0 h 4444937"/>
              <a:gd name="connsiteX3" fmla="*/ 1445246 w 6680068"/>
              <a:gd name="connsiteY3" fmla="*/ 0 h 4444937"/>
              <a:gd name="connsiteX4" fmla="*/ 3015693 w 6680068"/>
              <a:gd name="connsiteY4" fmla="*/ 0 h 4444937"/>
              <a:gd name="connsiteX5" fmla="*/ 5939230 w 6680068"/>
              <a:gd name="connsiteY5" fmla="*/ 0 h 4444937"/>
              <a:gd name="connsiteX6" fmla="*/ 6680068 w 6680068"/>
              <a:gd name="connsiteY6" fmla="*/ 740838 h 4444937"/>
              <a:gd name="connsiteX7" fmla="*/ 6680068 w 6680068"/>
              <a:gd name="connsiteY7" fmla="*/ 2592880 h 4444937"/>
              <a:gd name="connsiteX8" fmla="*/ 6680068 w 6680068"/>
              <a:gd name="connsiteY8" fmla="*/ 2592880 h 4444937"/>
              <a:gd name="connsiteX9" fmla="*/ 6680068 w 6680068"/>
              <a:gd name="connsiteY9" fmla="*/ 3704114 h 4444937"/>
              <a:gd name="connsiteX10" fmla="*/ 6680068 w 6680068"/>
              <a:gd name="connsiteY10" fmla="*/ 3704099 h 4444937"/>
              <a:gd name="connsiteX11" fmla="*/ 5939230 w 6680068"/>
              <a:gd name="connsiteY11" fmla="*/ 4444937 h 4444937"/>
              <a:gd name="connsiteX12" fmla="*/ 3015693 w 6680068"/>
              <a:gd name="connsiteY12" fmla="*/ 4444937 h 4444937"/>
              <a:gd name="connsiteX13" fmla="*/ 1445246 w 6680068"/>
              <a:gd name="connsiteY13" fmla="*/ 4444937 h 4444937"/>
              <a:gd name="connsiteX14" fmla="*/ 1445246 w 6680068"/>
              <a:gd name="connsiteY14" fmla="*/ 4444937 h 4444937"/>
              <a:gd name="connsiteX15" fmla="*/ 1139120 w 6680068"/>
              <a:gd name="connsiteY15" fmla="*/ 4444937 h 4444937"/>
              <a:gd name="connsiteX16" fmla="*/ 398282 w 6680068"/>
              <a:gd name="connsiteY16" fmla="*/ 3704099 h 4444937"/>
              <a:gd name="connsiteX17" fmla="*/ 360408 w 6680068"/>
              <a:gd name="connsiteY17" fmla="*/ 2904014 h 4444937"/>
              <a:gd name="connsiteX18" fmla="*/ 0 w 6680068"/>
              <a:gd name="connsiteY18" fmla="*/ 3099395 h 4444937"/>
              <a:gd name="connsiteX19" fmla="*/ 398282 w 6680068"/>
              <a:gd name="connsiteY19" fmla="*/ 2592880 h 4444937"/>
              <a:gd name="connsiteX20" fmla="*/ 398282 w 6680068"/>
              <a:gd name="connsiteY20" fmla="*/ 740838 h 4444937"/>
              <a:gd name="connsiteX0" fmla="*/ 398282 w 6680068"/>
              <a:gd name="connsiteY0" fmla="*/ 740838 h 4444937"/>
              <a:gd name="connsiteX1" fmla="*/ 1139120 w 6680068"/>
              <a:gd name="connsiteY1" fmla="*/ 0 h 4444937"/>
              <a:gd name="connsiteX2" fmla="*/ 1445246 w 6680068"/>
              <a:gd name="connsiteY2" fmla="*/ 0 h 4444937"/>
              <a:gd name="connsiteX3" fmla="*/ 1445246 w 6680068"/>
              <a:gd name="connsiteY3" fmla="*/ 0 h 4444937"/>
              <a:gd name="connsiteX4" fmla="*/ 3015693 w 6680068"/>
              <a:gd name="connsiteY4" fmla="*/ 0 h 4444937"/>
              <a:gd name="connsiteX5" fmla="*/ 5939230 w 6680068"/>
              <a:gd name="connsiteY5" fmla="*/ 0 h 4444937"/>
              <a:gd name="connsiteX6" fmla="*/ 6680068 w 6680068"/>
              <a:gd name="connsiteY6" fmla="*/ 740838 h 4444937"/>
              <a:gd name="connsiteX7" fmla="*/ 6680068 w 6680068"/>
              <a:gd name="connsiteY7" fmla="*/ 2592880 h 4444937"/>
              <a:gd name="connsiteX8" fmla="*/ 6680068 w 6680068"/>
              <a:gd name="connsiteY8" fmla="*/ 2592880 h 4444937"/>
              <a:gd name="connsiteX9" fmla="*/ 6680068 w 6680068"/>
              <a:gd name="connsiteY9" fmla="*/ 3704114 h 4444937"/>
              <a:gd name="connsiteX10" fmla="*/ 6680068 w 6680068"/>
              <a:gd name="connsiteY10" fmla="*/ 3704099 h 4444937"/>
              <a:gd name="connsiteX11" fmla="*/ 5939230 w 6680068"/>
              <a:gd name="connsiteY11" fmla="*/ 4444937 h 4444937"/>
              <a:gd name="connsiteX12" fmla="*/ 3015693 w 6680068"/>
              <a:gd name="connsiteY12" fmla="*/ 4444937 h 4444937"/>
              <a:gd name="connsiteX13" fmla="*/ 1445246 w 6680068"/>
              <a:gd name="connsiteY13" fmla="*/ 4444937 h 4444937"/>
              <a:gd name="connsiteX14" fmla="*/ 1445246 w 6680068"/>
              <a:gd name="connsiteY14" fmla="*/ 4444937 h 4444937"/>
              <a:gd name="connsiteX15" fmla="*/ 1139120 w 6680068"/>
              <a:gd name="connsiteY15" fmla="*/ 4444937 h 4444937"/>
              <a:gd name="connsiteX16" fmla="*/ 398282 w 6680068"/>
              <a:gd name="connsiteY16" fmla="*/ 3704099 h 4444937"/>
              <a:gd name="connsiteX17" fmla="*/ 388306 w 6680068"/>
              <a:gd name="connsiteY17" fmla="*/ 2904014 h 4444937"/>
              <a:gd name="connsiteX18" fmla="*/ 0 w 6680068"/>
              <a:gd name="connsiteY18" fmla="*/ 3099395 h 4444937"/>
              <a:gd name="connsiteX19" fmla="*/ 398282 w 6680068"/>
              <a:gd name="connsiteY19" fmla="*/ 2592880 h 4444937"/>
              <a:gd name="connsiteX20" fmla="*/ 398282 w 6680068"/>
              <a:gd name="connsiteY20" fmla="*/ 740838 h 4444937"/>
              <a:gd name="connsiteX0" fmla="*/ 398282 w 6680068"/>
              <a:gd name="connsiteY0" fmla="*/ 740838 h 4444937"/>
              <a:gd name="connsiteX1" fmla="*/ 1139120 w 6680068"/>
              <a:gd name="connsiteY1" fmla="*/ 0 h 4444937"/>
              <a:gd name="connsiteX2" fmla="*/ 1445246 w 6680068"/>
              <a:gd name="connsiteY2" fmla="*/ 0 h 4444937"/>
              <a:gd name="connsiteX3" fmla="*/ 1445246 w 6680068"/>
              <a:gd name="connsiteY3" fmla="*/ 0 h 4444937"/>
              <a:gd name="connsiteX4" fmla="*/ 3015693 w 6680068"/>
              <a:gd name="connsiteY4" fmla="*/ 0 h 4444937"/>
              <a:gd name="connsiteX5" fmla="*/ 5939230 w 6680068"/>
              <a:gd name="connsiteY5" fmla="*/ 0 h 4444937"/>
              <a:gd name="connsiteX6" fmla="*/ 6680068 w 6680068"/>
              <a:gd name="connsiteY6" fmla="*/ 740838 h 4444937"/>
              <a:gd name="connsiteX7" fmla="*/ 6680068 w 6680068"/>
              <a:gd name="connsiteY7" fmla="*/ 2592880 h 4444937"/>
              <a:gd name="connsiteX8" fmla="*/ 6680068 w 6680068"/>
              <a:gd name="connsiteY8" fmla="*/ 2592880 h 4444937"/>
              <a:gd name="connsiteX9" fmla="*/ 6680068 w 6680068"/>
              <a:gd name="connsiteY9" fmla="*/ 3704114 h 4444937"/>
              <a:gd name="connsiteX10" fmla="*/ 6680068 w 6680068"/>
              <a:gd name="connsiteY10" fmla="*/ 3704099 h 4444937"/>
              <a:gd name="connsiteX11" fmla="*/ 5939230 w 6680068"/>
              <a:gd name="connsiteY11" fmla="*/ 4444937 h 4444937"/>
              <a:gd name="connsiteX12" fmla="*/ 3015693 w 6680068"/>
              <a:gd name="connsiteY12" fmla="*/ 4444937 h 4444937"/>
              <a:gd name="connsiteX13" fmla="*/ 1445246 w 6680068"/>
              <a:gd name="connsiteY13" fmla="*/ 4444937 h 4444937"/>
              <a:gd name="connsiteX14" fmla="*/ 1445246 w 6680068"/>
              <a:gd name="connsiteY14" fmla="*/ 4444937 h 4444937"/>
              <a:gd name="connsiteX15" fmla="*/ 1139120 w 6680068"/>
              <a:gd name="connsiteY15" fmla="*/ 4444937 h 4444937"/>
              <a:gd name="connsiteX16" fmla="*/ 398282 w 6680068"/>
              <a:gd name="connsiteY16" fmla="*/ 3704099 h 4444937"/>
              <a:gd name="connsiteX17" fmla="*/ 406904 w 6680068"/>
              <a:gd name="connsiteY17" fmla="*/ 2904014 h 4444937"/>
              <a:gd name="connsiteX18" fmla="*/ 0 w 6680068"/>
              <a:gd name="connsiteY18" fmla="*/ 3099395 h 4444937"/>
              <a:gd name="connsiteX19" fmla="*/ 398282 w 6680068"/>
              <a:gd name="connsiteY19" fmla="*/ 2592880 h 4444937"/>
              <a:gd name="connsiteX20" fmla="*/ 398282 w 6680068"/>
              <a:gd name="connsiteY20" fmla="*/ 740838 h 4444937"/>
              <a:gd name="connsiteX0" fmla="*/ 398282 w 6680068"/>
              <a:gd name="connsiteY0" fmla="*/ 740838 h 4444937"/>
              <a:gd name="connsiteX1" fmla="*/ 1139120 w 6680068"/>
              <a:gd name="connsiteY1" fmla="*/ 0 h 4444937"/>
              <a:gd name="connsiteX2" fmla="*/ 1445246 w 6680068"/>
              <a:gd name="connsiteY2" fmla="*/ 0 h 4444937"/>
              <a:gd name="connsiteX3" fmla="*/ 1445246 w 6680068"/>
              <a:gd name="connsiteY3" fmla="*/ 0 h 4444937"/>
              <a:gd name="connsiteX4" fmla="*/ 3015693 w 6680068"/>
              <a:gd name="connsiteY4" fmla="*/ 0 h 4444937"/>
              <a:gd name="connsiteX5" fmla="*/ 5939230 w 6680068"/>
              <a:gd name="connsiteY5" fmla="*/ 0 h 4444937"/>
              <a:gd name="connsiteX6" fmla="*/ 6680068 w 6680068"/>
              <a:gd name="connsiteY6" fmla="*/ 740838 h 4444937"/>
              <a:gd name="connsiteX7" fmla="*/ 6680068 w 6680068"/>
              <a:gd name="connsiteY7" fmla="*/ 2592880 h 4444937"/>
              <a:gd name="connsiteX8" fmla="*/ 6680068 w 6680068"/>
              <a:gd name="connsiteY8" fmla="*/ 2592880 h 4444937"/>
              <a:gd name="connsiteX9" fmla="*/ 6680068 w 6680068"/>
              <a:gd name="connsiteY9" fmla="*/ 3704114 h 4444937"/>
              <a:gd name="connsiteX10" fmla="*/ 6680068 w 6680068"/>
              <a:gd name="connsiteY10" fmla="*/ 3704099 h 4444937"/>
              <a:gd name="connsiteX11" fmla="*/ 5939230 w 6680068"/>
              <a:gd name="connsiteY11" fmla="*/ 4444937 h 4444937"/>
              <a:gd name="connsiteX12" fmla="*/ 3015693 w 6680068"/>
              <a:gd name="connsiteY12" fmla="*/ 4444937 h 4444937"/>
              <a:gd name="connsiteX13" fmla="*/ 1445246 w 6680068"/>
              <a:gd name="connsiteY13" fmla="*/ 4444937 h 4444937"/>
              <a:gd name="connsiteX14" fmla="*/ 1445246 w 6680068"/>
              <a:gd name="connsiteY14" fmla="*/ 4444937 h 4444937"/>
              <a:gd name="connsiteX15" fmla="*/ 1139120 w 6680068"/>
              <a:gd name="connsiteY15" fmla="*/ 4444937 h 4444937"/>
              <a:gd name="connsiteX16" fmla="*/ 398282 w 6680068"/>
              <a:gd name="connsiteY16" fmla="*/ 3704099 h 4444937"/>
              <a:gd name="connsiteX17" fmla="*/ 379007 w 6680068"/>
              <a:gd name="connsiteY17" fmla="*/ 2904014 h 4444937"/>
              <a:gd name="connsiteX18" fmla="*/ 0 w 6680068"/>
              <a:gd name="connsiteY18" fmla="*/ 3099395 h 4444937"/>
              <a:gd name="connsiteX19" fmla="*/ 398282 w 6680068"/>
              <a:gd name="connsiteY19" fmla="*/ 2592880 h 4444937"/>
              <a:gd name="connsiteX20" fmla="*/ 398282 w 6680068"/>
              <a:gd name="connsiteY20" fmla="*/ 740838 h 444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80068" h="4444937">
                <a:moveTo>
                  <a:pt x="398282" y="740838"/>
                </a:moveTo>
                <a:cubicBezTo>
                  <a:pt x="398282" y="331684"/>
                  <a:pt x="729966" y="0"/>
                  <a:pt x="1139120" y="0"/>
                </a:cubicBezTo>
                <a:lnTo>
                  <a:pt x="1445246" y="0"/>
                </a:lnTo>
                <a:lnTo>
                  <a:pt x="1445246" y="0"/>
                </a:lnTo>
                <a:lnTo>
                  <a:pt x="3015693" y="0"/>
                </a:lnTo>
                <a:lnTo>
                  <a:pt x="5939230" y="0"/>
                </a:lnTo>
                <a:cubicBezTo>
                  <a:pt x="6348384" y="0"/>
                  <a:pt x="6680068" y="331684"/>
                  <a:pt x="6680068" y="740838"/>
                </a:cubicBezTo>
                <a:lnTo>
                  <a:pt x="6680068" y="2592880"/>
                </a:lnTo>
                <a:lnTo>
                  <a:pt x="6680068" y="2592880"/>
                </a:lnTo>
                <a:lnTo>
                  <a:pt x="6680068" y="3704114"/>
                </a:lnTo>
                <a:lnTo>
                  <a:pt x="6680068" y="3704099"/>
                </a:lnTo>
                <a:cubicBezTo>
                  <a:pt x="6680068" y="4113253"/>
                  <a:pt x="6348384" y="4444937"/>
                  <a:pt x="5939230" y="4444937"/>
                </a:cubicBezTo>
                <a:lnTo>
                  <a:pt x="3015693" y="4444937"/>
                </a:lnTo>
                <a:lnTo>
                  <a:pt x="1445246" y="4444937"/>
                </a:lnTo>
                <a:lnTo>
                  <a:pt x="1445246" y="4444937"/>
                </a:lnTo>
                <a:lnTo>
                  <a:pt x="1139120" y="4444937"/>
                </a:lnTo>
                <a:cubicBezTo>
                  <a:pt x="729966" y="4444937"/>
                  <a:pt x="398282" y="4113253"/>
                  <a:pt x="398282" y="3704099"/>
                </a:cubicBezTo>
                <a:lnTo>
                  <a:pt x="379007" y="2904014"/>
                </a:lnTo>
                <a:lnTo>
                  <a:pt x="0" y="3099395"/>
                </a:lnTo>
                <a:lnTo>
                  <a:pt x="398282" y="2592880"/>
                </a:lnTo>
                <a:lnTo>
                  <a:pt x="398282" y="740838"/>
                </a:lnTo>
                <a:close/>
              </a:path>
            </a:pathLst>
          </a:custGeom>
          <a:solidFill>
            <a:schemeClr val="accent3">
              <a:tint val="55000"/>
              <a:alpha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2" name="文字方塊 1">
            <a:extLst>
              <a:ext uri="{FF2B5EF4-FFF2-40B4-BE49-F238E27FC236}">
                <a16:creationId xmlns:a16="http://schemas.microsoft.com/office/drawing/2014/main" id="{3A219F57-5AC3-4815-8529-F208E2ED1BF9}"/>
              </a:ext>
            </a:extLst>
          </p:cNvPr>
          <p:cNvSpPr txBox="1"/>
          <p:nvPr/>
        </p:nvSpPr>
        <p:spPr>
          <a:xfrm>
            <a:off x="6432296" y="486276"/>
            <a:ext cx="2027702" cy="1224000"/>
          </a:xfrm>
          <a:prstGeom prst="rect">
            <a:avLst/>
          </a:prstGeom>
          <a:solidFill>
            <a:srgbClr val="5273BD"/>
          </a:solidFill>
        </p:spPr>
        <p:style>
          <a:lnRef idx="2">
            <a:schemeClr val="accent3">
              <a:shade val="50000"/>
            </a:schemeClr>
          </a:lnRef>
          <a:fillRef idx="1">
            <a:schemeClr val="accent3"/>
          </a:fillRef>
          <a:effectRef idx="0">
            <a:schemeClr val="accent3"/>
          </a:effectRef>
          <a:fontRef idx="minor">
            <a:schemeClr val="lt1"/>
          </a:fontRef>
        </p:style>
        <p:txBody>
          <a:bodyPr wrap="square" lIns="72000" tIns="72000" rIns="72000" bIns="72000" rtlCol="0">
            <a:noAutofit/>
          </a:bodyPr>
          <a:lstStyle/>
          <a:p>
            <a:pPr algn="ctr"/>
            <a:r>
              <a:rPr lang="zh-TW" altLang="en-US" sz="7200" b="1" dirty="0" smtClean="0">
                <a:latin typeface="微軟正黑體" panose="020B0604030504040204" pitchFamily="34" charset="-120"/>
                <a:ea typeface="微軟正黑體" panose="020B0604030504040204" pitchFamily="34" charset="-120"/>
              </a:rPr>
              <a:t>對策</a:t>
            </a:r>
            <a:endParaRPr lang="zh-TW" altLang="en-US" sz="7200" b="1" dirty="0">
              <a:latin typeface="微軟正黑體" panose="020B0604030504040204" pitchFamily="34" charset="-120"/>
              <a:ea typeface="微軟正黑體" panose="020B0604030504040204" pitchFamily="34" charset="-120"/>
            </a:endParaRPr>
          </a:p>
        </p:txBody>
      </p:sp>
      <p:sp>
        <p:nvSpPr>
          <p:cNvPr id="3" name="矩形 2"/>
          <p:cNvSpPr/>
          <p:nvPr/>
        </p:nvSpPr>
        <p:spPr bwMode="auto">
          <a:xfrm>
            <a:off x="0" y="491952"/>
            <a:ext cx="6309385" cy="1218323"/>
          </a:xfrm>
          <a:prstGeom prst="rect">
            <a:avLst/>
          </a:prstGeom>
          <a:solidFill>
            <a:srgbClr val="3366FF">
              <a:alpha val="37000"/>
            </a:srgb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36000" rIns="36000" bIns="36000" numCol="1" rtlCol="0" anchor="ctr" anchorCtr="0" compatLnSpc="1">
            <a:prstTxWarp prst="textNoShape">
              <a:avLst/>
            </a:prstTxWarp>
          </a:bodyPr>
          <a:lstStyle/>
          <a:p>
            <a:pPr algn="ctr"/>
            <a:r>
              <a:rPr lang="zh-TW" altLang="zh-TW" sz="3200" b="1" dirty="0">
                <a:latin typeface="微軟正黑體"/>
                <a:ea typeface="微軟正黑體"/>
                <a:cs typeface="微軟正黑體"/>
              </a:rPr>
              <a:t>將家庭看護、家事移工、遠洋漁工納入《勞動基準法》適用範圍</a:t>
            </a:r>
            <a:endParaRPr lang="zh-TW" altLang="zh-TW" sz="3200" dirty="0">
              <a:latin typeface="微軟正黑體"/>
              <a:ea typeface="微軟正黑體"/>
              <a:cs typeface="微軟正黑體"/>
            </a:endParaRPr>
          </a:p>
        </p:txBody>
      </p:sp>
      <p:sp>
        <p:nvSpPr>
          <p:cNvPr id="10" name="文字方塊 9"/>
          <p:cNvSpPr txBox="1"/>
          <p:nvPr/>
        </p:nvSpPr>
        <p:spPr>
          <a:xfrm>
            <a:off x="4880298" y="2162231"/>
            <a:ext cx="3117094" cy="369332"/>
          </a:xfrm>
          <a:prstGeom prst="rect">
            <a:avLst/>
          </a:prstGeom>
          <a:noFill/>
        </p:spPr>
        <p:txBody>
          <a:bodyPr wrap="square" rtlCol="0">
            <a:spAutoFit/>
          </a:bodyPr>
          <a:lstStyle/>
          <a:p>
            <a:endParaRPr kumimoji="1" lang="zh-TW" altLang="en-US" dirty="0"/>
          </a:p>
        </p:txBody>
      </p:sp>
      <p:sp>
        <p:nvSpPr>
          <p:cNvPr id="11" name="矩形 10"/>
          <p:cNvSpPr/>
          <p:nvPr/>
        </p:nvSpPr>
        <p:spPr>
          <a:xfrm>
            <a:off x="417443" y="2300078"/>
            <a:ext cx="7875148" cy="2246769"/>
          </a:xfrm>
          <a:prstGeom prst="rect">
            <a:avLst/>
          </a:prstGeom>
        </p:spPr>
        <p:txBody>
          <a:bodyPr wrap="square">
            <a:spAutoFit/>
          </a:bodyPr>
          <a:lstStyle/>
          <a:p>
            <a:r>
              <a:rPr lang="zh-TW" altLang="zh-TW" sz="3200" b="1" dirty="0" smtClean="0">
                <a:latin typeface="微軟正黑體"/>
                <a:ea typeface="微軟正黑體"/>
                <a:cs typeface="微軟正黑體"/>
              </a:rPr>
              <a:t>將家事移工待遇</a:t>
            </a:r>
            <a:r>
              <a:rPr lang="zh-TW" altLang="zh-TW" sz="3600" b="1" dirty="0" smtClean="0">
                <a:solidFill>
                  <a:srgbClr val="FF0000"/>
                </a:solidFill>
                <a:latin typeface="微軟正黑體"/>
                <a:ea typeface="微軟正黑體"/>
                <a:cs typeface="微軟正黑體"/>
              </a:rPr>
              <a:t>比照一般產業</a:t>
            </a:r>
            <a:r>
              <a:rPr lang="zh-TW" altLang="zh-TW" sz="3600" b="1" dirty="0">
                <a:solidFill>
                  <a:srgbClr val="FF0000"/>
                </a:solidFill>
                <a:latin typeface="微軟正黑體"/>
                <a:ea typeface="微軟正黑體"/>
                <a:cs typeface="微軟正黑體"/>
              </a:rPr>
              <a:t>移工外</a:t>
            </a:r>
            <a:r>
              <a:rPr lang="zh-TW" altLang="zh-TW" sz="3200" b="1" dirty="0">
                <a:latin typeface="微軟正黑體"/>
                <a:ea typeface="微軟正黑體"/>
                <a:cs typeface="微軟正黑體"/>
              </a:rPr>
              <a:t>，透過規劃保險、人身安全及長期照顧制度等指引，持續推動</a:t>
            </a:r>
            <a:r>
              <a:rPr lang="zh-TW" altLang="zh-TW" sz="3600" b="1" dirty="0">
                <a:solidFill>
                  <a:srgbClr val="FF0000"/>
                </a:solidFill>
                <a:latin typeface="微軟正黑體"/>
                <a:ea typeface="微軟正黑體"/>
                <a:cs typeface="微軟正黑體"/>
              </a:rPr>
              <a:t>《家事勞工保障法草案</a:t>
            </a:r>
            <a:r>
              <a:rPr lang="zh-TW" altLang="zh-TW" sz="3600" b="1" dirty="0" smtClean="0">
                <a:solidFill>
                  <a:srgbClr val="FF0000"/>
                </a:solidFill>
                <a:latin typeface="微軟正黑體"/>
                <a:ea typeface="微軟正黑體"/>
                <a:cs typeface="微軟正黑體"/>
              </a:rPr>
              <a:t>》</a:t>
            </a:r>
            <a:r>
              <a:rPr lang="zh-TW" altLang="en-US" sz="3200" b="1" dirty="0" smtClean="0">
                <a:latin typeface="微軟正黑體"/>
                <a:ea typeface="微軟正黑體"/>
                <a:cs typeface="微軟正黑體"/>
              </a:rPr>
              <a:t>立法。</a:t>
            </a:r>
            <a:r>
              <a:rPr lang="zh-TW" altLang="zh-TW" sz="3200" b="1" dirty="0" smtClean="0">
                <a:latin typeface="微軟正黑體"/>
                <a:ea typeface="微軟正黑體"/>
                <a:cs typeface="微軟正黑體"/>
              </a:rPr>
              <a:t> </a:t>
            </a:r>
            <a:endParaRPr lang="zh-TW" altLang="en-US" sz="3200" b="1" dirty="0">
              <a:latin typeface="微軟正黑體"/>
              <a:ea typeface="微軟正黑體"/>
              <a:cs typeface="微軟正黑體"/>
            </a:endParaRPr>
          </a:p>
        </p:txBody>
      </p:sp>
      <p:sp>
        <p:nvSpPr>
          <p:cNvPr id="12" name="矩形 11"/>
          <p:cNvSpPr/>
          <p:nvPr/>
        </p:nvSpPr>
        <p:spPr>
          <a:xfrm>
            <a:off x="536714" y="4602574"/>
            <a:ext cx="7755878" cy="1631216"/>
          </a:xfrm>
          <a:prstGeom prst="rect">
            <a:avLst/>
          </a:prstGeom>
        </p:spPr>
        <p:txBody>
          <a:bodyPr wrap="square">
            <a:spAutoFit/>
          </a:bodyPr>
          <a:lstStyle/>
          <a:p>
            <a:r>
              <a:rPr lang="zh-TW" altLang="zh-TW" sz="3200" b="1" dirty="0">
                <a:latin typeface="微軟正黑體"/>
                <a:ea typeface="微軟正黑體"/>
                <a:cs typeface="微軟正黑體"/>
              </a:rPr>
              <a:t>船舶及航空器被認定為國家領土之延伸，或屬</a:t>
            </a:r>
            <a:r>
              <a:rPr lang="zh-TW" altLang="zh-TW" sz="3600" b="1" dirty="0">
                <a:solidFill>
                  <a:srgbClr val="FF0000"/>
                </a:solidFill>
                <a:latin typeface="微軟正黑體"/>
                <a:ea typeface="微軟正黑體"/>
                <a:cs typeface="微軟正黑體"/>
              </a:rPr>
              <a:t>浮動領土</a:t>
            </a:r>
            <a:r>
              <a:rPr lang="zh-TW" altLang="zh-TW" sz="3200" b="1" dirty="0">
                <a:latin typeface="微軟正黑體"/>
                <a:ea typeface="微軟正黑體"/>
                <a:cs typeface="微軟正黑體"/>
              </a:rPr>
              <a:t>之概念，因此境外僱用漁工於法理上確有《勞動基準法》適用之</a:t>
            </a:r>
            <a:r>
              <a:rPr lang="zh-TW" altLang="zh-TW" sz="3200" b="1" dirty="0" smtClean="0">
                <a:latin typeface="微軟正黑體"/>
                <a:ea typeface="微軟正黑體"/>
                <a:cs typeface="微軟正黑體"/>
              </a:rPr>
              <a:t>基礎</a:t>
            </a:r>
            <a:r>
              <a:rPr lang="zh-TW" altLang="en-US" sz="3200" b="1" dirty="0" smtClean="0">
                <a:latin typeface="微軟正黑體"/>
                <a:ea typeface="微軟正黑體"/>
                <a:cs typeface="微軟正黑體"/>
              </a:rPr>
              <a:t>。</a:t>
            </a:r>
            <a:r>
              <a:rPr lang="zh-TW" altLang="zh-TW" sz="3200" b="1" dirty="0" smtClean="0">
                <a:latin typeface="微軟正黑體"/>
                <a:ea typeface="微軟正黑體"/>
                <a:cs typeface="微軟正黑體"/>
              </a:rPr>
              <a:t> </a:t>
            </a:r>
            <a:endParaRPr lang="zh-TW" altLang="en-US" sz="3200" b="1" dirty="0">
              <a:latin typeface="微軟正黑體"/>
              <a:ea typeface="微軟正黑體"/>
              <a:cs typeface="微軟正黑體"/>
            </a:endParaRPr>
          </a:p>
        </p:txBody>
      </p:sp>
      <p:cxnSp>
        <p:nvCxnSpPr>
          <p:cNvPr id="16" name="直線接點 15"/>
          <p:cNvCxnSpPr/>
          <p:nvPr/>
        </p:nvCxnSpPr>
        <p:spPr>
          <a:xfrm>
            <a:off x="4703210" y="4334959"/>
            <a:ext cx="3572992" cy="0"/>
          </a:xfrm>
          <a:prstGeom prst="line">
            <a:avLst/>
          </a:prstGeom>
          <a:ln w="57150" cmpd="sng">
            <a:prstDash val="dash"/>
          </a:ln>
        </p:spPr>
        <p:style>
          <a:lnRef idx="2">
            <a:schemeClr val="accent1"/>
          </a:lnRef>
          <a:fillRef idx="0">
            <a:schemeClr val="accent1"/>
          </a:fillRef>
          <a:effectRef idx="1">
            <a:schemeClr val="accent1"/>
          </a:effectRef>
          <a:fontRef idx="minor">
            <a:schemeClr val="tx1"/>
          </a:fontRef>
        </p:style>
      </p:cxnSp>
      <p:sp>
        <p:nvSpPr>
          <p:cNvPr id="18" name="日期版面配置區 17"/>
          <p:cNvSpPr>
            <a:spLocks noGrp="1"/>
          </p:cNvSpPr>
          <p:nvPr>
            <p:ph type="dt" sz="half" idx="10"/>
          </p:nvPr>
        </p:nvSpPr>
        <p:spPr/>
        <p:txBody>
          <a:bodyPr/>
          <a:lstStyle/>
          <a:p>
            <a:fld id="{5FF116CD-E0CC-4DA5-A1B5-108DF999FE72}" type="datetime1">
              <a:rPr kumimoji="1" lang="zh-TW" altLang="en-US" smtClean="0"/>
              <a:t>2021/6/3</a:t>
            </a:fld>
            <a:endParaRPr kumimoji="1" lang="zh-TW" altLang="en-US"/>
          </a:p>
        </p:txBody>
      </p:sp>
      <p:sp>
        <p:nvSpPr>
          <p:cNvPr id="19" name="頁尾版面配置區 18"/>
          <p:cNvSpPr>
            <a:spLocks noGrp="1"/>
          </p:cNvSpPr>
          <p:nvPr>
            <p:ph type="ftr" sz="quarter" idx="11"/>
          </p:nvPr>
        </p:nvSpPr>
        <p:spPr/>
        <p:txBody>
          <a:bodyPr/>
          <a:lstStyle/>
          <a:p>
            <a:endParaRPr kumimoji="1" lang="zh-TW" altLang="en-US"/>
          </a:p>
        </p:txBody>
      </p:sp>
      <p:sp>
        <p:nvSpPr>
          <p:cNvPr id="20" name="投影片編號版面配置區 19"/>
          <p:cNvSpPr>
            <a:spLocks noGrp="1"/>
          </p:cNvSpPr>
          <p:nvPr>
            <p:ph type="sldNum" sz="quarter" idx="12"/>
          </p:nvPr>
        </p:nvSpPr>
        <p:spPr/>
        <p:txBody>
          <a:bodyPr/>
          <a:lstStyle/>
          <a:p>
            <a:fld id="{E5BD9D1F-0D7E-A748-A834-CDF05EE8CA5D}" type="slidenum">
              <a:rPr kumimoji="1" lang="zh-TW" altLang="en-US" smtClean="0"/>
              <a:t>30</a:t>
            </a:fld>
            <a:endParaRPr kumimoji="1" lang="zh-TW" altLang="en-US"/>
          </a:p>
        </p:txBody>
      </p:sp>
    </p:spTree>
    <p:extLst>
      <p:ext uri="{BB962C8B-B14F-4D97-AF65-F5344CB8AC3E}">
        <p14:creationId xmlns:p14="http://schemas.microsoft.com/office/powerpoint/2010/main" val="745489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A219F57-5AC3-4815-8529-F208E2ED1BF9}"/>
              </a:ext>
            </a:extLst>
          </p:cNvPr>
          <p:cNvSpPr txBox="1"/>
          <p:nvPr/>
        </p:nvSpPr>
        <p:spPr>
          <a:xfrm>
            <a:off x="6432296" y="486276"/>
            <a:ext cx="2027702" cy="1224000"/>
          </a:xfrm>
          <a:prstGeom prst="rect">
            <a:avLst/>
          </a:prstGeom>
          <a:solidFill>
            <a:srgbClr val="5273BD"/>
          </a:solidFill>
        </p:spPr>
        <p:style>
          <a:lnRef idx="2">
            <a:schemeClr val="accent3">
              <a:shade val="50000"/>
            </a:schemeClr>
          </a:lnRef>
          <a:fillRef idx="1">
            <a:schemeClr val="accent3"/>
          </a:fillRef>
          <a:effectRef idx="0">
            <a:schemeClr val="accent3"/>
          </a:effectRef>
          <a:fontRef idx="minor">
            <a:schemeClr val="lt1"/>
          </a:fontRef>
        </p:style>
        <p:txBody>
          <a:bodyPr wrap="square" lIns="72000" tIns="72000" rIns="72000" bIns="72000" rtlCol="0">
            <a:noAutofit/>
          </a:bodyPr>
          <a:lstStyle/>
          <a:p>
            <a:pPr algn="ctr"/>
            <a:r>
              <a:rPr lang="zh-TW" altLang="en-US" sz="7200" b="1" dirty="0" smtClean="0">
                <a:latin typeface="微軟正黑體" panose="020B0604030504040204" pitchFamily="34" charset="-120"/>
                <a:ea typeface="微軟正黑體" panose="020B0604030504040204" pitchFamily="34" charset="-120"/>
              </a:rPr>
              <a:t>對策</a:t>
            </a:r>
            <a:endParaRPr lang="zh-TW" altLang="en-US" sz="7200" b="1" dirty="0">
              <a:latin typeface="微軟正黑體" panose="020B0604030504040204" pitchFamily="34" charset="-120"/>
              <a:ea typeface="微軟正黑體" panose="020B0604030504040204" pitchFamily="34" charset="-120"/>
            </a:endParaRPr>
          </a:p>
        </p:txBody>
      </p:sp>
      <p:sp>
        <p:nvSpPr>
          <p:cNvPr id="3" name="矩形 2"/>
          <p:cNvSpPr/>
          <p:nvPr/>
        </p:nvSpPr>
        <p:spPr bwMode="auto">
          <a:xfrm>
            <a:off x="0" y="491952"/>
            <a:ext cx="6309385" cy="1218323"/>
          </a:xfrm>
          <a:prstGeom prst="rect">
            <a:avLst/>
          </a:prstGeom>
          <a:solidFill>
            <a:srgbClr val="3366FF">
              <a:alpha val="37000"/>
            </a:srgb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36000" rIns="36000" bIns="36000" numCol="1" rtlCol="0" anchor="ctr" anchorCtr="0" compatLnSpc="1">
            <a:prstTxWarp prst="textNoShape">
              <a:avLst/>
            </a:prstTxWarp>
          </a:bodyPr>
          <a:lstStyle/>
          <a:p>
            <a:pPr lvl="0" algn="ctr" defTabSz="449263" fontAlgn="base">
              <a:spcBef>
                <a:spcPct val="0"/>
              </a:spcBef>
              <a:spcAft>
                <a:spcPct val="0"/>
              </a:spcAft>
              <a:buClr>
                <a:srgbClr val="000000"/>
              </a:buClr>
              <a:buSzPct val="100000"/>
            </a:pPr>
            <a:r>
              <a:rPr lang="zh-TW" altLang="zh-TW" sz="3200" b="1" dirty="0">
                <a:latin typeface="微軟正黑體"/>
                <a:ea typeface="微軟正黑體"/>
                <a:cs typeface="微軟正黑體"/>
              </a:rPr>
              <a:t>強化對警察、檢察官、法官防制人口販運之訓練與教育</a:t>
            </a:r>
            <a:r>
              <a:rPr lang="zh-TW" altLang="zh-TW" sz="3200" dirty="0">
                <a:latin typeface="微軟正黑體"/>
                <a:ea typeface="微軟正黑體"/>
                <a:cs typeface="微軟正黑體"/>
              </a:rPr>
              <a:t> </a:t>
            </a:r>
            <a:endParaRPr lang="zh-TW" altLang="en-US" sz="3200" b="1" kern="0" dirty="0">
              <a:solidFill>
                <a:prstClr val="white"/>
              </a:solidFill>
              <a:effectLst>
                <a:outerShdw blurRad="38100" dist="38100" dir="2700000" algn="tl">
                  <a:srgbClr val="000000">
                    <a:alpha val="43137"/>
                  </a:srgbClr>
                </a:outerShdw>
              </a:effectLst>
              <a:latin typeface="微軟正黑體"/>
              <a:ea typeface="微軟正黑體"/>
              <a:cs typeface="微軟正黑體"/>
            </a:endParaRPr>
          </a:p>
        </p:txBody>
      </p:sp>
      <p:grpSp>
        <p:nvGrpSpPr>
          <p:cNvPr id="4" name="Group 3">
            <a:extLst>
              <a:ext uri="{FF2B5EF4-FFF2-40B4-BE49-F238E27FC236}">
                <a16:creationId xmlns:a16="http://schemas.microsoft.com/office/drawing/2014/main" id="{F67F06C9-740F-4E47-BEE7-080EE78F3501}"/>
              </a:ext>
            </a:extLst>
          </p:cNvPr>
          <p:cNvGrpSpPr/>
          <p:nvPr/>
        </p:nvGrpSpPr>
        <p:grpSpPr>
          <a:xfrm>
            <a:off x="321129" y="5284917"/>
            <a:ext cx="7946822" cy="1491207"/>
            <a:chOff x="1773238" y="3429000"/>
            <a:chExt cx="9074150" cy="2571751"/>
          </a:xfrm>
        </p:grpSpPr>
        <p:sp>
          <p:nvSpPr>
            <p:cNvPr id="5" name="Freeform 22">
              <a:extLst>
                <a:ext uri="{FF2B5EF4-FFF2-40B4-BE49-F238E27FC236}">
                  <a16:creationId xmlns:a16="http://schemas.microsoft.com/office/drawing/2014/main" id="{AC851FCC-F279-4F31-A92F-ED299679E1B6}"/>
                </a:ext>
              </a:extLst>
            </p:cNvPr>
            <p:cNvSpPr>
              <a:spLocks/>
            </p:cNvSpPr>
            <p:nvPr/>
          </p:nvSpPr>
          <p:spPr bwMode="auto">
            <a:xfrm>
              <a:off x="3373438" y="3429000"/>
              <a:ext cx="5848350" cy="476250"/>
            </a:xfrm>
            <a:custGeom>
              <a:avLst/>
              <a:gdLst>
                <a:gd name="T0" fmla="*/ 1848 w 3684"/>
                <a:gd name="T1" fmla="*/ 0 h 300"/>
                <a:gd name="T2" fmla="*/ 2058 w 3684"/>
                <a:gd name="T3" fmla="*/ 2 h 300"/>
                <a:gd name="T4" fmla="*/ 2260 w 3684"/>
                <a:gd name="T5" fmla="*/ 9 h 300"/>
                <a:gd name="T6" fmla="*/ 2460 w 3684"/>
                <a:gd name="T7" fmla="*/ 19 h 300"/>
                <a:gd name="T8" fmla="*/ 2654 w 3684"/>
                <a:gd name="T9" fmla="*/ 33 h 300"/>
                <a:gd name="T10" fmla="*/ 2842 w 3684"/>
                <a:gd name="T11" fmla="*/ 50 h 300"/>
                <a:gd name="T12" fmla="*/ 3026 w 3684"/>
                <a:gd name="T13" fmla="*/ 71 h 300"/>
                <a:gd name="T14" fmla="*/ 3201 w 3684"/>
                <a:gd name="T15" fmla="*/ 95 h 300"/>
                <a:gd name="T16" fmla="*/ 3371 w 3684"/>
                <a:gd name="T17" fmla="*/ 123 h 300"/>
                <a:gd name="T18" fmla="*/ 3532 w 3684"/>
                <a:gd name="T19" fmla="*/ 154 h 300"/>
                <a:gd name="T20" fmla="*/ 3684 w 3684"/>
                <a:gd name="T21" fmla="*/ 189 h 300"/>
                <a:gd name="T22" fmla="*/ 3241 w 3684"/>
                <a:gd name="T23" fmla="*/ 297 h 300"/>
                <a:gd name="T24" fmla="*/ 3118 w 3684"/>
                <a:gd name="T25" fmla="*/ 265 h 300"/>
                <a:gd name="T26" fmla="*/ 2984 w 3684"/>
                <a:gd name="T27" fmla="*/ 236 h 300"/>
                <a:gd name="T28" fmla="*/ 2842 w 3684"/>
                <a:gd name="T29" fmla="*/ 210 h 300"/>
                <a:gd name="T30" fmla="*/ 2692 w 3684"/>
                <a:gd name="T31" fmla="*/ 189 h 300"/>
                <a:gd name="T32" fmla="*/ 2536 w 3684"/>
                <a:gd name="T33" fmla="*/ 170 h 300"/>
                <a:gd name="T34" fmla="*/ 2371 w 3684"/>
                <a:gd name="T35" fmla="*/ 154 h 300"/>
                <a:gd name="T36" fmla="*/ 2203 w 3684"/>
                <a:gd name="T37" fmla="*/ 144 h 300"/>
                <a:gd name="T38" fmla="*/ 2028 w 3684"/>
                <a:gd name="T39" fmla="*/ 137 h 300"/>
                <a:gd name="T40" fmla="*/ 1848 w 3684"/>
                <a:gd name="T41" fmla="*/ 135 h 300"/>
                <a:gd name="T42" fmla="*/ 1670 w 3684"/>
                <a:gd name="T43" fmla="*/ 137 h 300"/>
                <a:gd name="T44" fmla="*/ 1493 w 3684"/>
                <a:gd name="T45" fmla="*/ 144 h 300"/>
                <a:gd name="T46" fmla="*/ 1322 w 3684"/>
                <a:gd name="T47" fmla="*/ 156 h 300"/>
                <a:gd name="T48" fmla="*/ 1157 w 3684"/>
                <a:gd name="T49" fmla="*/ 170 h 300"/>
                <a:gd name="T50" fmla="*/ 998 w 3684"/>
                <a:gd name="T51" fmla="*/ 189 h 300"/>
                <a:gd name="T52" fmla="*/ 847 w 3684"/>
                <a:gd name="T53" fmla="*/ 212 h 300"/>
                <a:gd name="T54" fmla="*/ 705 w 3684"/>
                <a:gd name="T55" fmla="*/ 238 h 300"/>
                <a:gd name="T56" fmla="*/ 570 w 3684"/>
                <a:gd name="T57" fmla="*/ 267 h 300"/>
                <a:gd name="T58" fmla="*/ 445 w 3684"/>
                <a:gd name="T59" fmla="*/ 300 h 300"/>
                <a:gd name="T60" fmla="*/ 0 w 3684"/>
                <a:gd name="T61" fmla="*/ 193 h 300"/>
                <a:gd name="T62" fmla="*/ 154 w 3684"/>
                <a:gd name="T63" fmla="*/ 158 h 300"/>
                <a:gd name="T64" fmla="*/ 317 w 3684"/>
                <a:gd name="T65" fmla="*/ 127 h 300"/>
                <a:gd name="T66" fmla="*/ 487 w 3684"/>
                <a:gd name="T67" fmla="*/ 97 h 300"/>
                <a:gd name="T68" fmla="*/ 663 w 3684"/>
                <a:gd name="T69" fmla="*/ 73 h 300"/>
                <a:gd name="T70" fmla="*/ 847 w 3684"/>
                <a:gd name="T71" fmla="*/ 52 h 300"/>
                <a:gd name="T72" fmla="*/ 1038 w 3684"/>
                <a:gd name="T73" fmla="*/ 33 h 300"/>
                <a:gd name="T74" fmla="*/ 1233 w 3684"/>
                <a:gd name="T75" fmla="*/ 19 h 300"/>
                <a:gd name="T76" fmla="*/ 1434 w 3684"/>
                <a:gd name="T77" fmla="*/ 9 h 300"/>
                <a:gd name="T78" fmla="*/ 1640 w 3684"/>
                <a:gd name="T79" fmla="*/ 2 h 300"/>
                <a:gd name="T80" fmla="*/ 1848 w 3684"/>
                <a:gd name="T81"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84" h="300">
                  <a:moveTo>
                    <a:pt x="1848" y="0"/>
                  </a:moveTo>
                  <a:lnTo>
                    <a:pt x="2058" y="2"/>
                  </a:lnTo>
                  <a:lnTo>
                    <a:pt x="2260" y="9"/>
                  </a:lnTo>
                  <a:lnTo>
                    <a:pt x="2460" y="19"/>
                  </a:lnTo>
                  <a:lnTo>
                    <a:pt x="2654" y="33"/>
                  </a:lnTo>
                  <a:lnTo>
                    <a:pt x="2842" y="50"/>
                  </a:lnTo>
                  <a:lnTo>
                    <a:pt x="3026" y="71"/>
                  </a:lnTo>
                  <a:lnTo>
                    <a:pt x="3201" y="95"/>
                  </a:lnTo>
                  <a:lnTo>
                    <a:pt x="3371" y="123"/>
                  </a:lnTo>
                  <a:lnTo>
                    <a:pt x="3532" y="154"/>
                  </a:lnTo>
                  <a:lnTo>
                    <a:pt x="3684" y="189"/>
                  </a:lnTo>
                  <a:lnTo>
                    <a:pt x="3241" y="297"/>
                  </a:lnTo>
                  <a:lnTo>
                    <a:pt x="3118" y="265"/>
                  </a:lnTo>
                  <a:lnTo>
                    <a:pt x="2984" y="236"/>
                  </a:lnTo>
                  <a:lnTo>
                    <a:pt x="2842" y="210"/>
                  </a:lnTo>
                  <a:lnTo>
                    <a:pt x="2692" y="189"/>
                  </a:lnTo>
                  <a:lnTo>
                    <a:pt x="2536" y="170"/>
                  </a:lnTo>
                  <a:lnTo>
                    <a:pt x="2371" y="154"/>
                  </a:lnTo>
                  <a:lnTo>
                    <a:pt x="2203" y="144"/>
                  </a:lnTo>
                  <a:lnTo>
                    <a:pt x="2028" y="137"/>
                  </a:lnTo>
                  <a:lnTo>
                    <a:pt x="1848" y="135"/>
                  </a:lnTo>
                  <a:lnTo>
                    <a:pt x="1670" y="137"/>
                  </a:lnTo>
                  <a:lnTo>
                    <a:pt x="1493" y="144"/>
                  </a:lnTo>
                  <a:lnTo>
                    <a:pt x="1322" y="156"/>
                  </a:lnTo>
                  <a:lnTo>
                    <a:pt x="1157" y="170"/>
                  </a:lnTo>
                  <a:lnTo>
                    <a:pt x="998" y="189"/>
                  </a:lnTo>
                  <a:lnTo>
                    <a:pt x="847" y="212"/>
                  </a:lnTo>
                  <a:lnTo>
                    <a:pt x="705" y="238"/>
                  </a:lnTo>
                  <a:lnTo>
                    <a:pt x="570" y="267"/>
                  </a:lnTo>
                  <a:lnTo>
                    <a:pt x="445" y="300"/>
                  </a:lnTo>
                  <a:lnTo>
                    <a:pt x="0" y="193"/>
                  </a:lnTo>
                  <a:lnTo>
                    <a:pt x="154" y="158"/>
                  </a:lnTo>
                  <a:lnTo>
                    <a:pt x="317" y="127"/>
                  </a:lnTo>
                  <a:lnTo>
                    <a:pt x="487" y="97"/>
                  </a:lnTo>
                  <a:lnTo>
                    <a:pt x="663" y="73"/>
                  </a:lnTo>
                  <a:lnTo>
                    <a:pt x="847" y="52"/>
                  </a:lnTo>
                  <a:lnTo>
                    <a:pt x="1038" y="33"/>
                  </a:lnTo>
                  <a:lnTo>
                    <a:pt x="1233" y="19"/>
                  </a:lnTo>
                  <a:lnTo>
                    <a:pt x="1434" y="9"/>
                  </a:lnTo>
                  <a:lnTo>
                    <a:pt x="1640" y="2"/>
                  </a:lnTo>
                  <a:lnTo>
                    <a:pt x="1848"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 name="Freeform 23">
              <a:extLst>
                <a:ext uri="{FF2B5EF4-FFF2-40B4-BE49-F238E27FC236}">
                  <a16:creationId xmlns:a16="http://schemas.microsoft.com/office/drawing/2014/main" id="{679723FA-70F4-4572-82D2-BA1DEB9362A1}"/>
                </a:ext>
              </a:extLst>
            </p:cNvPr>
            <p:cNvSpPr>
              <a:spLocks/>
            </p:cNvSpPr>
            <p:nvPr/>
          </p:nvSpPr>
          <p:spPr bwMode="auto">
            <a:xfrm>
              <a:off x="1773238" y="3770313"/>
              <a:ext cx="2181225" cy="1612900"/>
            </a:xfrm>
            <a:custGeom>
              <a:avLst/>
              <a:gdLst>
                <a:gd name="T0" fmla="*/ 920 w 1374"/>
                <a:gd name="T1" fmla="*/ 0 h 1016"/>
                <a:gd name="T2" fmla="*/ 1374 w 1374"/>
                <a:gd name="T3" fmla="*/ 109 h 1016"/>
                <a:gd name="T4" fmla="*/ 1283 w 1374"/>
                <a:gd name="T5" fmla="*/ 141 h 1016"/>
                <a:gd name="T6" fmla="*/ 1202 w 1374"/>
                <a:gd name="T7" fmla="*/ 174 h 1016"/>
                <a:gd name="T8" fmla="*/ 1128 w 1374"/>
                <a:gd name="T9" fmla="*/ 206 h 1016"/>
                <a:gd name="T10" fmla="*/ 1062 w 1374"/>
                <a:gd name="T11" fmla="*/ 243 h 1016"/>
                <a:gd name="T12" fmla="*/ 1006 w 1374"/>
                <a:gd name="T13" fmla="*/ 279 h 1016"/>
                <a:gd name="T14" fmla="*/ 960 w 1374"/>
                <a:gd name="T15" fmla="*/ 319 h 1016"/>
                <a:gd name="T16" fmla="*/ 921 w 1374"/>
                <a:gd name="T17" fmla="*/ 357 h 1016"/>
                <a:gd name="T18" fmla="*/ 895 w 1374"/>
                <a:gd name="T19" fmla="*/ 399 h 1016"/>
                <a:gd name="T20" fmla="*/ 878 w 1374"/>
                <a:gd name="T21" fmla="*/ 441 h 1016"/>
                <a:gd name="T22" fmla="*/ 873 w 1374"/>
                <a:gd name="T23" fmla="*/ 482 h 1016"/>
                <a:gd name="T24" fmla="*/ 878 w 1374"/>
                <a:gd name="T25" fmla="*/ 524 h 1016"/>
                <a:gd name="T26" fmla="*/ 892 w 1374"/>
                <a:gd name="T27" fmla="*/ 564 h 1016"/>
                <a:gd name="T28" fmla="*/ 918 w 1374"/>
                <a:gd name="T29" fmla="*/ 602 h 1016"/>
                <a:gd name="T30" fmla="*/ 951 w 1374"/>
                <a:gd name="T31" fmla="*/ 640 h 1016"/>
                <a:gd name="T32" fmla="*/ 994 w 1374"/>
                <a:gd name="T33" fmla="*/ 678 h 1016"/>
                <a:gd name="T34" fmla="*/ 1046 w 1374"/>
                <a:gd name="T35" fmla="*/ 713 h 1016"/>
                <a:gd name="T36" fmla="*/ 1107 w 1374"/>
                <a:gd name="T37" fmla="*/ 748 h 1016"/>
                <a:gd name="T38" fmla="*/ 1174 w 1374"/>
                <a:gd name="T39" fmla="*/ 781 h 1016"/>
                <a:gd name="T40" fmla="*/ 1249 w 1374"/>
                <a:gd name="T41" fmla="*/ 814 h 1016"/>
                <a:gd name="T42" fmla="*/ 416 w 1374"/>
                <a:gd name="T43" fmla="*/ 1016 h 1016"/>
                <a:gd name="T44" fmla="*/ 333 w 1374"/>
                <a:gd name="T45" fmla="*/ 975 h 1016"/>
                <a:gd name="T46" fmla="*/ 256 w 1374"/>
                <a:gd name="T47" fmla="*/ 931 h 1016"/>
                <a:gd name="T48" fmla="*/ 191 w 1374"/>
                <a:gd name="T49" fmla="*/ 886 h 1016"/>
                <a:gd name="T50" fmla="*/ 133 w 1374"/>
                <a:gd name="T51" fmla="*/ 841 h 1016"/>
                <a:gd name="T52" fmla="*/ 87 w 1374"/>
                <a:gd name="T53" fmla="*/ 794 h 1016"/>
                <a:gd name="T54" fmla="*/ 48 w 1374"/>
                <a:gd name="T55" fmla="*/ 746 h 1016"/>
                <a:gd name="T56" fmla="*/ 23 w 1374"/>
                <a:gd name="T57" fmla="*/ 696 h 1016"/>
                <a:gd name="T58" fmla="*/ 5 w 1374"/>
                <a:gd name="T59" fmla="*/ 645 h 1016"/>
                <a:gd name="T60" fmla="*/ 0 w 1374"/>
                <a:gd name="T61" fmla="*/ 595 h 1016"/>
                <a:gd name="T62" fmla="*/ 7 w 1374"/>
                <a:gd name="T63" fmla="*/ 541 h 1016"/>
                <a:gd name="T64" fmla="*/ 24 w 1374"/>
                <a:gd name="T65" fmla="*/ 487 h 1016"/>
                <a:gd name="T66" fmla="*/ 55 w 1374"/>
                <a:gd name="T67" fmla="*/ 437 h 1016"/>
                <a:gd name="T68" fmla="*/ 97 w 1374"/>
                <a:gd name="T69" fmla="*/ 385 h 1016"/>
                <a:gd name="T70" fmla="*/ 149 w 1374"/>
                <a:gd name="T71" fmla="*/ 337 h 1016"/>
                <a:gd name="T72" fmla="*/ 213 w 1374"/>
                <a:gd name="T73" fmla="*/ 288 h 1016"/>
                <a:gd name="T74" fmla="*/ 286 w 1374"/>
                <a:gd name="T75" fmla="*/ 241 h 1016"/>
                <a:gd name="T76" fmla="*/ 369 w 1374"/>
                <a:gd name="T77" fmla="*/ 196 h 1016"/>
                <a:gd name="T78" fmla="*/ 462 w 1374"/>
                <a:gd name="T79" fmla="*/ 153 h 1016"/>
                <a:gd name="T80" fmla="*/ 563 w 1374"/>
                <a:gd name="T81" fmla="*/ 113 h 1016"/>
                <a:gd name="T82" fmla="*/ 674 w 1374"/>
                <a:gd name="T83" fmla="*/ 73 h 1016"/>
                <a:gd name="T84" fmla="*/ 793 w 1374"/>
                <a:gd name="T85" fmla="*/ 35 h 1016"/>
                <a:gd name="T86" fmla="*/ 920 w 1374"/>
                <a:gd name="T8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4" h="1016">
                  <a:moveTo>
                    <a:pt x="920" y="0"/>
                  </a:moveTo>
                  <a:lnTo>
                    <a:pt x="1374" y="109"/>
                  </a:lnTo>
                  <a:lnTo>
                    <a:pt x="1283" y="141"/>
                  </a:lnTo>
                  <a:lnTo>
                    <a:pt x="1202" y="174"/>
                  </a:lnTo>
                  <a:lnTo>
                    <a:pt x="1128" y="206"/>
                  </a:lnTo>
                  <a:lnTo>
                    <a:pt x="1062" y="243"/>
                  </a:lnTo>
                  <a:lnTo>
                    <a:pt x="1006" y="279"/>
                  </a:lnTo>
                  <a:lnTo>
                    <a:pt x="960" y="319"/>
                  </a:lnTo>
                  <a:lnTo>
                    <a:pt x="921" y="357"/>
                  </a:lnTo>
                  <a:lnTo>
                    <a:pt x="895" y="399"/>
                  </a:lnTo>
                  <a:lnTo>
                    <a:pt x="878" y="441"/>
                  </a:lnTo>
                  <a:lnTo>
                    <a:pt x="873" y="482"/>
                  </a:lnTo>
                  <a:lnTo>
                    <a:pt x="878" y="524"/>
                  </a:lnTo>
                  <a:lnTo>
                    <a:pt x="892" y="564"/>
                  </a:lnTo>
                  <a:lnTo>
                    <a:pt x="918" y="602"/>
                  </a:lnTo>
                  <a:lnTo>
                    <a:pt x="951" y="640"/>
                  </a:lnTo>
                  <a:lnTo>
                    <a:pt x="994" y="678"/>
                  </a:lnTo>
                  <a:lnTo>
                    <a:pt x="1046" y="713"/>
                  </a:lnTo>
                  <a:lnTo>
                    <a:pt x="1107" y="748"/>
                  </a:lnTo>
                  <a:lnTo>
                    <a:pt x="1174" y="781"/>
                  </a:lnTo>
                  <a:lnTo>
                    <a:pt x="1249" y="814"/>
                  </a:lnTo>
                  <a:lnTo>
                    <a:pt x="416" y="1016"/>
                  </a:lnTo>
                  <a:lnTo>
                    <a:pt x="333" y="975"/>
                  </a:lnTo>
                  <a:lnTo>
                    <a:pt x="256" y="931"/>
                  </a:lnTo>
                  <a:lnTo>
                    <a:pt x="191" y="886"/>
                  </a:lnTo>
                  <a:lnTo>
                    <a:pt x="133" y="841"/>
                  </a:lnTo>
                  <a:lnTo>
                    <a:pt x="87" y="794"/>
                  </a:lnTo>
                  <a:lnTo>
                    <a:pt x="48" y="746"/>
                  </a:lnTo>
                  <a:lnTo>
                    <a:pt x="23" y="696"/>
                  </a:lnTo>
                  <a:lnTo>
                    <a:pt x="5" y="645"/>
                  </a:lnTo>
                  <a:lnTo>
                    <a:pt x="0" y="595"/>
                  </a:lnTo>
                  <a:lnTo>
                    <a:pt x="7" y="541"/>
                  </a:lnTo>
                  <a:lnTo>
                    <a:pt x="24" y="487"/>
                  </a:lnTo>
                  <a:lnTo>
                    <a:pt x="55" y="437"/>
                  </a:lnTo>
                  <a:lnTo>
                    <a:pt x="97" y="385"/>
                  </a:lnTo>
                  <a:lnTo>
                    <a:pt x="149" y="337"/>
                  </a:lnTo>
                  <a:lnTo>
                    <a:pt x="213" y="288"/>
                  </a:lnTo>
                  <a:lnTo>
                    <a:pt x="286" y="241"/>
                  </a:lnTo>
                  <a:lnTo>
                    <a:pt x="369" y="196"/>
                  </a:lnTo>
                  <a:lnTo>
                    <a:pt x="462" y="153"/>
                  </a:lnTo>
                  <a:lnTo>
                    <a:pt x="563" y="113"/>
                  </a:lnTo>
                  <a:lnTo>
                    <a:pt x="674" y="73"/>
                  </a:lnTo>
                  <a:lnTo>
                    <a:pt x="793" y="35"/>
                  </a:lnTo>
                  <a:lnTo>
                    <a:pt x="920" y="0"/>
                  </a:lnTo>
                  <a:close/>
                </a:path>
              </a:pathLst>
            </a:custGeom>
            <a:solidFill>
              <a:schemeClr val="accent3"/>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 name="Freeform 24">
              <a:extLst>
                <a:ext uri="{FF2B5EF4-FFF2-40B4-BE49-F238E27FC236}">
                  <a16:creationId xmlns:a16="http://schemas.microsoft.com/office/drawing/2014/main" id="{F0CA908B-03AE-41E0-8E81-F382868D05CD}"/>
                </a:ext>
              </a:extLst>
            </p:cNvPr>
            <p:cNvSpPr>
              <a:spLocks/>
            </p:cNvSpPr>
            <p:nvPr/>
          </p:nvSpPr>
          <p:spPr bwMode="auto">
            <a:xfrm>
              <a:off x="8647113" y="3765550"/>
              <a:ext cx="2200275" cy="1617663"/>
            </a:xfrm>
            <a:custGeom>
              <a:avLst/>
              <a:gdLst>
                <a:gd name="T0" fmla="*/ 452 w 1386"/>
                <a:gd name="T1" fmla="*/ 0 h 1019"/>
                <a:gd name="T2" fmla="*/ 580 w 1386"/>
                <a:gd name="T3" fmla="*/ 34 h 1019"/>
                <a:gd name="T4" fmla="*/ 702 w 1386"/>
                <a:gd name="T5" fmla="*/ 72 h 1019"/>
                <a:gd name="T6" fmla="*/ 812 w 1386"/>
                <a:gd name="T7" fmla="*/ 111 h 1019"/>
                <a:gd name="T8" fmla="*/ 916 w 1386"/>
                <a:gd name="T9" fmla="*/ 152 h 1019"/>
                <a:gd name="T10" fmla="*/ 1010 w 1386"/>
                <a:gd name="T11" fmla="*/ 197 h 1019"/>
                <a:gd name="T12" fmla="*/ 1095 w 1386"/>
                <a:gd name="T13" fmla="*/ 242 h 1019"/>
                <a:gd name="T14" fmla="*/ 1169 w 1386"/>
                <a:gd name="T15" fmla="*/ 289 h 1019"/>
                <a:gd name="T16" fmla="*/ 1235 w 1386"/>
                <a:gd name="T17" fmla="*/ 338 h 1019"/>
                <a:gd name="T18" fmla="*/ 1287 w 1386"/>
                <a:gd name="T19" fmla="*/ 386 h 1019"/>
                <a:gd name="T20" fmla="*/ 1330 w 1386"/>
                <a:gd name="T21" fmla="*/ 438 h 1019"/>
                <a:gd name="T22" fmla="*/ 1361 w 1386"/>
                <a:gd name="T23" fmla="*/ 490 h 1019"/>
                <a:gd name="T24" fmla="*/ 1379 w 1386"/>
                <a:gd name="T25" fmla="*/ 544 h 1019"/>
                <a:gd name="T26" fmla="*/ 1386 w 1386"/>
                <a:gd name="T27" fmla="*/ 598 h 1019"/>
                <a:gd name="T28" fmla="*/ 1381 w 1386"/>
                <a:gd name="T29" fmla="*/ 648 h 1019"/>
                <a:gd name="T30" fmla="*/ 1363 w 1386"/>
                <a:gd name="T31" fmla="*/ 699 h 1019"/>
                <a:gd name="T32" fmla="*/ 1337 w 1386"/>
                <a:gd name="T33" fmla="*/ 749 h 1019"/>
                <a:gd name="T34" fmla="*/ 1299 w 1386"/>
                <a:gd name="T35" fmla="*/ 797 h 1019"/>
                <a:gd name="T36" fmla="*/ 1252 w 1386"/>
                <a:gd name="T37" fmla="*/ 844 h 1019"/>
                <a:gd name="T38" fmla="*/ 1195 w 1386"/>
                <a:gd name="T39" fmla="*/ 889 h 1019"/>
                <a:gd name="T40" fmla="*/ 1128 w 1386"/>
                <a:gd name="T41" fmla="*/ 934 h 1019"/>
                <a:gd name="T42" fmla="*/ 1053 w 1386"/>
                <a:gd name="T43" fmla="*/ 978 h 1019"/>
                <a:gd name="T44" fmla="*/ 970 w 1386"/>
                <a:gd name="T45" fmla="*/ 1019 h 1019"/>
                <a:gd name="T46" fmla="*/ 133 w 1386"/>
                <a:gd name="T47" fmla="*/ 817 h 1019"/>
                <a:gd name="T48" fmla="*/ 210 w 1386"/>
                <a:gd name="T49" fmla="*/ 785 h 1019"/>
                <a:gd name="T50" fmla="*/ 277 w 1386"/>
                <a:gd name="T51" fmla="*/ 752 h 1019"/>
                <a:gd name="T52" fmla="*/ 338 w 1386"/>
                <a:gd name="T53" fmla="*/ 718 h 1019"/>
                <a:gd name="T54" fmla="*/ 390 w 1386"/>
                <a:gd name="T55" fmla="*/ 681 h 1019"/>
                <a:gd name="T56" fmla="*/ 433 w 1386"/>
                <a:gd name="T57" fmla="*/ 645 h 1019"/>
                <a:gd name="T58" fmla="*/ 468 w 1386"/>
                <a:gd name="T59" fmla="*/ 607 h 1019"/>
                <a:gd name="T60" fmla="*/ 494 w 1386"/>
                <a:gd name="T61" fmla="*/ 567 h 1019"/>
                <a:gd name="T62" fmla="*/ 508 w 1386"/>
                <a:gd name="T63" fmla="*/ 527 h 1019"/>
                <a:gd name="T64" fmla="*/ 513 w 1386"/>
                <a:gd name="T65" fmla="*/ 485 h 1019"/>
                <a:gd name="T66" fmla="*/ 508 w 1386"/>
                <a:gd name="T67" fmla="*/ 444 h 1019"/>
                <a:gd name="T68" fmla="*/ 490 w 1386"/>
                <a:gd name="T69" fmla="*/ 400 h 1019"/>
                <a:gd name="T70" fmla="*/ 463 w 1386"/>
                <a:gd name="T71" fmla="*/ 359 h 1019"/>
                <a:gd name="T72" fmla="*/ 424 w 1386"/>
                <a:gd name="T73" fmla="*/ 319 h 1019"/>
                <a:gd name="T74" fmla="*/ 376 w 1386"/>
                <a:gd name="T75" fmla="*/ 281 h 1019"/>
                <a:gd name="T76" fmla="*/ 319 w 1386"/>
                <a:gd name="T77" fmla="*/ 242 h 1019"/>
                <a:gd name="T78" fmla="*/ 251 w 1386"/>
                <a:gd name="T79" fmla="*/ 208 h 1019"/>
                <a:gd name="T80" fmla="*/ 177 w 1386"/>
                <a:gd name="T81" fmla="*/ 173 h 1019"/>
                <a:gd name="T82" fmla="*/ 92 w 1386"/>
                <a:gd name="T83" fmla="*/ 140 h 1019"/>
                <a:gd name="T84" fmla="*/ 0 w 1386"/>
                <a:gd name="T85" fmla="*/ 109 h 1019"/>
                <a:gd name="T86" fmla="*/ 452 w 1386"/>
                <a:gd name="T87" fmla="*/ 0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6" h="1019">
                  <a:moveTo>
                    <a:pt x="452" y="0"/>
                  </a:moveTo>
                  <a:lnTo>
                    <a:pt x="580" y="34"/>
                  </a:lnTo>
                  <a:lnTo>
                    <a:pt x="702" y="72"/>
                  </a:lnTo>
                  <a:lnTo>
                    <a:pt x="812" y="111"/>
                  </a:lnTo>
                  <a:lnTo>
                    <a:pt x="916" y="152"/>
                  </a:lnTo>
                  <a:lnTo>
                    <a:pt x="1010" y="197"/>
                  </a:lnTo>
                  <a:lnTo>
                    <a:pt x="1095" y="242"/>
                  </a:lnTo>
                  <a:lnTo>
                    <a:pt x="1169" y="289"/>
                  </a:lnTo>
                  <a:lnTo>
                    <a:pt x="1235" y="338"/>
                  </a:lnTo>
                  <a:lnTo>
                    <a:pt x="1287" y="386"/>
                  </a:lnTo>
                  <a:lnTo>
                    <a:pt x="1330" y="438"/>
                  </a:lnTo>
                  <a:lnTo>
                    <a:pt x="1361" y="490"/>
                  </a:lnTo>
                  <a:lnTo>
                    <a:pt x="1379" y="544"/>
                  </a:lnTo>
                  <a:lnTo>
                    <a:pt x="1386" y="598"/>
                  </a:lnTo>
                  <a:lnTo>
                    <a:pt x="1381" y="648"/>
                  </a:lnTo>
                  <a:lnTo>
                    <a:pt x="1363" y="699"/>
                  </a:lnTo>
                  <a:lnTo>
                    <a:pt x="1337" y="749"/>
                  </a:lnTo>
                  <a:lnTo>
                    <a:pt x="1299" y="797"/>
                  </a:lnTo>
                  <a:lnTo>
                    <a:pt x="1252" y="844"/>
                  </a:lnTo>
                  <a:lnTo>
                    <a:pt x="1195" y="889"/>
                  </a:lnTo>
                  <a:lnTo>
                    <a:pt x="1128" y="934"/>
                  </a:lnTo>
                  <a:lnTo>
                    <a:pt x="1053" y="978"/>
                  </a:lnTo>
                  <a:lnTo>
                    <a:pt x="970" y="1019"/>
                  </a:lnTo>
                  <a:lnTo>
                    <a:pt x="133" y="817"/>
                  </a:lnTo>
                  <a:lnTo>
                    <a:pt x="210" y="785"/>
                  </a:lnTo>
                  <a:lnTo>
                    <a:pt x="277" y="752"/>
                  </a:lnTo>
                  <a:lnTo>
                    <a:pt x="338" y="718"/>
                  </a:lnTo>
                  <a:lnTo>
                    <a:pt x="390" y="681"/>
                  </a:lnTo>
                  <a:lnTo>
                    <a:pt x="433" y="645"/>
                  </a:lnTo>
                  <a:lnTo>
                    <a:pt x="468" y="607"/>
                  </a:lnTo>
                  <a:lnTo>
                    <a:pt x="494" y="567"/>
                  </a:lnTo>
                  <a:lnTo>
                    <a:pt x="508" y="527"/>
                  </a:lnTo>
                  <a:lnTo>
                    <a:pt x="513" y="485"/>
                  </a:lnTo>
                  <a:lnTo>
                    <a:pt x="508" y="444"/>
                  </a:lnTo>
                  <a:lnTo>
                    <a:pt x="490" y="400"/>
                  </a:lnTo>
                  <a:lnTo>
                    <a:pt x="463" y="359"/>
                  </a:lnTo>
                  <a:lnTo>
                    <a:pt x="424" y="319"/>
                  </a:lnTo>
                  <a:lnTo>
                    <a:pt x="376" y="281"/>
                  </a:lnTo>
                  <a:lnTo>
                    <a:pt x="319" y="242"/>
                  </a:lnTo>
                  <a:lnTo>
                    <a:pt x="251" y="208"/>
                  </a:lnTo>
                  <a:lnTo>
                    <a:pt x="177" y="173"/>
                  </a:lnTo>
                  <a:lnTo>
                    <a:pt x="92" y="140"/>
                  </a:lnTo>
                  <a:lnTo>
                    <a:pt x="0" y="109"/>
                  </a:lnTo>
                  <a:lnTo>
                    <a:pt x="452" y="0"/>
                  </a:lnTo>
                  <a:close/>
                </a:path>
              </a:pathLst>
            </a:custGeom>
            <a:solidFill>
              <a:schemeClr val="accent2"/>
            </a:solid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 name="Freeform 25">
              <a:extLst>
                <a:ext uri="{FF2B5EF4-FFF2-40B4-BE49-F238E27FC236}">
                  <a16:creationId xmlns:a16="http://schemas.microsoft.com/office/drawing/2014/main" id="{36FD2119-CDDE-4F2B-BB03-D53F927A2E51}"/>
                </a:ext>
              </a:extLst>
            </p:cNvPr>
            <p:cNvSpPr>
              <a:spLocks/>
            </p:cNvSpPr>
            <p:nvPr/>
          </p:nvSpPr>
          <p:spPr bwMode="auto">
            <a:xfrm>
              <a:off x="2535238" y="5103813"/>
              <a:ext cx="7550150" cy="896938"/>
            </a:xfrm>
            <a:custGeom>
              <a:avLst/>
              <a:gdLst>
                <a:gd name="T0" fmla="*/ 842 w 4756"/>
                <a:gd name="T1" fmla="*/ 0 h 565"/>
                <a:gd name="T2" fmla="*/ 945 w 4756"/>
                <a:gd name="T3" fmla="*/ 33 h 565"/>
                <a:gd name="T4" fmla="*/ 1058 w 4756"/>
                <a:gd name="T5" fmla="*/ 64 h 565"/>
                <a:gd name="T6" fmla="*/ 1179 w 4756"/>
                <a:gd name="T7" fmla="*/ 91 h 565"/>
                <a:gd name="T8" fmla="*/ 1307 w 4756"/>
                <a:gd name="T9" fmla="*/ 118 h 565"/>
                <a:gd name="T10" fmla="*/ 1443 w 4756"/>
                <a:gd name="T11" fmla="*/ 140 h 565"/>
                <a:gd name="T12" fmla="*/ 1586 w 4756"/>
                <a:gd name="T13" fmla="*/ 159 h 565"/>
                <a:gd name="T14" fmla="*/ 1734 w 4756"/>
                <a:gd name="T15" fmla="*/ 176 h 565"/>
                <a:gd name="T16" fmla="*/ 1888 w 4756"/>
                <a:gd name="T17" fmla="*/ 189 h 565"/>
                <a:gd name="T18" fmla="*/ 2047 w 4756"/>
                <a:gd name="T19" fmla="*/ 197 h 565"/>
                <a:gd name="T20" fmla="*/ 2210 w 4756"/>
                <a:gd name="T21" fmla="*/ 204 h 565"/>
                <a:gd name="T22" fmla="*/ 2376 w 4756"/>
                <a:gd name="T23" fmla="*/ 206 h 565"/>
                <a:gd name="T24" fmla="*/ 2544 w 4756"/>
                <a:gd name="T25" fmla="*/ 204 h 565"/>
                <a:gd name="T26" fmla="*/ 2707 w 4756"/>
                <a:gd name="T27" fmla="*/ 199 h 565"/>
                <a:gd name="T28" fmla="*/ 2866 w 4756"/>
                <a:gd name="T29" fmla="*/ 189 h 565"/>
                <a:gd name="T30" fmla="*/ 3020 w 4756"/>
                <a:gd name="T31" fmla="*/ 176 h 565"/>
                <a:gd name="T32" fmla="*/ 3168 w 4756"/>
                <a:gd name="T33" fmla="*/ 159 h 565"/>
                <a:gd name="T34" fmla="*/ 3310 w 4756"/>
                <a:gd name="T35" fmla="*/ 140 h 565"/>
                <a:gd name="T36" fmla="*/ 3447 w 4756"/>
                <a:gd name="T37" fmla="*/ 118 h 565"/>
                <a:gd name="T38" fmla="*/ 3575 w 4756"/>
                <a:gd name="T39" fmla="*/ 91 h 565"/>
                <a:gd name="T40" fmla="*/ 3696 w 4756"/>
                <a:gd name="T41" fmla="*/ 64 h 565"/>
                <a:gd name="T42" fmla="*/ 3809 w 4756"/>
                <a:gd name="T43" fmla="*/ 34 h 565"/>
                <a:gd name="T44" fmla="*/ 3912 w 4756"/>
                <a:gd name="T45" fmla="*/ 0 h 565"/>
                <a:gd name="T46" fmla="*/ 4756 w 4756"/>
                <a:gd name="T47" fmla="*/ 204 h 565"/>
                <a:gd name="T48" fmla="*/ 4640 w 4756"/>
                <a:gd name="T49" fmla="*/ 249 h 565"/>
                <a:gd name="T50" fmla="*/ 4515 w 4756"/>
                <a:gd name="T51" fmla="*/ 293 h 565"/>
                <a:gd name="T52" fmla="*/ 4378 w 4756"/>
                <a:gd name="T53" fmla="*/ 333 h 565"/>
                <a:gd name="T54" fmla="*/ 4233 w 4756"/>
                <a:gd name="T55" fmla="*/ 371 h 565"/>
                <a:gd name="T56" fmla="*/ 4079 w 4756"/>
                <a:gd name="T57" fmla="*/ 405 h 565"/>
                <a:gd name="T58" fmla="*/ 3916 w 4756"/>
                <a:gd name="T59" fmla="*/ 438 h 565"/>
                <a:gd name="T60" fmla="*/ 3746 w 4756"/>
                <a:gd name="T61" fmla="*/ 466 h 565"/>
                <a:gd name="T62" fmla="*/ 3568 w 4756"/>
                <a:gd name="T63" fmla="*/ 492 h 565"/>
                <a:gd name="T64" fmla="*/ 3384 w 4756"/>
                <a:gd name="T65" fmla="*/ 513 h 565"/>
                <a:gd name="T66" fmla="*/ 3194 w 4756"/>
                <a:gd name="T67" fmla="*/ 532 h 565"/>
                <a:gd name="T68" fmla="*/ 2996 w 4756"/>
                <a:gd name="T69" fmla="*/ 546 h 565"/>
                <a:gd name="T70" fmla="*/ 2795 w 4756"/>
                <a:gd name="T71" fmla="*/ 556 h 565"/>
                <a:gd name="T72" fmla="*/ 2589 w 4756"/>
                <a:gd name="T73" fmla="*/ 563 h 565"/>
                <a:gd name="T74" fmla="*/ 2376 w 4756"/>
                <a:gd name="T75" fmla="*/ 565 h 565"/>
                <a:gd name="T76" fmla="*/ 2167 w 4756"/>
                <a:gd name="T77" fmla="*/ 563 h 565"/>
                <a:gd name="T78" fmla="*/ 1960 w 4756"/>
                <a:gd name="T79" fmla="*/ 556 h 565"/>
                <a:gd name="T80" fmla="*/ 1760 w 4756"/>
                <a:gd name="T81" fmla="*/ 546 h 565"/>
                <a:gd name="T82" fmla="*/ 1562 w 4756"/>
                <a:gd name="T83" fmla="*/ 532 h 565"/>
                <a:gd name="T84" fmla="*/ 1372 w 4756"/>
                <a:gd name="T85" fmla="*/ 513 h 565"/>
                <a:gd name="T86" fmla="*/ 1186 w 4756"/>
                <a:gd name="T87" fmla="*/ 492 h 565"/>
                <a:gd name="T88" fmla="*/ 1010 w 4756"/>
                <a:gd name="T89" fmla="*/ 466 h 565"/>
                <a:gd name="T90" fmla="*/ 838 w 4756"/>
                <a:gd name="T91" fmla="*/ 438 h 565"/>
                <a:gd name="T92" fmla="*/ 675 w 4756"/>
                <a:gd name="T93" fmla="*/ 405 h 565"/>
                <a:gd name="T94" fmla="*/ 521 w 4756"/>
                <a:gd name="T95" fmla="*/ 371 h 565"/>
                <a:gd name="T96" fmla="*/ 377 w 4756"/>
                <a:gd name="T97" fmla="*/ 333 h 565"/>
                <a:gd name="T98" fmla="*/ 241 w 4756"/>
                <a:gd name="T99" fmla="*/ 293 h 565"/>
                <a:gd name="T100" fmla="*/ 116 w 4756"/>
                <a:gd name="T101" fmla="*/ 249 h 565"/>
                <a:gd name="T102" fmla="*/ 0 w 4756"/>
                <a:gd name="T103" fmla="*/ 204 h 565"/>
                <a:gd name="T104" fmla="*/ 842 w 4756"/>
                <a:gd name="T10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56" h="565">
                  <a:moveTo>
                    <a:pt x="842" y="0"/>
                  </a:moveTo>
                  <a:lnTo>
                    <a:pt x="945" y="33"/>
                  </a:lnTo>
                  <a:lnTo>
                    <a:pt x="1058" y="64"/>
                  </a:lnTo>
                  <a:lnTo>
                    <a:pt x="1179" y="91"/>
                  </a:lnTo>
                  <a:lnTo>
                    <a:pt x="1307" y="118"/>
                  </a:lnTo>
                  <a:lnTo>
                    <a:pt x="1443" y="140"/>
                  </a:lnTo>
                  <a:lnTo>
                    <a:pt x="1586" y="159"/>
                  </a:lnTo>
                  <a:lnTo>
                    <a:pt x="1734" y="176"/>
                  </a:lnTo>
                  <a:lnTo>
                    <a:pt x="1888" y="189"/>
                  </a:lnTo>
                  <a:lnTo>
                    <a:pt x="2047" y="197"/>
                  </a:lnTo>
                  <a:lnTo>
                    <a:pt x="2210" y="204"/>
                  </a:lnTo>
                  <a:lnTo>
                    <a:pt x="2376" y="206"/>
                  </a:lnTo>
                  <a:lnTo>
                    <a:pt x="2544" y="204"/>
                  </a:lnTo>
                  <a:lnTo>
                    <a:pt x="2707" y="199"/>
                  </a:lnTo>
                  <a:lnTo>
                    <a:pt x="2866" y="189"/>
                  </a:lnTo>
                  <a:lnTo>
                    <a:pt x="3020" y="176"/>
                  </a:lnTo>
                  <a:lnTo>
                    <a:pt x="3168" y="159"/>
                  </a:lnTo>
                  <a:lnTo>
                    <a:pt x="3310" y="140"/>
                  </a:lnTo>
                  <a:lnTo>
                    <a:pt x="3447" y="118"/>
                  </a:lnTo>
                  <a:lnTo>
                    <a:pt x="3575" y="91"/>
                  </a:lnTo>
                  <a:lnTo>
                    <a:pt x="3696" y="64"/>
                  </a:lnTo>
                  <a:lnTo>
                    <a:pt x="3809" y="34"/>
                  </a:lnTo>
                  <a:lnTo>
                    <a:pt x="3912" y="0"/>
                  </a:lnTo>
                  <a:lnTo>
                    <a:pt x="4756" y="204"/>
                  </a:lnTo>
                  <a:lnTo>
                    <a:pt x="4640" y="249"/>
                  </a:lnTo>
                  <a:lnTo>
                    <a:pt x="4515" y="293"/>
                  </a:lnTo>
                  <a:lnTo>
                    <a:pt x="4378" y="333"/>
                  </a:lnTo>
                  <a:lnTo>
                    <a:pt x="4233" y="371"/>
                  </a:lnTo>
                  <a:lnTo>
                    <a:pt x="4079" y="405"/>
                  </a:lnTo>
                  <a:lnTo>
                    <a:pt x="3916" y="438"/>
                  </a:lnTo>
                  <a:lnTo>
                    <a:pt x="3746" y="466"/>
                  </a:lnTo>
                  <a:lnTo>
                    <a:pt x="3568" y="492"/>
                  </a:lnTo>
                  <a:lnTo>
                    <a:pt x="3384" y="513"/>
                  </a:lnTo>
                  <a:lnTo>
                    <a:pt x="3194" y="532"/>
                  </a:lnTo>
                  <a:lnTo>
                    <a:pt x="2996" y="546"/>
                  </a:lnTo>
                  <a:lnTo>
                    <a:pt x="2795" y="556"/>
                  </a:lnTo>
                  <a:lnTo>
                    <a:pt x="2589" y="563"/>
                  </a:lnTo>
                  <a:lnTo>
                    <a:pt x="2376" y="565"/>
                  </a:lnTo>
                  <a:lnTo>
                    <a:pt x="2167" y="563"/>
                  </a:lnTo>
                  <a:lnTo>
                    <a:pt x="1960" y="556"/>
                  </a:lnTo>
                  <a:lnTo>
                    <a:pt x="1760" y="546"/>
                  </a:lnTo>
                  <a:lnTo>
                    <a:pt x="1562" y="532"/>
                  </a:lnTo>
                  <a:lnTo>
                    <a:pt x="1372" y="513"/>
                  </a:lnTo>
                  <a:lnTo>
                    <a:pt x="1186" y="492"/>
                  </a:lnTo>
                  <a:lnTo>
                    <a:pt x="1010" y="466"/>
                  </a:lnTo>
                  <a:lnTo>
                    <a:pt x="838" y="438"/>
                  </a:lnTo>
                  <a:lnTo>
                    <a:pt x="675" y="405"/>
                  </a:lnTo>
                  <a:lnTo>
                    <a:pt x="521" y="371"/>
                  </a:lnTo>
                  <a:lnTo>
                    <a:pt x="377" y="333"/>
                  </a:lnTo>
                  <a:lnTo>
                    <a:pt x="241" y="293"/>
                  </a:lnTo>
                  <a:lnTo>
                    <a:pt x="116" y="249"/>
                  </a:lnTo>
                  <a:lnTo>
                    <a:pt x="0" y="204"/>
                  </a:lnTo>
                  <a:lnTo>
                    <a:pt x="842" y="0"/>
                  </a:lnTo>
                  <a:close/>
                </a:path>
              </a:pathLst>
            </a:custGeom>
            <a:solidFill>
              <a:schemeClr val="accent5"/>
            </a:solidFill>
            <a:ln w="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 name="Freeform 26">
              <a:extLst>
                <a:ext uri="{FF2B5EF4-FFF2-40B4-BE49-F238E27FC236}">
                  <a16:creationId xmlns:a16="http://schemas.microsoft.com/office/drawing/2014/main" id="{D0FCD37E-78A5-4EAC-B01B-622677C8B494}"/>
                </a:ext>
              </a:extLst>
            </p:cNvPr>
            <p:cNvSpPr>
              <a:spLocks/>
            </p:cNvSpPr>
            <p:nvPr/>
          </p:nvSpPr>
          <p:spPr bwMode="auto">
            <a:xfrm>
              <a:off x="7986713" y="3938588"/>
              <a:ext cx="1474788" cy="1123950"/>
            </a:xfrm>
            <a:custGeom>
              <a:avLst/>
              <a:gdLst>
                <a:gd name="T0" fmla="*/ 416 w 929"/>
                <a:gd name="T1" fmla="*/ 0 h 708"/>
                <a:gd name="T2" fmla="*/ 508 w 929"/>
                <a:gd name="T3" fmla="*/ 31 h 708"/>
                <a:gd name="T4" fmla="*/ 593 w 929"/>
                <a:gd name="T5" fmla="*/ 64 h 708"/>
                <a:gd name="T6" fmla="*/ 667 w 929"/>
                <a:gd name="T7" fmla="*/ 99 h 708"/>
                <a:gd name="T8" fmla="*/ 735 w 929"/>
                <a:gd name="T9" fmla="*/ 133 h 708"/>
                <a:gd name="T10" fmla="*/ 792 w 929"/>
                <a:gd name="T11" fmla="*/ 172 h 708"/>
                <a:gd name="T12" fmla="*/ 840 w 929"/>
                <a:gd name="T13" fmla="*/ 210 h 708"/>
                <a:gd name="T14" fmla="*/ 879 w 929"/>
                <a:gd name="T15" fmla="*/ 250 h 708"/>
                <a:gd name="T16" fmla="*/ 906 w 929"/>
                <a:gd name="T17" fmla="*/ 291 h 708"/>
                <a:gd name="T18" fmla="*/ 924 w 929"/>
                <a:gd name="T19" fmla="*/ 335 h 708"/>
                <a:gd name="T20" fmla="*/ 929 w 929"/>
                <a:gd name="T21" fmla="*/ 376 h 708"/>
                <a:gd name="T22" fmla="*/ 924 w 929"/>
                <a:gd name="T23" fmla="*/ 418 h 708"/>
                <a:gd name="T24" fmla="*/ 910 w 929"/>
                <a:gd name="T25" fmla="*/ 458 h 708"/>
                <a:gd name="T26" fmla="*/ 884 w 929"/>
                <a:gd name="T27" fmla="*/ 498 h 708"/>
                <a:gd name="T28" fmla="*/ 849 w 929"/>
                <a:gd name="T29" fmla="*/ 536 h 708"/>
                <a:gd name="T30" fmla="*/ 806 w 929"/>
                <a:gd name="T31" fmla="*/ 572 h 708"/>
                <a:gd name="T32" fmla="*/ 754 w 929"/>
                <a:gd name="T33" fmla="*/ 609 h 708"/>
                <a:gd name="T34" fmla="*/ 693 w 929"/>
                <a:gd name="T35" fmla="*/ 643 h 708"/>
                <a:gd name="T36" fmla="*/ 626 w 929"/>
                <a:gd name="T37" fmla="*/ 676 h 708"/>
                <a:gd name="T38" fmla="*/ 549 w 929"/>
                <a:gd name="T39" fmla="*/ 708 h 708"/>
                <a:gd name="T40" fmla="*/ 0 w 929"/>
                <a:gd name="T41" fmla="*/ 576 h 708"/>
                <a:gd name="T42" fmla="*/ 66 w 929"/>
                <a:gd name="T43" fmla="*/ 550 h 708"/>
                <a:gd name="T44" fmla="*/ 123 w 929"/>
                <a:gd name="T45" fmla="*/ 522 h 708"/>
                <a:gd name="T46" fmla="*/ 174 w 929"/>
                <a:gd name="T47" fmla="*/ 494 h 708"/>
                <a:gd name="T48" fmla="*/ 215 w 929"/>
                <a:gd name="T49" fmla="*/ 465 h 708"/>
                <a:gd name="T50" fmla="*/ 250 w 929"/>
                <a:gd name="T51" fmla="*/ 435 h 708"/>
                <a:gd name="T52" fmla="*/ 274 w 929"/>
                <a:gd name="T53" fmla="*/ 402 h 708"/>
                <a:gd name="T54" fmla="*/ 288 w 929"/>
                <a:gd name="T55" fmla="*/ 369 h 708"/>
                <a:gd name="T56" fmla="*/ 293 w 929"/>
                <a:gd name="T57" fmla="*/ 336 h 708"/>
                <a:gd name="T58" fmla="*/ 290 w 929"/>
                <a:gd name="T59" fmla="*/ 303 h 708"/>
                <a:gd name="T60" fmla="*/ 274 w 929"/>
                <a:gd name="T61" fmla="*/ 270 h 708"/>
                <a:gd name="T62" fmla="*/ 250 w 929"/>
                <a:gd name="T63" fmla="*/ 239 h 708"/>
                <a:gd name="T64" fmla="*/ 217 w 929"/>
                <a:gd name="T65" fmla="*/ 210 h 708"/>
                <a:gd name="T66" fmla="*/ 175 w 929"/>
                <a:gd name="T67" fmla="*/ 180 h 708"/>
                <a:gd name="T68" fmla="*/ 127 w 929"/>
                <a:gd name="T69" fmla="*/ 153 h 708"/>
                <a:gd name="T70" fmla="*/ 70 w 929"/>
                <a:gd name="T71" fmla="*/ 125 h 708"/>
                <a:gd name="T72" fmla="*/ 6 w 929"/>
                <a:gd name="T73" fmla="*/ 100 h 708"/>
                <a:gd name="T74" fmla="*/ 416 w 929"/>
                <a:gd name="T7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9" h="708">
                  <a:moveTo>
                    <a:pt x="416" y="0"/>
                  </a:moveTo>
                  <a:lnTo>
                    <a:pt x="508" y="31"/>
                  </a:lnTo>
                  <a:lnTo>
                    <a:pt x="593" y="64"/>
                  </a:lnTo>
                  <a:lnTo>
                    <a:pt x="667" y="99"/>
                  </a:lnTo>
                  <a:lnTo>
                    <a:pt x="735" y="133"/>
                  </a:lnTo>
                  <a:lnTo>
                    <a:pt x="792" y="172"/>
                  </a:lnTo>
                  <a:lnTo>
                    <a:pt x="840" y="210"/>
                  </a:lnTo>
                  <a:lnTo>
                    <a:pt x="879" y="250"/>
                  </a:lnTo>
                  <a:lnTo>
                    <a:pt x="906" y="291"/>
                  </a:lnTo>
                  <a:lnTo>
                    <a:pt x="924" y="335"/>
                  </a:lnTo>
                  <a:lnTo>
                    <a:pt x="929" y="376"/>
                  </a:lnTo>
                  <a:lnTo>
                    <a:pt x="924" y="418"/>
                  </a:lnTo>
                  <a:lnTo>
                    <a:pt x="910" y="458"/>
                  </a:lnTo>
                  <a:lnTo>
                    <a:pt x="884" y="498"/>
                  </a:lnTo>
                  <a:lnTo>
                    <a:pt x="849" y="536"/>
                  </a:lnTo>
                  <a:lnTo>
                    <a:pt x="806" y="572"/>
                  </a:lnTo>
                  <a:lnTo>
                    <a:pt x="754" y="609"/>
                  </a:lnTo>
                  <a:lnTo>
                    <a:pt x="693" y="643"/>
                  </a:lnTo>
                  <a:lnTo>
                    <a:pt x="626" y="676"/>
                  </a:lnTo>
                  <a:lnTo>
                    <a:pt x="549" y="708"/>
                  </a:lnTo>
                  <a:lnTo>
                    <a:pt x="0" y="576"/>
                  </a:lnTo>
                  <a:lnTo>
                    <a:pt x="66" y="550"/>
                  </a:lnTo>
                  <a:lnTo>
                    <a:pt x="123" y="522"/>
                  </a:lnTo>
                  <a:lnTo>
                    <a:pt x="174" y="494"/>
                  </a:lnTo>
                  <a:lnTo>
                    <a:pt x="215" y="465"/>
                  </a:lnTo>
                  <a:lnTo>
                    <a:pt x="250" y="435"/>
                  </a:lnTo>
                  <a:lnTo>
                    <a:pt x="274" y="402"/>
                  </a:lnTo>
                  <a:lnTo>
                    <a:pt x="288" y="369"/>
                  </a:lnTo>
                  <a:lnTo>
                    <a:pt x="293" y="336"/>
                  </a:lnTo>
                  <a:lnTo>
                    <a:pt x="290" y="303"/>
                  </a:lnTo>
                  <a:lnTo>
                    <a:pt x="274" y="270"/>
                  </a:lnTo>
                  <a:lnTo>
                    <a:pt x="250" y="239"/>
                  </a:lnTo>
                  <a:lnTo>
                    <a:pt x="217" y="210"/>
                  </a:lnTo>
                  <a:lnTo>
                    <a:pt x="175" y="180"/>
                  </a:lnTo>
                  <a:lnTo>
                    <a:pt x="127" y="153"/>
                  </a:lnTo>
                  <a:lnTo>
                    <a:pt x="70" y="125"/>
                  </a:lnTo>
                  <a:lnTo>
                    <a:pt x="6" y="100"/>
                  </a:lnTo>
                  <a:lnTo>
                    <a:pt x="416" y="0"/>
                  </a:lnTo>
                  <a:close/>
                </a:path>
              </a:pathLst>
            </a:custGeom>
            <a:solidFill>
              <a:schemeClr val="accent2">
                <a:lumMod val="60000"/>
                <a:lumOff val="40000"/>
              </a:schemeClr>
            </a:solidFill>
            <a:ln w="0">
              <a:solidFill>
                <a:schemeClr val="accent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0" name="Freeform 27">
              <a:extLst>
                <a:ext uri="{FF2B5EF4-FFF2-40B4-BE49-F238E27FC236}">
                  <a16:creationId xmlns:a16="http://schemas.microsoft.com/office/drawing/2014/main" id="{039774CD-2F94-4FA1-B7CB-A5C0A35AED6F}"/>
                </a:ext>
              </a:extLst>
            </p:cNvPr>
            <p:cNvSpPr>
              <a:spLocks/>
            </p:cNvSpPr>
            <p:nvPr/>
          </p:nvSpPr>
          <p:spPr bwMode="auto">
            <a:xfrm>
              <a:off x="4079876" y="3643313"/>
              <a:ext cx="4438650" cy="419100"/>
            </a:xfrm>
            <a:custGeom>
              <a:avLst/>
              <a:gdLst>
                <a:gd name="T0" fmla="*/ 1403 w 2796"/>
                <a:gd name="T1" fmla="*/ 0 h 264"/>
                <a:gd name="T2" fmla="*/ 1583 w 2796"/>
                <a:gd name="T3" fmla="*/ 2 h 264"/>
                <a:gd name="T4" fmla="*/ 1758 w 2796"/>
                <a:gd name="T5" fmla="*/ 9 h 264"/>
                <a:gd name="T6" fmla="*/ 1926 w 2796"/>
                <a:gd name="T7" fmla="*/ 19 h 264"/>
                <a:gd name="T8" fmla="*/ 2091 w 2796"/>
                <a:gd name="T9" fmla="*/ 35 h 264"/>
                <a:gd name="T10" fmla="*/ 2247 w 2796"/>
                <a:gd name="T11" fmla="*/ 54 h 264"/>
                <a:gd name="T12" fmla="*/ 2397 w 2796"/>
                <a:gd name="T13" fmla="*/ 75 h 264"/>
                <a:gd name="T14" fmla="*/ 2539 w 2796"/>
                <a:gd name="T15" fmla="*/ 101 h 264"/>
                <a:gd name="T16" fmla="*/ 2673 w 2796"/>
                <a:gd name="T17" fmla="*/ 130 h 264"/>
                <a:gd name="T18" fmla="*/ 2796 w 2796"/>
                <a:gd name="T19" fmla="*/ 162 h 264"/>
                <a:gd name="T20" fmla="*/ 2389 w 2796"/>
                <a:gd name="T21" fmla="*/ 260 h 264"/>
                <a:gd name="T22" fmla="*/ 2292 w 2796"/>
                <a:gd name="T23" fmla="*/ 234 h 264"/>
                <a:gd name="T24" fmla="*/ 2186 w 2796"/>
                <a:gd name="T25" fmla="*/ 210 h 264"/>
                <a:gd name="T26" fmla="*/ 2072 w 2796"/>
                <a:gd name="T27" fmla="*/ 189 h 264"/>
                <a:gd name="T28" fmla="*/ 1950 w 2796"/>
                <a:gd name="T29" fmla="*/ 172 h 264"/>
                <a:gd name="T30" fmla="*/ 1822 w 2796"/>
                <a:gd name="T31" fmla="*/ 158 h 264"/>
                <a:gd name="T32" fmla="*/ 1687 w 2796"/>
                <a:gd name="T33" fmla="*/ 148 h 264"/>
                <a:gd name="T34" fmla="*/ 1549 w 2796"/>
                <a:gd name="T35" fmla="*/ 143 h 264"/>
                <a:gd name="T36" fmla="*/ 1403 w 2796"/>
                <a:gd name="T37" fmla="*/ 141 h 264"/>
                <a:gd name="T38" fmla="*/ 1259 w 2796"/>
                <a:gd name="T39" fmla="*/ 143 h 264"/>
                <a:gd name="T40" fmla="*/ 1117 w 2796"/>
                <a:gd name="T41" fmla="*/ 149 h 264"/>
                <a:gd name="T42" fmla="*/ 982 w 2796"/>
                <a:gd name="T43" fmla="*/ 160 h 264"/>
                <a:gd name="T44" fmla="*/ 852 w 2796"/>
                <a:gd name="T45" fmla="*/ 174 h 264"/>
                <a:gd name="T46" fmla="*/ 729 w 2796"/>
                <a:gd name="T47" fmla="*/ 191 h 264"/>
                <a:gd name="T48" fmla="*/ 613 w 2796"/>
                <a:gd name="T49" fmla="*/ 212 h 264"/>
                <a:gd name="T50" fmla="*/ 508 w 2796"/>
                <a:gd name="T51" fmla="*/ 236 h 264"/>
                <a:gd name="T52" fmla="*/ 409 w 2796"/>
                <a:gd name="T53" fmla="*/ 264 h 264"/>
                <a:gd name="T54" fmla="*/ 0 w 2796"/>
                <a:gd name="T55" fmla="*/ 165 h 264"/>
                <a:gd name="T56" fmla="*/ 125 w 2796"/>
                <a:gd name="T57" fmla="*/ 132 h 264"/>
                <a:gd name="T58" fmla="*/ 260 w 2796"/>
                <a:gd name="T59" fmla="*/ 103 h 264"/>
                <a:gd name="T60" fmla="*/ 402 w 2796"/>
                <a:gd name="T61" fmla="*/ 77 h 264"/>
                <a:gd name="T62" fmla="*/ 553 w 2796"/>
                <a:gd name="T63" fmla="*/ 54 h 264"/>
                <a:gd name="T64" fmla="*/ 712 w 2796"/>
                <a:gd name="T65" fmla="*/ 35 h 264"/>
                <a:gd name="T66" fmla="*/ 877 w 2796"/>
                <a:gd name="T67" fmla="*/ 21 h 264"/>
                <a:gd name="T68" fmla="*/ 1048 w 2796"/>
                <a:gd name="T69" fmla="*/ 9 h 264"/>
                <a:gd name="T70" fmla="*/ 1225 w 2796"/>
                <a:gd name="T71" fmla="*/ 2 h 264"/>
                <a:gd name="T72" fmla="*/ 1403 w 2796"/>
                <a:gd name="T73"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96" h="264">
                  <a:moveTo>
                    <a:pt x="1403" y="0"/>
                  </a:moveTo>
                  <a:lnTo>
                    <a:pt x="1583" y="2"/>
                  </a:lnTo>
                  <a:lnTo>
                    <a:pt x="1758" y="9"/>
                  </a:lnTo>
                  <a:lnTo>
                    <a:pt x="1926" y="19"/>
                  </a:lnTo>
                  <a:lnTo>
                    <a:pt x="2091" y="35"/>
                  </a:lnTo>
                  <a:lnTo>
                    <a:pt x="2247" y="54"/>
                  </a:lnTo>
                  <a:lnTo>
                    <a:pt x="2397" y="75"/>
                  </a:lnTo>
                  <a:lnTo>
                    <a:pt x="2539" y="101"/>
                  </a:lnTo>
                  <a:lnTo>
                    <a:pt x="2673" y="130"/>
                  </a:lnTo>
                  <a:lnTo>
                    <a:pt x="2796" y="162"/>
                  </a:lnTo>
                  <a:lnTo>
                    <a:pt x="2389" y="260"/>
                  </a:lnTo>
                  <a:lnTo>
                    <a:pt x="2292" y="234"/>
                  </a:lnTo>
                  <a:lnTo>
                    <a:pt x="2186" y="210"/>
                  </a:lnTo>
                  <a:lnTo>
                    <a:pt x="2072" y="189"/>
                  </a:lnTo>
                  <a:lnTo>
                    <a:pt x="1950" y="172"/>
                  </a:lnTo>
                  <a:lnTo>
                    <a:pt x="1822" y="158"/>
                  </a:lnTo>
                  <a:lnTo>
                    <a:pt x="1687" y="148"/>
                  </a:lnTo>
                  <a:lnTo>
                    <a:pt x="1549" y="143"/>
                  </a:lnTo>
                  <a:lnTo>
                    <a:pt x="1403" y="141"/>
                  </a:lnTo>
                  <a:lnTo>
                    <a:pt x="1259" y="143"/>
                  </a:lnTo>
                  <a:lnTo>
                    <a:pt x="1117" y="149"/>
                  </a:lnTo>
                  <a:lnTo>
                    <a:pt x="982" y="160"/>
                  </a:lnTo>
                  <a:lnTo>
                    <a:pt x="852" y="174"/>
                  </a:lnTo>
                  <a:lnTo>
                    <a:pt x="729" y="191"/>
                  </a:lnTo>
                  <a:lnTo>
                    <a:pt x="613" y="212"/>
                  </a:lnTo>
                  <a:lnTo>
                    <a:pt x="508" y="236"/>
                  </a:lnTo>
                  <a:lnTo>
                    <a:pt x="409" y="264"/>
                  </a:lnTo>
                  <a:lnTo>
                    <a:pt x="0" y="165"/>
                  </a:lnTo>
                  <a:lnTo>
                    <a:pt x="125" y="132"/>
                  </a:lnTo>
                  <a:lnTo>
                    <a:pt x="260" y="103"/>
                  </a:lnTo>
                  <a:lnTo>
                    <a:pt x="402" y="77"/>
                  </a:lnTo>
                  <a:lnTo>
                    <a:pt x="553" y="54"/>
                  </a:lnTo>
                  <a:lnTo>
                    <a:pt x="712" y="35"/>
                  </a:lnTo>
                  <a:lnTo>
                    <a:pt x="877" y="21"/>
                  </a:lnTo>
                  <a:lnTo>
                    <a:pt x="1048" y="9"/>
                  </a:lnTo>
                  <a:lnTo>
                    <a:pt x="1225" y="2"/>
                  </a:lnTo>
                  <a:lnTo>
                    <a:pt x="1403" y="0"/>
                  </a:lnTo>
                  <a:close/>
                </a:path>
              </a:pathLst>
            </a:custGeom>
            <a:solidFill>
              <a:schemeClr val="accent1">
                <a:lumMod val="60000"/>
                <a:lumOff val="40000"/>
              </a:schemeClr>
            </a:solidFill>
            <a:ln w="0">
              <a:solidFill>
                <a:schemeClr val="accent1">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 name="Freeform 28">
              <a:extLst>
                <a:ext uri="{FF2B5EF4-FFF2-40B4-BE49-F238E27FC236}">
                  <a16:creationId xmlns:a16="http://schemas.microsoft.com/office/drawing/2014/main" id="{68AFE8EB-3AB9-4F7D-BDFA-EE8088D6FBCB}"/>
                </a:ext>
              </a:extLst>
            </p:cNvPr>
            <p:cNvSpPr>
              <a:spLocks/>
            </p:cNvSpPr>
            <p:nvPr/>
          </p:nvSpPr>
          <p:spPr bwMode="auto">
            <a:xfrm>
              <a:off x="3871913" y="4887913"/>
              <a:ext cx="4873625" cy="542925"/>
            </a:xfrm>
            <a:custGeom>
              <a:avLst/>
              <a:gdLst>
                <a:gd name="T0" fmla="*/ 552 w 3070"/>
                <a:gd name="T1" fmla="*/ 0 h 342"/>
                <a:gd name="T2" fmla="*/ 649 w 3070"/>
                <a:gd name="T3" fmla="*/ 28 h 342"/>
                <a:gd name="T4" fmla="*/ 755 w 3070"/>
                <a:gd name="T5" fmla="*/ 51 h 342"/>
                <a:gd name="T6" fmla="*/ 869 w 3070"/>
                <a:gd name="T7" fmla="*/ 71 h 342"/>
                <a:gd name="T8" fmla="*/ 990 w 3070"/>
                <a:gd name="T9" fmla="*/ 89 h 342"/>
                <a:gd name="T10" fmla="*/ 1118 w 3070"/>
                <a:gd name="T11" fmla="*/ 103 h 342"/>
                <a:gd name="T12" fmla="*/ 1254 w 3070"/>
                <a:gd name="T13" fmla="*/ 113 h 342"/>
                <a:gd name="T14" fmla="*/ 1392 w 3070"/>
                <a:gd name="T15" fmla="*/ 120 h 342"/>
                <a:gd name="T16" fmla="*/ 1534 w 3070"/>
                <a:gd name="T17" fmla="*/ 122 h 342"/>
                <a:gd name="T18" fmla="*/ 1678 w 3070"/>
                <a:gd name="T19" fmla="*/ 120 h 342"/>
                <a:gd name="T20" fmla="*/ 1816 w 3070"/>
                <a:gd name="T21" fmla="*/ 113 h 342"/>
                <a:gd name="T22" fmla="*/ 1950 w 3070"/>
                <a:gd name="T23" fmla="*/ 103 h 342"/>
                <a:gd name="T24" fmla="*/ 2078 w 3070"/>
                <a:gd name="T25" fmla="*/ 89 h 342"/>
                <a:gd name="T26" fmla="*/ 2199 w 3070"/>
                <a:gd name="T27" fmla="*/ 71 h 342"/>
                <a:gd name="T28" fmla="*/ 2312 w 3070"/>
                <a:gd name="T29" fmla="*/ 52 h 342"/>
                <a:gd name="T30" fmla="*/ 2417 w 3070"/>
                <a:gd name="T31" fmla="*/ 28 h 342"/>
                <a:gd name="T32" fmla="*/ 2514 w 3070"/>
                <a:gd name="T33" fmla="*/ 2 h 342"/>
                <a:gd name="T34" fmla="*/ 3070 w 3070"/>
                <a:gd name="T35" fmla="*/ 136 h 342"/>
                <a:gd name="T36" fmla="*/ 2967 w 3070"/>
                <a:gd name="T37" fmla="*/ 170 h 342"/>
                <a:gd name="T38" fmla="*/ 2854 w 3070"/>
                <a:gd name="T39" fmla="*/ 200 h 342"/>
                <a:gd name="T40" fmla="*/ 2733 w 3070"/>
                <a:gd name="T41" fmla="*/ 227 h 342"/>
                <a:gd name="T42" fmla="*/ 2605 w 3070"/>
                <a:gd name="T43" fmla="*/ 254 h 342"/>
                <a:gd name="T44" fmla="*/ 2468 w 3070"/>
                <a:gd name="T45" fmla="*/ 276 h 342"/>
                <a:gd name="T46" fmla="*/ 2326 w 3070"/>
                <a:gd name="T47" fmla="*/ 295 h 342"/>
                <a:gd name="T48" fmla="*/ 2178 w 3070"/>
                <a:gd name="T49" fmla="*/ 312 h 342"/>
                <a:gd name="T50" fmla="*/ 2024 w 3070"/>
                <a:gd name="T51" fmla="*/ 325 h 342"/>
                <a:gd name="T52" fmla="*/ 1865 w 3070"/>
                <a:gd name="T53" fmla="*/ 335 h 342"/>
                <a:gd name="T54" fmla="*/ 1702 w 3070"/>
                <a:gd name="T55" fmla="*/ 340 h 342"/>
                <a:gd name="T56" fmla="*/ 1534 w 3070"/>
                <a:gd name="T57" fmla="*/ 342 h 342"/>
                <a:gd name="T58" fmla="*/ 1368 w 3070"/>
                <a:gd name="T59" fmla="*/ 340 h 342"/>
                <a:gd name="T60" fmla="*/ 1205 w 3070"/>
                <a:gd name="T61" fmla="*/ 333 h 342"/>
                <a:gd name="T62" fmla="*/ 1046 w 3070"/>
                <a:gd name="T63" fmla="*/ 325 h 342"/>
                <a:gd name="T64" fmla="*/ 892 w 3070"/>
                <a:gd name="T65" fmla="*/ 312 h 342"/>
                <a:gd name="T66" fmla="*/ 744 w 3070"/>
                <a:gd name="T67" fmla="*/ 295 h 342"/>
                <a:gd name="T68" fmla="*/ 601 w 3070"/>
                <a:gd name="T69" fmla="*/ 276 h 342"/>
                <a:gd name="T70" fmla="*/ 465 w 3070"/>
                <a:gd name="T71" fmla="*/ 254 h 342"/>
                <a:gd name="T72" fmla="*/ 337 w 3070"/>
                <a:gd name="T73" fmla="*/ 227 h 342"/>
                <a:gd name="T74" fmla="*/ 216 w 3070"/>
                <a:gd name="T75" fmla="*/ 200 h 342"/>
                <a:gd name="T76" fmla="*/ 103 w 3070"/>
                <a:gd name="T77" fmla="*/ 169 h 342"/>
                <a:gd name="T78" fmla="*/ 0 w 3070"/>
                <a:gd name="T79" fmla="*/ 136 h 342"/>
                <a:gd name="T80" fmla="*/ 552 w 3070"/>
                <a:gd name="T8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70" h="342">
                  <a:moveTo>
                    <a:pt x="552" y="0"/>
                  </a:moveTo>
                  <a:lnTo>
                    <a:pt x="649" y="28"/>
                  </a:lnTo>
                  <a:lnTo>
                    <a:pt x="755" y="51"/>
                  </a:lnTo>
                  <a:lnTo>
                    <a:pt x="869" y="71"/>
                  </a:lnTo>
                  <a:lnTo>
                    <a:pt x="990" y="89"/>
                  </a:lnTo>
                  <a:lnTo>
                    <a:pt x="1118" y="103"/>
                  </a:lnTo>
                  <a:lnTo>
                    <a:pt x="1254" y="113"/>
                  </a:lnTo>
                  <a:lnTo>
                    <a:pt x="1392" y="120"/>
                  </a:lnTo>
                  <a:lnTo>
                    <a:pt x="1534" y="122"/>
                  </a:lnTo>
                  <a:lnTo>
                    <a:pt x="1678" y="120"/>
                  </a:lnTo>
                  <a:lnTo>
                    <a:pt x="1816" y="113"/>
                  </a:lnTo>
                  <a:lnTo>
                    <a:pt x="1950" y="103"/>
                  </a:lnTo>
                  <a:lnTo>
                    <a:pt x="2078" y="89"/>
                  </a:lnTo>
                  <a:lnTo>
                    <a:pt x="2199" y="71"/>
                  </a:lnTo>
                  <a:lnTo>
                    <a:pt x="2312" y="52"/>
                  </a:lnTo>
                  <a:lnTo>
                    <a:pt x="2417" y="28"/>
                  </a:lnTo>
                  <a:lnTo>
                    <a:pt x="2514" y="2"/>
                  </a:lnTo>
                  <a:lnTo>
                    <a:pt x="3070" y="136"/>
                  </a:lnTo>
                  <a:lnTo>
                    <a:pt x="2967" y="170"/>
                  </a:lnTo>
                  <a:lnTo>
                    <a:pt x="2854" y="200"/>
                  </a:lnTo>
                  <a:lnTo>
                    <a:pt x="2733" y="227"/>
                  </a:lnTo>
                  <a:lnTo>
                    <a:pt x="2605" y="254"/>
                  </a:lnTo>
                  <a:lnTo>
                    <a:pt x="2468" y="276"/>
                  </a:lnTo>
                  <a:lnTo>
                    <a:pt x="2326" y="295"/>
                  </a:lnTo>
                  <a:lnTo>
                    <a:pt x="2178" y="312"/>
                  </a:lnTo>
                  <a:lnTo>
                    <a:pt x="2024" y="325"/>
                  </a:lnTo>
                  <a:lnTo>
                    <a:pt x="1865" y="335"/>
                  </a:lnTo>
                  <a:lnTo>
                    <a:pt x="1702" y="340"/>
                  </a:lnTo>
                  <a:lnTo>
                    <a:pt x="1534" y="342"/>
                  </a:lnTo>
                  <a:lnTo>
                    <a:pt x="1368" y="340"/>
                  </a:lnTo>
                  <a:lnTo>
                    <a:pt x="1205" y="333"/>
                  </a:lnTo>
                  <a:lnTo>
                    <a:pt x="1046" y="325"/>
                  </a:lnTo>
                  <a:lnTo>
                    <a:pt x="892" y="312"/>
                  </a:lnTo>
                  <a:lnTo>
                    <a:pt x="744" y="295"/>
                  </a:lnTo>
                  <a:lnTo>
                    <a:pt x="601" y="276"/>
                  </a:lnTo>
                  <a:lnTo>
                    <a:pt x="465" y="254"/>
                  </a:lnTo>
                  <a:lnTo>
                    <a:pt x="337" y="227"/>
                  </a:lnTo>
                  <a:lnTo>
                    <a:pt x="216" y="200"/>
                  </a:lnTo>
                  <a:lnTo>
                    <a:pt x="103" y="169"/>
                  </a:lnTo>
                  <a:lnTo>
                    <a:pt x="0" y="136"/>
                  </a:lnTo>
                  <a:lnTo>
                    <a:pt x="552" y="0"/>
                  </a:lnTo>
                  <a:close/>
                </a:path>
              </a:pathLst>
            </a:custGeom>
            <a:solidFill>
              <a:schemeClr val="accent5">
                <a:lumMod val="60000"/>
                <a:lumOff val="40000"/>
              </a:schemeClr>
            </a:solidFill>
            <a:ln w="0">
              <a:solidFill>
                <a:schemeClr val="accent5">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 name="Freeform 29">
              <a:extLst>
                <a:ext uri="{FF2B5EF4-FFF2-40B4-BE49-F238E27FC236}">
                  <a16:creationId xmlns:a16="http://schemas.microsoft.com/office/drawing/2014/main" id="{80B93077-A86C-41F5-AEF5-CA901C58D7E4}"/>
                </a:ext>
              </a:extLst>
            </p:cNvPr>
            <p:cNvSpPr>
              <a:spLocks/>
            </p:cNvSpPr>
            <p:nvPr/>
          </p:nvSpPr>
          <p:spPr bwMode="auto">
            <a:xfrm>
              <a:off x="3159126" y="3943350"/>
              <a:ext cx="1468438" cy="1119188"/>
            </a:xfrm>
            <a:custGeom>
              <a:avLst/>
              <a:gdLst>
                <a:gd name="T0" fmla="*/ 501 w 925"/>
                <a:gd name="T1" fmla="*/ 0 h 705"/>
                <a:gd name="T2" fmla="*/ 914 w 925"/>
                <a:gd name="T3" fmla="*/ 101 h 705"/>
                <a:gd name="T4" fmla="*/ 843 w 925"/>
                <a:gd name="T5" fmla="*/ 129 h 705"/>
                <a:gd name="T6" fmla="*/ 783 w 925"/>
                <a:gd name="T7" fmla="*/ 160 h 705"/>
                <a:gd name="T8" fmla="*/ 731 w 925"/>
                <a:gd name="T9" fmla="*/ 191 h 705"/>
                <a:gd name="T10" fmla="*/ 689 w 925"/>
                <a:gd name="T11" fmla="*/ 226 h 705"/>
                <a:gd name="T12" fmla="*/ 660 w 925"/>
                <a:gd name="T13" fmla="*/ 261 h 705"/>
                <a:gd name="T14" fmla="*/ 641 w 925"/>
                <a:gd name="T15" fmla="*/ 297 h 705"/>
                <a:gd name="T16" fmla="*/ 636 w 925"/>
                <a:gd name="T17" fmla="*/ 333 h 705"/>
                <a:gd name="T18" fmla="*/ 639 w 925"/>
                <a:gd name="T19" fmla="*/ 366 h 705"/>
                <a:gd name="T20" fmla="*/ 655 w 925"/>
                <a:gd name="T21" fmla="*/ 399 h 705"/>
                <a:gd name="T22" fmla="*/ 679 w 925"/>
                <a:gd name="T23" fmla="*/ 430 h 705"/>
                <a:gd name="T24" fmla="*/ 712 w 925"/>
                <a:gd name="T25" fmla="*/ 462 h 705"/>
                <a:gd name="T26" fmla="*/ 753 w 925"/>
                <a:gd name="T27" fmla="*/ 491 h 705"/>
                <a:gd name="T28" fmla="*/ 802 w 925"/>
                <a:gd name="T29" fmla="*/ 519 h 705"/>
                <a:gd name="T30" fmla="*/ 859 w 925"/>
                <a:gd name="T31" fmla="*/ 545 h 705"/>
                <a:gd name="T32" fmla="*/ 925 w 925"/>
                <a:gd name="T33" fmla="*/ 571 h 705"/>
                <a:gd name="T34" fmla="*/ 376 w 925"/>
                <a:gd name="T35" fmla="*/ 705 h 705"/>
                <a:gd name="T36" fmla="*/ 301 w 925"/>
                <a:gd name="T37" fmla="*/ 672 h 705"/>
                <a:gd name="T38" fmla="*/ 234 w 925"/>
                <a:gd name="T39" fmla="*/ 639 h 705"/>
                <a:gd name="T40" fmla="*/ 173 w 925"/>
                <a:gd name="T41" fmla="*/ 604 h 705"/>
                <a:gd name="T42" fmla="*/ 121 w 925"/>
                <a:gd name="T43" fmla="*/ 569 h 705"/>
                <a:gd name="T44" fmla="*/ 78 w 925"/>
                <a:gd name="T45" fmla="*/ 531 h 705"/>
                <a:gd name="T46" fmla="*/ 45 w 925"/>
                <a:gd name="T47" fmla="*/ 493 h 705"/>
                <a:gd name="T48" fmla="*/ 19 w 925"/>
                <a:gd name="T49" fmla="*/ 455 h 705"/>
                <a:gd name="T50" fmla="*/ 5 w 925"/>
                <a:gd name="T51" fmla="*/ 415 h 705"/>
                <a:gd name="T52" fmla="*/ 0 w 925"/>
                <a:gd name="T53" fmla="*/ 373 h 705"/>
                <a:gd name="T54" fmla="*/ 5 w 925"/>
                <a:gd name="T55" fmla="*/ 332 h 705"/>
                <a:gd name="T56" fmla="*/ 22 w 925"/>
                <a:gd name="T57" fmla="*/ 290 h 705"/>
                <a:gd name="T58" fmla="*/ 48 w 925"/>
                <a:gd name="T59" fmla="*/ 248 h 705"/>
                <a:gd name="T60" fmla="*/ 87 w 925"/>
                <a:gd name="T61" fmla="*/ 210 h 705"/>
                <a:gd name="T62" fmla="*/ 133 w 925"/>
                <a:gd name="T63" fmla="*/ 170 h 705"/>
                <a:gd name="T64" fmla="*/ 189 w 925"/>
                <a:gd name="T65" fmla="*/ 134 h 705"/>
                <a:gd name="T66" fmla="*/ 255 w 925"/>
                <a:gd name="T67" fmla="*/ 97 h 705"/>
                <a:gd name="T68" fmla="*/ 329 w 925"/>
                <a:gd name="T69" fmla="*/ 65 h 705"/>
                <a:gd name="T70" fmla="*/ 410 w 925"/>
                <a:gd name="T71" fmla="*/ 32 h 705"/>
                <a:gd name="T72" fmla="*/ 501 w 925"/>
                <a:gd name="T73" fmla="*/ 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5" h="705">
                  <a:moveTo>
                    <a:pt x="501" y="0"/>
                  </a:moveTo>
                  <a:lnTo>
                    <a:pt x="914" y="101"/>
                  </a:lnTo>
                  <a:lnTo>
                    <a:pt x="843" y="129"/>
                  </a:lnTo>
                  <a:lnTo>
                    <a:pt x="783" y="160"/>
                  </a:lnTo>
                  <a:lnTo>
                    <a:pt x="731" y="191"/>
                  </a:lnTo>
                  <a:lnTo>
                    <a:pt x="689" y="226"/>
                  </a:lnTo>
                  <a:lnTo>
                    <a:pt x="660" y="261"/>
                  </a:lnTo>
                  <a:lnTo>
                    <a:pt x="641" y="297"/>
                  </a:lnTo>
                  <a:lnTo>
                    <a:pt x="636" y="333"/>
                  </a:lnTo>
                  <a:lnTo>
                    <a:pt x="639" y="366"/>
                  </a:lnTo>
                  <a:lnTo>
                    <a:pt x="655" y="399"/>
                  </a:lnTo>
                  <a:lnTo>
                    <a:pt x="679" y="430"/>
                  </a:lnTo>
                  <a:lnTo>
                    <a:pt x="712" y="462"/>
                  </a:lnTo>
                  <a:lnTo>
                    <a:pt x="753" y="491"/>
                  </a:lnTo>
                  <a:lnTo>
                    <a:pt x="802" y="519"/>
                  </a:lnTo>
                  <a:lnTo>
                    <a:pt x="859" y="545"/>
                  </a:lnTo>
                  <a:lnTo>
                    <a:pt x="925" y="571"/>
                  </a:lnTo>
                  <a:lnTo>
                    <a:pt x="376" y="705"/>
                  </a:lnTo>
                  <a:lnTo>
                    <a:pt x="301" y="672"/>
                  </a:lnTo>
                  <a:lnTo>
                    <a:pt x="234" y="639"/>
                  </a:lnTo>
                  <a:lnTo>
                    <a:pt x="173" y="604"/>
                  </a:lnTo>
                  <a:lnTo>
                    <a:pt x="121" y="569"/>
                  </a:lnTo>
                  <a:lnTo>
                    <a:pt x="78" y="531"/>
                  </a:lnTo>
                  <a:lnTo>
                    <a:pt x="45" y="493"/>
                  </a:lnTo>
                  <a:lnTo>
                    <a:pt x="19" y="455"/>
                  </a:lnTo>
                  <a:lnTo>
                    <a:pt x="5" y="415"/>
                  </a:lnTo>
                  <a:lnTo>
                    <a:pt x="0" y="373"/>
                  </a:lnTo>
                  <a:lnTo>
                    <a:pt x="5" y="332"/>
                  </a:lnTo>
                  <a:lnTo>
                    <a:pt x="22" y="290"/>
                  </a:lnTo>
                  <a:lnTo>
                    <a:pt x="48" y="248"/>
                  </a:lnTo>
                  <a:lnTo>
                    <a:pt x="87" y="210"/>
                  </a:lnTo>
                  <a:lnTo>
                    <a:pt x="133" y="170"/>
                  </a:lnTo>
                  <a:lnTo>
                    <a:pt x="189" y="134"/>
                  </a:lnTo>
                  <a:lnTo>
                    <a:pt x="255" y="97"/>
                  </a:lnTo>
                  <a:lnTo>
                    <a:pt x="329" y="65"/>
                  </a:lnTo>
                  <a:lnTo>
                    <a:pt x="410" y="32"/>
                  </a:lnTo>
                  <a:lnTo>
                    <a:pt x="501" y="0"/>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 name="Freeform 30">
              <a:extLst>
                <a:ext uri="{FF2B5EF4-FFF2-40B4-BE49-F238E27FC236}">
                  <a16:creationId xmlns:a16="http://schemas.microsoft.com/office/drawing/2014/main" id="{491DB96C-735E-4612-B6D9-A339C544DDF3}"/>
                </a:ext>
              </a:extLst>
            </p:cNvPr>
            <p:cNvSpPr>
              <a:spLocks/>
            </p:cNvSpPr>
            <p:nvPr/>
          </p:nvSpPr>
          <p:spPr bwMode="auto">
            <a:xfrm>
              <a:off x="4729163" y="3867150"/>
              <a:ext cx="3143250" cy="484188"/>
            </a:xfrm>
            <a:custGeom>
              <a:avLst/>
              <a:gdLst>
                <a:gd name="T0" fmla="*/ 994 w 1980"/>
                <a:gd name="T1" fmla="*/ 0 h 305"/>
                <a:gd name="T2" fmla="*/ 1140 w 1980"/>
                <a:gd name="T3" fmla="*/ 2 h 305"/>
                <a:gd name="T4" fmla="*/ 1278 w 1980"/>
                <a:gd name="T5" fmla="*/ 7 h 305"/>
                <a:gd name="T6" fmla="*/ 1413 w 1980"/>
                <a:gd name="T7" fmla="*/ 17 h 305"/>
                <a:gd name="T8" fmla="*/ 1541 w 1980"/>
                <a:gd name="T9" fmla="*/ 31 h 305"/>
                <a:gd name="T10" fmla="*/ 1663 w 1980"/>
                <a:gd name="T11" fmla="*/ 48 h 305"/>
                <a:gd name="T12" fmla="*/ 1777 w 1980"/>
                <a:gd name="T13" fmla="*/ 69 h 305"/>
                <a:gd name="T14" fmla="*/ 1883 w 1980"/>
                <a:gd name="T15" fmla="*/ 93 h 305"/>
                <a:gd name="T16" fmla="*/ 1980 w 1980"/>
                <a:gd name="T17" fmla="*/ 119 h 305"/>
                <a:gd name="T18" fmla="*/ 1233 w 1980"/>
                <a:gd name="T19" fmla="*/ 302 h 305"/>
                <a:gd name="T20" fmla="*/ 1181 w 1980"/>
                <a:gd name="T21" fmla="*/ 291 h 305"/>
                <a:gd name="T22" fmla="*/ 1124 w 1980"/>
                <a:gd name="T23" fmla="*/ 284 h 305"/>
                <a:gd name="T24" fmla="*/ 1062 w 1980"/>
                <a:gd name="T25" fmla="*/ 279 h 305"/>
                <a:gd name="T26" fmla="*/ 994 w 1980"/>
                <a:gd name="T27" fmla="*/ 277 h 305"/>
                <a:gd name="T28" fmla="*/ 927 w 1980"/>
                <a:gd name="T29" fmla="*/ 279 h 305"/>
                <a:gd name="T30" fmla="*/ 861 w 1980"/>
                <a:gd name="T31" fmla="*/ 284 h 305"/>
                <a:gd name="T32" fmla="*/ 802 w 1980"/>
                <a:gd name="T33" fmla="*/ 293 h 305"/>
                <a:gd name="T34" fmla="*/ 750 w 1980"/>
                <a:gd name="T35" fmla="*/ 305 h 305"/>
                <a:gd name="T36" fmla="*/ 0 w 1980"/>
                <a:gd name="T37" fmla="*/ 123 h 305"/>
                <a:gd name="T38" fmla="*/ 99 w 1980"/>
                <a:gd name="T39" fmla="*/ 95 h 305"/>
                <a:gd name="T40" fmla="*/ 204 w 1980"/>
                <a:gd name="T41" fmla="*/ 71 h 305"/>
                <a:gd name="T42" fmla="*/ 320 w 1980"/>
                <a:gd name="T43" fmla="*/ 50 h 305"/>
                <a:gd name="T44" fmla="*/ 443 w 1980"/>
                <a:gd name="T45" fmla="*/ 33 h 305"/>
                <a:gd name="T46" fmla="*/ 573 w 1980"/>
                <a:gd name="T47" fmla="*/ 19 h 305"/>
                <a:gd name="T48" fmla="*/ 708 w 1980"/>
                <a:gd name="T49" fmla="*/ 8 h 305"/>
                <a:gd name="T50" fmla="*/ 850 w 1980"/>
                <a:gd name="T51" fmla="*/ 2 h 305"/>
                <a:gd name="T52" fmla="*/ 994 w 1980"/>
                <a:gd name="T53"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80" h="305">
                  <a:moveTo>
                    <a:pt x="994" y="0"/>
                  </a:moveTo>
                  <a:lnTo>
                    <a:pt x="1140" y="2"/>
                  </a:lnTo>
                  <a:lnTo>
                    <a:pt x="1278" y="7"/>
                  </a:lnTo>
                  <a:lnTo>
                    <a:pt x="1413" y="17"/>
                  </a:lnTo>
                  <a:lnTo>
                    <a:pt x="1541" y="31"/>
                  </a:lnTo>
                  <a:lnTo>
                    <a:pt x="1663" y="48"/>
                  </a:lnTo>
                  <a:lnTo>
                    <a:pt x="1777" y="69"/>
                  </a:lnTo>
                  <a:lnTo>
                    <a:pt x="1883" y="93"/>
                  </a:lnTo>
                  <a:lnTo>
                    <a:pt x="1980" y="119"/>
                  </a:lnTo>
                  <a:lnTo>
                    <a:pt x="1233" y="302"/>
                  </a:lnTo>
                  <a:lnTo>
                    <a:pt x="1181" y="291"/>
                  </a:lnTo>
                  <a:lnTo>
                    <a:pt x="1124" y="284"/>
                  </a:lnTo>
                  <a:lnTo>
                    <a:pt x="1062" y="279"/>
                  </a:lnTo>
                  <a:lnTo>
                    <a:pt x="994" y="277"/>
                  </a:lnTo>
                  <a:lnTo>
                    <a:pt x="927" y="279"/>
                  </a:lnTo>
                  <a:lnTo>
                    <a:pt x="861" y="284"/>
                  </a:lnTo>
                  <a:lnTo>
                    <a:pt x="802" y="293"/>
                  </a:lnTo>
                  <a:lnTo>
                    <a:pt x="750" y="305"/>
                  </a:lnTo>
                  <a:lnTo>
                    <a:pt x="0" y="123"/>
                  </a:lnTo>
                  <a:lnTo>
                    <a:pt x="99" y="95"/>
                  </a:lnTo>
                  <a:lnTo>
                    <a:pt x="204" y="71"/>
                  </a:lnTo>
                  <a:lnTo>
                    <a:pt x="320" y="50"/>
                  </a:lnTo>
                  <a:lnTo>
                    <a:pt x="443" y="33"/>
                  </a:lnTo>
                  <a:lnTo>
                    <a:pt x="573" y="19"/>
                  </a:lnTo>
                  <a:lnTo>
                    <a:pt x="708" y="8"/>
                  </a:lnTo>
                  <a:lnTo>
                    <a:pt x="850" y="2"/>
                  </a:lnTo>
                  <a:lnTo>
                    <a:pt x="994" y="0"/>
                  </a:lnTo>
                  <a:close/>
                </a:path>
              </a:pathLst>
            </a:custGeom>
            <a:solidFill>
              <a:schemeClr val="accent1">
                <a:lumMod val="20000"/>
                <a:lumOff val="80000"/>
              </a:schemeClr>
            </a:solidFill>
            <a:ln w="0">
              <a:solidFill>
                <a:schemeClr val="accent1">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 name="Freeform 31">
              <a:extLst>
                <a:ext uri="{FF2B5EF4-FFF2-40B4-BE49-F238E27FC236}">
                  <a16:creationId xmlns:a16="http://schemas.microsoft.com/office/drawing/2014/main" id="{0E48A86A-96B7-4604-82E2-7270D576691E}"/>
                </a:ext>
              </a:extLst>
            </p:cNvPr>
            <p:cNvSpPr>
              <a:spLocks/>
            </p:cNvSpPr>
            <p:nvPr/>
          </p:nvSpPr>
          <p:spPr bwMode="auto">
            <a:xfrm>
              <a:off x="4168776" y="4103688"/>
              <a:ext cx="1643063" cy="746125"/>
            </a:xfrm>
            <a:custGeom>
              <a:avLst/>
              <a:gdLst>
                <a:gd name="T0" fmla="*/ 278 w 1035"/>
                <a:gd name="T1" fmla="*/ 0 h 470"/>
                <a:gd name="T2" fmla="*/ 1028 w 1035"/>
                <a:gd name="T3" fmla="*/ 182 h 470"/>
                <a:gd name="T4" fmla="*/ 1002 w 1035"/>
                <a:gd name="T5" fmla="*/ 198 h 470"/>
                <a:gd name="T6" fmla="*/ 987 w 1035"/>
                <a:gd name="T7" fmla="*/ 215 h 470"/>
                <a:gd name="T8" fmla="*/ 982 w 1035"/>
                <a:gd name="T9" fmla="*/ 232 h 470"/>
                <a:gd name="T10" fmla="*/ 985 w 1035"/>
                <a:gd name="T11" fmla="*/ 248 h 470"/>
                <a:gd name="T12" fmla="*/ 996 w 1035"/>
                <a:gd name="T13" fmla="*/ 262 h 470"/>
                <a:gd name="T14" fmla="*/ 1013 w 1035"/>
                <a:gd name="T15" fmla="*/ 274 h 470"/>
                <a:gd name="T16" fmla="*/ 1035 w 1035"/>
                <a:gd name="T17" fmla="*/ 288 h 470"/>
                <a:gd name="T18" fmla="*/ 289 w 1035"/>
                <a:gd name="T19" fmla="*/ 470 h 470"/>
                <a:gd name="T20" fmla="*/ 223 w 1035"/>
                <a:gd name="T21" fmla="*/ 444 h 470"/>
                <a:gd name="T22" fmla="*/ 166 w 1035"/>
                <a:gd name="T23" fmla="*/ 418 h 470"/>
                <a:gd name="T24" fmla="*/ 117 w 1035"/>
                <a:gd name="T25" fmla="*/ 390 h 470"/>
                <a:gd name="T26" fmla="*/ 76 w 1035"/>
                <a:gd name="T27" fmla="*/ 361 h 470"/>
                <a:gd name="T28" fmla="*/ 43 w 1035"/>
                <a:gd name="T29" fmla="*/ 329 h 470"/>
                <a:gd name="T30" fmla="*/ 19 w 1035"/>
                <a:gd name="T31" fmla="*/ 298 h 470"/>
                <a:gd name="T32" fmla="*/ 3 w 1035"/>
                <a:gd name="T33" fmla="*/ 265 h 470"/>
                <a:gd name="T34" fmla="*/ 0 w 1035"/>
                <a:gd name="T35" fmla="*/ 232 h 470"/>
                <a:gd name="T36" fmla="*/ 5 w 1035"/>
                <a:gd name="T37" fmla="*/ 196 h 470"/>
                <a:gd name="T38" fmla="*/ 24 w 1035"/>
                <a:gd name="T39" fmla="*/ 160 h 470"/>
                <a:gd name="T40" fmla="*/ 53 w 1035"/>
                <a:gd name="T41" fmla="*/ 125 h 470"/>
                <a:gd name="T42" fmla="*/ 95 w 1035"/>
                <a:gd name="T43" fmla="*/ 90 h 470"/>
                <a:gd name="T44" fmla="*/ 147 w 1035"/>
                <a:gd name="T45" fmla="*/ 59 h 470"/>
                <a:gd name="T46" fmla="*/ 207 w 1035"/>
                <a:gd name="T47" fmla="*/ 28 h 470"/>
                <a:gd name="T48" fmla="*/ 278 w 1035"/>
                <a:gd name="T49"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35" h="470">
                  <a:moveTo>
                    <a:pt x="278" y="0"/>
                  </a:moveTo>
                  <a:lnTo>
                    <a:pt x="1028" y="182"/>
                  </a:lnTo>
                  <a:lnTo>
                    <a:pt x="1002" y="198"/>
                  </a:lnTo>
                  <a:lnTo>
                    <a:pt x="987" y="215"/>
                  </a:lnTo>
                  <a:lnTo>
                    <a:pt x="982" y="232"/>
                  </a:lnTo>
                  <a:lnTo>
                    <a:pt x="985" y="248"/>
                  </a:lnTo>
                  <a:lnTo>
                    <a:pt x="996" y="262"/>
                  </a:lnTo>
                  <a:lnTo>
                    <a:pt x="1013" y="274"/>
                  </a:lnTo>
                  <a:lnTo>
                    <a:pt x="1035" y="288"/>
                  </a:lnTo>
                  <a:lnTo>
                    <a:pt x="289" y="470"/>
                  </a:lnTo>
                  <a:lnTo>
                    <a:pt x="223" y="444"/>
                  </a:lnTo>
                  <a:lnTo>
                    <a:pt x="166" y="418"/>
                  </a:lnTo>
                  <a:lnTo>
                    <a:pt x="117" y="390"/>
                  </a:lnTo>
                  <a:lnTo>
                    <a:pt x="76" y="361"/>
                  </a:lnTo>
                  <a:lnTo>
                    <a:pt x="43" y="329"/>
                  </a:lnTo>
                  <a:lnTo>
                    <a:pt x="19" y="298"/>
                  </a:lnTo>
                  <a:lnTo>
                    <a:pt x="3" y="265"/>
                  </a:lnTo>
                  <a:lnTo>
                    <a:pt x="0" y="232"/>
                  </a:lnTo>
                  <a:lnTo>
                    <a:pt x="5" y="196"/>
                  </a:lnTo>
                  <a:lnTo>
                    <a:pt x="24" y="160"/>
                  </a:lnTo>
                  <a:lnTo>
                    <a:pt x="53" y="125"/>
                  </a:lnTo>
                  <a:lnTo>
                    <a:pt x="95" y="90"/>
                  </a:lnTo>
                  <a:lnTo>
                    <a:pt x="147" y="59"/>
                  </a:lnTo>
                  <a:lnTo>
                    <a:pt x="207" y="28"/>
                  </a:lnTo>
                  <a:lnTo>
                    <a:pt x="278" y="0"/>
                  </a:lnTo>
                  <a:close/>
                </a:path>
              </a:pathLst>
            </a:custGeom>
            <a:solidFill>
              <a:schemeClr val="accent3">
                <a:lumMod val="20000"/>
                <a:lumOff val="80000"/>
              </a:schemeClr>
            </a:solidFill>
            <a:ln w="0">
              <a:solidFill>
                <a:schemeClr val="accent3">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 name="Freeform 32">
              <a:extLst>
                <a:ext uri="{FF2B5EF4-FFF2-40B4-BE49-F238E27FC236}">
                  <a16:creationId xmlns:a16="http://schemas.microsoft.com/office/drawing/2014/main" id="{EA533228-E06E-434F-A10B-ED7AA0E0332B}"/>
                </a:ext>
              </a:extLst>
            </p:cNvPr>
            <p:cNvSpPr>
              <a:spLocks/>
            </p:cNvSpPr>
            <p:nvPr/>
          </p:nvSpPr>
          <p:spPr bwMode="auto">
            <a:xfrm>
              <a:off x="6796088" y="4097338"/>
              <a:ext cx="1655763" cy="755650"/>
            </a:xfrm>
            <a:custGeom>
              <a:avLst/>
              <a:gdLst>
                <a:gd name="T0" fmla="*/ 756 w 1043"/>
                <a:gd name="T1" fmla="*/ 0 h 476"/>
                <a:gd name="T2" fmla="*/ 820 w 1043"/>
                <a:gd name="T3" fmla="*/ 25 h 476"/>
                <a:gd name="T4" fmla="*/ 877 w 1043"/>
                <a:gd name="T5" fmla="*/ 53 h 476"/>
                <a:gd name="T6" fmla="*/ 925 w 1043"/>
                <a:gd name="T7" fmla="*/ 80 h 476"/>
                <a:gd name="T8" fmla="*/ 967 w 1043"/>
                <a:gd name="T9" fmla="*/ 110 h 476"/>
                <a:gd name="T10" fmla="*/ 1000 w 1043"/>
                <a:gd name="T11" fmla="*/ 139 h 476"/>
                <a:gd name="T12" fmla="*/ 1024 w 1043"/>
                <a:gd name="T13" fmla="*/ 170 h 476"/>
                <a:gd name="T14" fmla="*/ 1040 w 1043"/>
                <a:gd name="T15" fmla="*/ 203 h 476"/>
                <a:gd name="T16" fmla="*/ 1043 w 1043"/>
                <a:gd name="T17" fmla="*/ 236 h 476"/>
                <a:gd name="T18" fmla="*/ 1038 w 1043"/>
                <a:gd name="T19" fmla="*/ 269 h 476"/>
                <a:gd name="T20" fmla="*/ 1024 w 1043"/>
                <a:gd name="T21" fmla="*/ 302 h 476"/>
                <a:gd name="T22" fmla="*/ 1000 w 1043"/>
                <a:gd name="T23" fmla="*/ 335 h 476"/>
                <a:gd name="T24" fmla="*/ 965 w 1043"/>
                <a:gd name="T25" fmla="*/ 365 h 476"/>
                <a:gd name="T26" fmla="*/ 924 w 1043"/>
                <a:gd name="T27" fmla="*/ 394 h 476"/>
                <a:gd name="T28" fmla="*/ 873 w 1043"/>
                <a:gd name="T29" fmla="*/ 422 h 476"/>
                <a:gd name="T30" fmla="*/ 816 w 1043"/>
                <a:gd name="T31" fmla="*/ 450 h 476"/>
                <a:gd name="T32" fmla="*/ 750 w 1043"/>
                <a:gd name="T33" fmla="*/ 476 h 476"/>
                <a:gd name="T34" fmla="*/ 0 w 1043"/>
                <a:gd name="T35" fmla="*/ 294 h 476"/>
                <a:gd name="T36" fmla="*/ 26 w 1043"/>
                <a:gd name="T37" fmla="*/ 281 h 476"/>
                <a:gd name="T38" fmla="*/ 45 w 1043"/>
                <a:gd name="T39" fmla="*/ 268 h 476"/>
                <a:gd name="T40" fmla="*/ 58 w 1043"/>
                <a:gd name="T41" fmla="*/ 252 h 476"/>
                <a:gd name="T42" fmla="*/ 61 w 1043"/>
                <a:gd name="T43" fmla="*/ 236 h 476"/>
                <a:gd name="T44" fmla="*/ 58 w 1043"/>
                <a:gd name="T45" fmla="*/ 222 h 476"/>
                <a:gd name="T46" fmla="*/ 47 w 1043"/>
                <a:gd name="T47" fmla="*/ 209 h 476"/>
                <a:gd name="T48" fmla="*/ 30 w 1043"/>
                <a:gd name="T49" fmla="*/ 195 h 476"/>
                <a:gd name="T50" fmla="*/ 7 w 1043"/>
                <a:gd name="T51" fmla="*/ 183 h 476"/>
                <a:gd name="T52" fmla="*/ 756 w 1043"/>
                <a:gd name="T53"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3" h="476">
                  <a:moveTo>
                    <a:pt x="756" y="0"/>
                  </a:moveTo>
                  <a:lnTo>
                    <a:pt x="820" y="25"/>
                  </a:lnTo>
                  <a:lnTo>
                    <a:pt x="877" y="53"/>
                  </a:lnTo>
                  <a:lnTo>
                    <a:pt x="925" y="80"/>
                  </a:lnTo>
                  <a:lnTo>
                    <a:pt x="967" y="110"/>
                  </a:lnTo>
                  <a:lnTo>
                    <a:pt x="1000" y="139"/>
                  </a:lnTo>
                  <a:lnTo>
                    <a:pt x="1024" y="170"/>
                  </a:lnTo>
                  <a:lnTo>
                    <a:pt x="1040" y="203"/>
                  </a:lnTo>
                  <a:lnTo>
                    <a:pt x="1043" y="236"/>
                  </a:lnTo>
                  <a:lnTo>
                    <a:pt x="1038" y="269"/>
                  </a:lnTo>
                  <a:lnTo>
                    <a:pt x="1024" y="302"/>
                  </a:lnTo>
                  <a:lnTo>
                    <a:pt x="1000" y="335"/>
                  </a:lnTo>
                  <a:lnTo>
                    <a:pt x="965" y="365"/>
                  </a:lnTo>
                  <a:lnTo>
                    <a:pt x="924" y="394"/>
                  </a:lnTo>
                  <a:lnTo>
                    <a:pt x="873" y="422"/>
                  </a:lnTo>
                  <a:lnTo>
                    <a:pt x="816" y="450"/>
                  </a:lnTo>
                  <a:lnTo>
                    <a:pt x="750" y="476"/>
                  </a:lnTo>
                  <a:lnTo>
                    <a:pt x="0" y="294"/>
                  </a:lnTo>
                  <a:lnTo>
                    <a:pt x="26" y="281"/>
                  </a:lnTo>
                  <a:lnTo>
                    <a:pt x="45" y="268"/>
                  </a:lnTo>
                  <a:lnTo>
                    <a:pt x="58" y="252"/>
                  </a:lnTo>
                  <a:lnTo>
                    <a:pt x="61" y="236"/>
                  </a:lnTo>
                  <a:lnTo>
                    <a:pt x="58" y="222"/>
                  </a:lnTo>
                  <a:lnTo>
                    <a:pt x="47" y="209"/>
                  </a:lnTo>
                  <a:lnTo>
                    <a:pt x="30" y="195"/>
                  </a:lnTo>
                  <a:lnTo>
                    <a:pt x="7" y="183"/>
                  </a:lnTo>
                  <a:lnTo>
                    <a:pt x="756" y="0"/>
                  </a:lnTo>
                  <a:close/>
                </a:path>
              </a:pathLst>
            </a:custGeom>
            <a:solidFill>
              <a:schemeClr val="accent2">
                <a:lumMod val="20000"/>
                <a:lumOff val="80000"/>
              </a:schemeClr>
            </a:solidFill>
            <a:ln w="0">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 name="Freeform 33">
              <a:extLst>
                <a:ext uri="{FF2B5EF4-FFF2-40B4-BE49-F238E27FC236}">
                  <a16:creationId xmlns:a16="http://schemas.microsoft.com/office/drawing/2014/main" id="{15D53DA1-0F19-4BE0-B65F-3F003148D79E}"/>
                </a:ext>
              </a:extLst>
            </p:cNvPr>
            <p:cNvSpPr>
              <a:spLocks/>
            </p:cNvSpPr>
            <p:nvPr/>
          </p:nvSpPr>
          <p:spPr bwMode="auto">
            <a:xfrm>
              <a:off x="4748213" y="4598988"/>
              <a:ext cx="3114675" cy="482600"/>
            </a:xfrm>
            <a:custGeom>
              <a:avLst/>
              <a:gdLst>
                <a:gd name="T0" fmla="*/ 748 w 1962"/>
                <a:gd name="T1" fmla="*/ 0 h 304"/>
                <a:gd name="T2" fmla="*/ 799 w 1962"/>
                <a:gd name="T3" fmla="*/ 11 h 304"/>
                <a:gd name="T4" fmla="*/ 856 w 1962"/>
                <a:gd name="T5" fmla="*/ 17 h 304"/>
                <a:gd name="T6" fmla="*/ 918 w 1962"/>
                <a:gd name="T7" fmla="*/ 23 h 304"/>
                <a:gd name="T8" fmla="*/ 982 w 1962"/>
                <a:gd name="T9" fmla="*/ 24 h 304"/>
                <a:gd name="T10" fmla="*/ 1046 w 1962"/>
                <a:gd name="T11" fmla="*/ 23 h 304"/>
                <a:gd name="T12" fmla="*/ 1107 w 1962"/>
                <a:gd name="T13" fmla="*/ 19 h 304"/>
                <a:gd name="T14" fmla="*/ 1162 w 1962"/>
                <a:gd name="T15" fmla="*/ 12 h 304"/>
                <a:gd name="T16" fmla="*/ 1212 w 1962"/>
                <a:gd name="T17" fmla="*/ 2 h 304"/>
                <a:gd name="T18" fmla="*/ 1962 w 1962"/>
                <a:gd name="T19" fmla="*/ 184 h 304"/>
                <a:gd name="T20" fmla="*/ 1865 w 1962"/>
                <a:gd name="T21" fmla="*/ 210 h 304"/>
                <a:gd name="T22" fmla="*/ 1760 w 1962"/>
                <a:gd name="T23" fmla="*/ 234 h 304"/>
                <a:gd name="T24" fmla="*/ 1647 w 1962"/>
                <a:gd name="T25" fmla="*/ 253 h 304"/>
                <a:gd name="T26" fmla="*/ 1526 w 1962"/>
                <a:gd name="T27" fmla="*/ 271 h 304"/>
                <a:gd name="T28" fmla="*/ 1398 w 1962"/>
                <a:gd name="T29" fmla="*/ 285 h 304"/>
                <a:gd name="T30" fmla="*/ 1264 w 1962"/>
                <a:gd name="T31" fmla="*/ 295 h 304"/>
                <a:gd name="T32" fmla="*/ 1126 w 1962"/>
                <a:gd name="T33" fmla="*/ 302 h 304"/>
                <a:gd name="T34" fmla="*/ 982 w 1962"/>
                <a:gd name="T35" fmla="*/ 304 h 304"/>
                <a:gd name="T36" fmla="*/ 840 w 1962"/>
                <a:gd name="T37" fmla="*/ 302 h 304"/>
                <a:gd name="T38" fmla="*/ 702 w 1962"/>
                <a:gd name="T39" fmla="*/ 295 h 304"/>
                <a:gd name="T40" fmla="*/ 566 w 1962"/>
                <a:gd name="T41" fmla="*/ 285 h 304"/>
                <a:gd name="T42" fmla="*/ 438 w 1962"/>
                <a:gd name="T43" fmla="*/ 271 h 304"/>
                <a:gd name="T44" fmla="*/ 317 w 1962"/>
                <a:gd name="T45" fmla="*/ 253 h 304"/>
                <a:gd name="T46" fmla="*/ 203 w 1962"/>
                <a:gd name="T47" fmla="*/ 233 h 304"/>
                <a:gd name="T48" fmla="*/ 97 w 1962"/>
                <a:gd name="T49" fmla="*/ 210 h 304"/>
                <a:gd name="T50" fmla="*/ 0 w 1962"/>
                <a:gd name="T51" fmla="*/ 182 h 304"/>
                <a:gd name="T52" fmla="*/ 748 w 1962"/>
                <a:gd name="T5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62" h="304">
                  <a:moveTo>
                    <a:pt x="748" y="0"/>
                  </a:moveTo>
                  <a:lnTo>
                    <a:pt x="799" y="11"/>
                  </a:lnTo>
                  <a:lnTo>
                    <a:pt x="856" y="17"/>
                  </a:lnTo>
                  <a:lnTo>
                    <a:pt x="918" y="23"/>
                  </a:lnTo>
                  <a:lnTo>
                    <a:pt x="982" y="24"/>
                  </a:lnTo>
                  <a:lnTo>
                    <a:pt x="1046" y="23"/>
                  </a:lnTo>
                  <a:lnTo>
                    <a:pt x="1107" y="19"/>
                  </a:lnTo>
                  <a:lnTo>
                    <a:pt x="1162" y="12"/>
                  </a:lnTo>
                  <a:lnTo>
                    <a:pt x="1212" y="2"/>
                  </a:lnTo>
                  <a:lnTo>
                    <a:pt x="1962" y="184"/>
                  </a:lnTo>
                  <a:lnTo>
                    <a:pt x="1865" y="210"/>
                  </a:lnTo>
                  <a:lnTo>
                    <a:pt x="1760" y="234"/>
                  </a:lnTo>
                  <a:lnTo>
                    <a:pt x="1647" y="253"/>
                  </a:lnTo>
                  <a:lnTo>
                    <a:pt x="1526" y="271"/>
                  </a:lnTo>
                  <a:lnTo>
                    <a:pt x="1398" y="285"/>
                  </a:lnTo>
                  <a:lnTo>
                    <a:pt x="1264" y="295"/>
                  </a:lnTo>
                  <a:lnTo>
                    <a:pt x="1126" y="302"/>
                  </a:lnTo>
                  <a:lnTo>
                    <a:pt x="982" y="304"/>
                  </a:lnTo>
                  <a:lnTo>
                    <a:pt x="840" y="302"/>
                  </a:lnTo>
                  <a:lnTo>
                    <a:pt x="702" y="295"/>
                  </a:lnTo>
                  <a:lnTo>
                    <a:pt x="566" y="285"/>
                  </a:lnTo>
                  <a:lnTo>
                    <a:pt x="438" y="271"/>
                  </a:lnTo>
                  <a:lnTo>
                    <a:pt x="317" y="253"/>
                  </a:lnTo>
                  <a:lnTo>
                    <a:pt x="203" y="233"/>
                  </a:lnTo>
                  <a:lnTo>
                    <a:pt x="97" y="210"/>
                  </a:lnTo>
                  <a:lnTo>
                    <a:pt x="0" y="182"/>
                  </a:lnTo>
                  <a:lnTo>
                    <a:pt x="748" y="0"/>
                  </a:lnTo>
                  <a:close/>
                </a:path>
              </a:pathLst>
            </a:custGeom>
            <a:solidFill>
              <a:schemeClr val="accent5">
                <a:lumMod val="20000"/>
                <a:lumOff val="80000"/>
              </a:schemeClr>
            </a:solidFill>
            <a:ln w="0">
              <a:solidFill>
                <a:schemeClr val="accent5">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43" name="文字方塊 42">
            <a:extLst>
              <a:ext uri="{FF2B5EF4-FFF2-40B4-BE49-F238E27FC236}">
                <a16:creationId xmlns:a16="http://schemas.microsoft.com/office/drawing/2014/main" id="{7F8E742A-EB7D-42DD-A2EA-173A77C26AF1}"/>
              </a:ext>
            </a:extLst>
          </p:cNvPr>
          <p:cNvSpPr txBox="1"/>
          <p:nvPr/>
        </p:nvSpPr>
        <p:spPr>
          <a:xfrm>
            <a:off x="1919505" y="1994815"/>
            <a:ext cx="5195327" cy="975629"/>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lIns="36000" tIns="36000" rIns="36000" bIns="36000" rtlCol="0" anchor="ctr">
            <a:noAutofit/>
          </a:bodyPr>
          <a:lstStyle>
            <a:defPPr>
              <a:defRPr lang="zh-TW"/>
            </a:defPPr>
            <a:lvl1pPr marR="0" lvl="0" indent="0" algn="ctr" fontAlgn="auto">
              <a:lnSpc>
                <a:spcPct val="100000"/>
              </a:lnSpc>
              <a:spcBef>
                <a:spcPts val="0"/>
              </a:spcBef>
              <a:spcAft>
                <a:spcPts val="0"/>
              </a:spcAft>
              <a:buClrTx/>
              <a:buSzTx/>
              <a:buFontTx/>
              <a:buNone/>
              <a:tabLst/>
              <a:defRPr sz="3200" b="1" ker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TW" altLang="en-US" sz="3600" dirty="0" smtClean="0"/>
              <a:t>教育訓練為防制工作重點</a:t>
            </a:r>
            <a:endParaRPr lang="zh-TW" altLang="en-US" sz="3600" dirty="0"/>
          </a:p>
        </p:txBody>
      </p:sp>
      <p:cxnSp>
        <p:nvCxnSpPr>
          <p:cNvPr id="44" name="Straight Arrow Connector 47">
            <a:extLst>
              <a:ext uri="{FF2B5EF4-FFF2-40B4-BE49-F238E27FC236}">
                <a16:creationId xmlns:a16="http://schemas.microsoft.com/office/drawing/2014/main" id="{3EB2CF56-C34D-4B9D-A7FE-49D32B2091F5}"/>
              </a:ext>
            </a:extLst>
          </p:cNvPr>
          <p:cNvCxnSpPr/>
          <p:nvPr/>
        </p:nvCxnSpPr>
        <p:spPr>
          <a:xfrm flipH="1" flipV="1">
            <a:off x="1919505" y="1994816"/>
            <a:ext cx="9331" cy="3867508"/>
          </a:xfrm>
          <a:prstGeom prst="straightConnector1">
            <a:avLst/>
          </a:prstGeom>
          <a:ln w="76200" cmpd="sng">
            <a:solidFill>
              <a:schemeClr val="accent1"/>
            </a:solidFill>
            <a:headEnd type="oval" w="lg" len="lg"/>
            <a:tailEnd type="none" w="med" len="med"/>
          </a:ln>
        </p:spPr>
        <p:style>
          <a:lnRef idx="2">
            <a:schemeClr val="accent5"/>
          </a:lnRef>
          <a:fillRef idx="0">
            <a:schemeClr val="accent5"/>
          </a:fillRef>
          <a:effectRef idx="1">
            <a:schemeClr val="accent5"/>
          </a:effectRef>
          <a:fontRef idx="minor">
            <a:schemeClr val="tx1"/>
          </a:fontRef>
        </p:style>
      </p:cxnSp>
      <p:sp>
        <p:nvSpPr>
          <p:cNvPr id="45" name="Text Box 9">
            <a:extLst>
              <a:ext uri="{FF2B5EF4-FFF2-40B4-BE49-F238E27FC236}">
                <a16:creationId xmlns:a16="http://schemas.microsoft.com/office/drawing/2014/main" id="{84E43364-8245-454C-BE61-76D71F9FAD79}"/>
              </a:ext>
            </a:extLst>
          </p:cNvPr>
          <p:cNvSpPr txBox="1">
            <a:spLocks noChangeArrowheads="1"/>
          </p:cNvSpPr>
          <p:nvPr/>
        </p:nvSpPr>
        <p:spPr bwMode="auto">
          <a:xfrm>
            <a:off x="2047444" y="3069068"/>
            <a:ext cx="5750537" cy="2147913"/>
          </a:xfrm>
          <a:prstGeom prst="rect">
            <a:avLst/>
          </a:prstGeom>
          <a:solidFill>
            <a:srgbClr val="FFFFFF">
              <a:alpha val="50196"/>
            </a:srgbClr>
          </a:solidFill>
          <a:ln>
            <a:noFill/>
            <a:headEnd/>
            <a:tailEnd/>
          </a:ln>
        </p:spPr>
        <p:style>
          <a:lnRef idx="1">
            <a:schemeClr val="accent2"/>
          </a:lnRef>
          <a:fillRef idx="2">
            <a:schemeClr val="accent2"/>
          </a:fillRef>
          <a:effectRef idx="1">
            <a:schemeClr val="accent2"/>
          </a:effectRef>
          <a:fontRef idx="minor">
            <a:schemeClr val="dk1"/>
          </a:fontRef>
        </p:style>
        <p:txBody>
          <a:bodyPr lIns="108000" tIns="36000" rIns="36000" bIns="36000" anchor="t">
            <a:noAutofit/>
          </a:bodyPr>
          <a:lstStyle/>
          <a:p>
            <a:pPr algn="just" hangingPunct="0">
              <a:defRPr/>
            </a:pPr>
            <a:r>
              <a:rPr lang="zh-TW" altLang="zh-TW" sz="2400" b="1" dirty="0">
                <a:latin typeface="微軟正黑體"/>
                <a:ea typeface="微軟正黑體"/>
                <a:cs typeface="微軟正黑體"/>
              </a:rPr>
              <a:t>各機關就防制人口販運之</a:t>
            </a:r>
            <a:r>
              <a:rPr lang="zh-TW" altLang="zh-TW" sz="2800" b="1" dirty="0">
                <a:solidFill>
                  <a:srgbClr val="FF0000"/>
                </a:solidFill>
                <a:latin typeface="微軟正黑體"/>
                <a:ea typeface="微軟正黑體"/>
                <a:cs typeface="微軟正黑體"/>
              </a:rPr>
              <a:t>工作主軸</a:t>
            </a:r>
            <a:r>
              <a:rPr lang="zh-TW" altLang="zh-TW" sz="2400" b="1" dirty="0">
                <a:latin typeface="微軟正黑體"/>
                <a:ea typeface="微軟正黑體"/>
                <a:cs typeface="微軟正黑體"/>
              </a:rPr>
              <a:t>，對所屬同仁進行專業訓練，如查緝機關應著在偵查技巧訓練、勞動機關應加強非法聘僱及媒介移工等法令訓練、司法機關則應進行法律議題之訓練</a:t>
            </a:r>
            <a:r>
              <a:rPr lang="zh-TW" altLang="zh-TW" sz="2400" b="1" dirty="0" smtClean="0">
                <a:latin typeface="微軟正黑體"/>
                <a:ea typeface="微軟正黑體"/>
                <a:cs typeface="微軟正黑體"/>
              </a:rPr>
              <a:t>等</a:t>
            </a:r>
            <a:r>
              <a:rPr lang="zh-TW" altLang="en-US" sz="2400" b="1" dirty="0" smtClean="0">
                <a:latin typeface="微軟正黑體"/>
                <a:ea typeface="微軟正黑體"/>
                <a:cs typeface="微軟正黑體"/>
              </a:rPr>
              <a:t>。</a:t>
            </a:r>
            <a:r>
              <a:rPr lang="zh-TW" altLang="zh-TW" sz="2400" b="1" dirty="0" smtClean="0">
                <a:latin typeface="微軟正黑體"/>
                <a:ea typeface="微軟正黑體"/>
                <a:cs typeface="微軟正黑體"/>
              </a:rPr>
              <a:t> </a:t>
            </a:r>
            <a:endParaRPr kumimoji="0" lang="en-US" altLang="zh-TW" sz="3200" b="1" kern="0" dirty="0">
              <a:solidFill>
                <a:srgbClr val="FF0000"/>
              </a:solidFill>
              <a:latin typeface="微軟正黑體"/>
              <a:ea typeface="微軟正黑體"/>
              <a:cs typeface="微軟正黑體"/>
            </a:endParaRPr>
          </a:p>
        </p:txBody>
      </p:sp>
      <p:sp>
        <p:nvSpPr>
          <p:cNvPr id="49" name="日期版面配置區 48"/>
          <p:cNvSpPr>
            <a:spLocks noGrp="1"/>
          </p:cNvSpPr>
          <p:nvPr>
            <p:ph type="dt" sz="half" idx="10"/>
          </p:nvPr>
        </p:nvSpPr>
        <p:spPr/>
        <p:txBody>
          <a:bodyPr/>
          <a:lstStyle/>
          <a:p>
            <a:fld id="{46706997-421E-4FAB-8499-AB15F9840B88}" type="datetime1">
              <a:rPr kumimoji="1" lang="zh-TW" altLang="en-US" smtClean="0"/>
              <a:t>2021/6/3</a:t>
            </a:fld>
            <a:endParaRPr kumimoji="1" lang="zh-TW" altLang="en-US"/>
          </a:p>
        </p:txBody>
      </p:sp>
      <p:sp>
        <p:nvSpPr>
          <p:cNvPr id="50" name="頁尾版面配置區 49"/>
          <p:cNvSpPr>
            <a:spLocks noGrp="1"/>
          </p:cNvSpPr>
          <p:nvPr>
            <p:ph type="ftr" sz="quarter" idx="11"/>
          </p:nvPr>
        </p:nvSpPr>
        <p:spPr/>
        <p:txBody>
          <a:bodyPr/>
          <a:lstStyle/>
          <a:p>
            <a:endParaRPr kumimoji="1" lang="zh-TW" altLang="en-US"/>
          </a:p>
        </p:txBody>
      </p:sp>
      <p:sp>
        <p:nvSpPr>
          <p:cNvPr id="51" name="投影片編號版面配置區 50"/>
          <p:cNvSpPr>
            <a:spLocks noGrp="1"/>
          </p:cNvSpPr>
          <p:nvPr>
            <p:ph type="sldNum" sz="quarter" idx="12"/>
          </p:nvPr>
        </p:nvSpPr>
        <p:spPr/>
        <p:txBody>
          <a:bodyPr/>
          <a:lstStyle/>
          <a:p>
            <a:fld id="{E5BD9D1F-0D7E-A748-A834-CDF05EE8CA5D}" type="slidenum">
              <a:rPr kumimoji="1" lang="zh-TW" altLang="en-US" smtClean="0"/>
              <a:t>31</a:t>
            </a:fld>
            <a:endParaRPr kumimoji="1" lang="zh-TW" altLang="en-US"/>
          </a:p>
        </p:txBody>
      </p:sp>
    </p:spTree>
    <p:extLst>
      <p:ext uri="{BB962C8B-B14F-4D97-AF65-F5344CB8AC3E}">
        <p14:creationId xmlns:p14="http://schemas.microsoft.com/office/powerpoint/2010/main" val="7454893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A219F57-5AC3-4815-8529-F208E2ED1BF9}"/>
              </a:ext>
            </a:extLst>
          </p:cNvPr>
          <p:cNvSpPr txBox="1"/>
          <p:nvPr/>
        </p:nvSpPr>
        <p:spPr>
          <a:xfrm>
            <a:off x="6432296" y="486276"/>
            <a:ext cx="2027702" cy="1224000"/>
          </a:xfrm>
          <a:prstGeom prst="rect">
            <a:avLst/>
          </a:prstGeom>
          <a:solidFill>
            <a:srgbClr val="5273BD"/>
          </a:solidFill>
        </p:spPr>
        <p:style>
          <a:lnRef idx="2">
            <a:schemeClr val="accent3">
              <a:shade val="50000"/>
            </a:schemeClr>
          </a:lnRef>
          <a:fillRef idx="1">
            <a:schemeClr val="accent3"/>
          </a:fillRef>
          <a:effectRef idx="0">
            <a:schemeClr val="accent3"/>
          </a:effectRef>
          <a:fontRef idx="minor">
            <a:schemeClr val="lt1"/>
          </a:fontRef>
        </p:style>
        <p:txBody>
          <a:bodyPr wrap="square" lIns="72000" tIns="72000" rIns="72000" bIns="72000" rtlCol="0">
            <a:noAutofit/>
          </a:bodyPr>
          <a:lstStyle/>
          <a:p>
            <a:pPr algn="ctr"/>
            <a:r>
              <a:rPr lang="zh-TW" altLang="en-US" sz="7200" b="1" dirty="0" smtClean="0">
                <a:latin typeface="微軟正黑體" panose="020B0604030504040204" pitchFamily="34" charset="-120"/>
                <a:ea typeface="微軟正黑體" panose="020B0604030504040204" pitchFamily="34" charset="-120"/>
              </a:rPr>
              <a:t>對策</a:t>
            </a:r>
            <a:endParaRPr lang="zh-TW" altLang="en-US" sz="7200" b="1" dirty="0">
              <a:latin typeface="微軟正黑體" panose="020B0604030504040204" pitchFamily="34" charset="-120"/>
              <a:ea typeface="微軟正黑體" panose="020B0604030504040204" pitchFamily="34" charset="-120"/>
            </a:endParaRPr>
          </a:p>
        </p:txBody>
      </p:sp>
      <p:sp>
        <p:nvSpPr>
          <p:cNvPr id="3" name="矩形 2"/>
          <p:cNvSpPr/>
          <p:nvPr/>
        </p:nvSpPr>
        <p:spPr bwMode="auto">
          <a:xfrm>
            <a:off x="0" y="491952"/>
            <a:ext cx="6309385" cy="1218323"/>
          </a:xfrm>
          <a:prstGeom prst="rect">
            <a:avLst/>
          </a:prstGeom>
          <a:solidFill>
            <a:srgbClr val="3366FF">
              <a:alpha val="38000"/>
            </a:srgb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36000" rIns="36000" bIns="36000" numCol="1" rtlCol="0" anchor="ctr" anchorCtr="0" compatLnSpc="1">
            <a:prstTxWarp prst="textNoShape">
              <a:avLst/>
            </a:prstTxWarp>
          </a:bodyPr>
          <a:lstStyle/>
          <a:p>
            <a:pPr algn="ctr"/>
            <a:r>
              <a:rPr lang="zh-TW" altLang="zh-TW" sz="3200" b="1" dirty="0">
                <a:latin typeface="微軟正黑體"/>
                <a:ea typeface="微軟正黑體"/>
                <a:cs typeface="微軟正黑體"/>
              </a:rPr>
              <a:t>對遠洋漁工加強宣導防制人口販運之求助熱線電話機制</a:t>
            </a:r>
            <a:endParaRPr lang="zh-TW" altLang="zh-TW" sz="3200" dirty="0">
              <a:latin typeface="微軟正黑體"/>
              <a:ea typeface="微軟正黑體"/>
              <a:cs typeface="微軟正黑體"/>
            </a:endParaRPr>
          </a:p>
        </p:txBody>
      </p:sp>
      <p:pic>
        <p:nvPicPr>
          <p:cNvPr id="4" name="圖片 3" descr="0813f9e6-dbd7-4d53-80ec-5816bcb1389f.jpg"/>
          <p:cNvPicPr>
            <a:picLocks noChangeAspect="1"/>
          </p:cNvPicPr>
          <p:nvPr/>
        </p:nvPicPr>
        <p:blipFill rotWithShape="1">
          <a:blip r:embed="rId2">
            <a:extLst>
              <a:ext uri="{28A0092B-C50C-407E-A947-70E740481C1C}">
                <a14:useLocalDpi xmlns:a14="http://schemas.microsoft.com/office/drawing/2010/main" val="0"/>
              </a:ext>
            </a:extLst>
          </a:blip>
          <a:srcRect t="25242"/>
          <a:stretch/>
        </p:blipFill>
        <p:spPr>
          <a:xfrm>
            <a:off x="0" y="1859934"/>
            <a:ext cx="8459998" cy="3614653"/>
          </a:xfrm>
          <a:prstGeom prst="rect">
            <a:avLst/>
          </a:prstGeom>
        </p:spPr>
      </p:pic>
      <p:sp>
        <p:nvSpPr>
          <p:cNvPr id="5" name="矩形 4">
            <a:extLst>
              <a:ext uri="{FF2B5EF4-FFF2-40B4-BE49-F238E27FC236}">
                <a16:creationId xmlns:a16="http://schemas.microsoft.com/office/drawing/2014/main" id="{B82E2BB3-B136-4624-B7BC-D979B87652DD}"/>
              </a:ext>
            </a:extLst>
          </p:cNvPr>
          <p:cNvSpPr/>
          <p:nvPr/>
        </p:nvSpPr>
        <p:spPr bwMode="auto">
          <a:xfrm>
            <a:off x="0" y="5342601"/>
            <a:ext cx="8459998" cy="1515399"/>
          </a:xfrm>
          <a:prstGeom prst="rect">
            <a:avLst/>
          </a:prstGeom>
          <a:solidFill>
            <a:srgbClr val="000000">
              <a:alpha val="57000"/>
            </a:srgbClr>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vert="horz" wrap="square" lIns="72000" tIns="72000" rIns="72000" bIns="72000" numCol="1" rtlCol="0" anchor="ctr" anchorCtr="0" compatLnSpc="1">
            <a:prstTxWarp prst="textNoShape">
              <a:avLst/>
            </a:prstTxWarp>
          </a:bodyPr>
          <a:lstStyle/>
          <a:p>
            <a:pPr algn="ctr"/>
            <a:r>
              <a:rPr lang="zh-TW" altLang="zh-TW" sz="2800" b="1" dirty="0">
                <a:solidFill>
                  <a:schemeClr val="bg1"/>
                </a:solidFill>
                <a:latin typeface="微軟正黑體"/>
                <a:ea typeface="微軟正黑體"/>
                <a:cs typeface="微軟正黑體"/>
              </a:rPr>
              <a:t>未來應建制</a:t>
            </a:r>
            <a:r>
              <a:rPr lang="zh-TW" altLang="zh-TW" sz="3200" b="1" dirty="0">
                <a:solidFill>
                  <a:srgbClr val="FFFF00"/>
                </a:solidFill>
                <a:latin typeface="微軟正黑體"/>
                <a:ea typeface="微軟正黑體"/>
                <a:cs typeface="微軟正黑體"/>
              </a:rPr>
              <a:t>人口販運被害人報案專線</a:t>
            </a:r>
            <a:r>
              <a:rPr lang="zh-TW" altLang="zh-TW" sz="2800" b="1" dirty="0">
                <a:solidFill>
                  <a:schemeClr val="bg1"/>
                </a:solidFill>
                <a:latin typeface="微軟正黑體"/>
                <a:ea typeface="微軟正黑體"/>
                <a:cs typeface="微軟正黑體"/>
              </a:rPr>
              <a:t>並廣為宣導，主要是當被害人處於弱勢或被害情境時，透過專線報案並在最短時間脫離</a:t>
            </a:r>
            <a:r>
              <a:rPr lang="zh-TW" altLang="zh-TW" sz="2800" b="1" dirty="0" smtClean="0">
                <a:solidFill>
                  <a:schemeClr val="bg1"/>
                </a:solidFill>
                <a:latin typeface="微軟正黑體"/>
                <a:ea typeface="微軟正黑體"/>
                <a:cs typeface="微軟正黑體"/>
              </a:rPr>
              <a:t>加害人</a:t>
            </a:r>
            <a:r>
              <a:rPr lang="zh-TW" altLang="en-US" sz="2800" b="1" dirty="0" smtClean="0">
                <a:solidFill>
                  <a:schemeClr val="bg1"/>
                </a:solidFill>
                <a:latin typeface="微軟正黑體"/>
                <a:ea typeface="微軟正黑體"/>
                <a:cs typeface="微軟正黑體"/>
              </a:rPr>
              <a:t>。</a:t>
            </a:r>
            <a:r>
              <a:rPr lang="zh-TW" altLang="zh-TW" sz="2800" b="1" dirty="0" smtClean="0">
                <a:solidFill>
                  <a:schemeClr val="bg1"/>
                </a:solidFill>
                <a:latin typeface="微軟正黑體"/>
                <a:ea typeface="微軟正黑體"/>
                <a:cs typeface="微軟正黑體"/>
              </a:rPr>
              <a:t> </a:t>
            </a:r>
            <a:endParaRPr kumimoji="1" lang="en-US" altLang="zh-TW" sz="2800" b="1" kern="0" dirty="0">
              <a:solidFill>
                <a:schemeClr val="bg1"/>
              </a:solidFill>
              <a:effectLst>
                <a:outerShdw blurRad="38100" dist="38100" dir="2700000" algn="tl">
                  <a:srgbClr val="000000">
                    <a:alpha val="43137"/>
                  </a:srgbClr>
                </a:outerShdw>
              </a:effectLst>
              <a:latin typeface="微軟正黑體"/>
              <a:ea typeface="微軟正黑體"/>
              <a:cs typeface="微軟正黑體"/>
            </a:endParaRPr>
          </a:p>
        </p:txBody>
      </p:sp>
      <p:sp>
        <p:nvSpPr>
          <p:cNvPr id="9" name="日期版面配置區 8"/>
          <p:cNvSpPr>
            <a:spLocks noGrp="1"/>
          </p:cNvSpPr>
          <p:nvPr>
            <p:ph type="dt" sz="half" idx="10"/>
          </p:nvPr>
        </p:nvSpPr>
        <p:spPr/>
        <p:txBody>
          <a:bodyPr/>
          <a:lstStyle/>
          <a:p>
            <a:fld id="{82D97390-396D-4839-BF34-6DCB5896D160}" type="datetime1">
              <a:rPr kumimoji="1" lang="zh-TW" altLang="en-US" smtClean="0"/>
              <a:t>2021/6/3</a:t>
            </a:fld>
            <a:endParaRPr kumimoji="1" lang="zh-TW" altLang="en-US"/>
          </a:p>
        </p:txBody>
      </p:sp>
      <p:sp>
        <p:nvSpPr>
          <p:cNvPr id="10" name="頁尾版面配置區 9"/>
          <p:cNvSpPr>
            <a:spLocks noGrp="1"/>
          </p:cNvSpPr>
          <p:nvPr>
            <p:ph type="ftr" sz="quarter" idx="11"/>
          </p:nvPr>
        </p:nvSpPr>
        <p:spPr/>
        <p:txBody>
          <a:bodyPr/>
          <a:lstStyle/>
          <a:p>
            <a:endParaRPr kumimoji="1" lang="zh-TW" altLang="en-US"/>
          </a:p>
        </p:txBody>
      </p:sp>
      <p:sp>
        <p:nvSpPr>
          <p:cNvPr id="11" name="投影片編號版面配置區 10"/>
          <p:cNvSpPr>
            <a:spLocks noGrp="1"/>
          </p:cNvSpPr>
          <p:nvPr>
            <p:ph type="sldNum" sz="quarter" idx="12"/>
          </p:nvPr>
        </p:nvSpPr>
        <p:spPr/>
        <p:txBody>
          <a:bodyPr/>
          <a:lstStyle/>
          <a:p>
            <a:fld id="{E5BD9D1F-0D7E-A748-A834-CDF05EE8CA5D}" type="slidenum">
              <a:rPr kumimoji="1" lang="zh-TW" altLang="en-US" smtClean="0"/>
              <a:t>32</a:t>
            </a:fld>
            <a:endParaRPr kumimoji="1" lang="zh-TW" altLang="en-US"/>
          </a:p>
        </p:txBody>
      </p:sp>
    </p:spTree>
    <p:extLst>
      <p:ext uri="{BB962C8B-B14F-4D97-AF65-F5344CB8AC3E}">
        <p14:creationId xmlns:p14="http://schemas.microsoft.com/office/powerpoint/2010/main" val="7454893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圖片 40"/>
          <p:cNvPicPr>
            <a:picLocks noChangeAspect="1"/>
          </p:cNvPicPr>
          <p:nvPr/>
        </p:nvPicPr>
        <p:blipFill>
          <a:blip r:embed="rId2"/>
          <a:stretch>
            <a:fillRect/>
          </a:stretch>
        </p:blipFill>
        <p:spPr>
          <a:xfrm>
            <a:off x="56541" y="1064566"/>
            <a:ext cx="8393530" cy="5455504"/>
          </a:xfrm>
          <a:prstGeom prst="rect">
            <a:avLst/>
          </a:prstGeom>
        </p:spPr>
      </p:pic>
      <p:sp>
        <p:nvSpPr>
          <p:cNvPr id="45" name="日期版面配置區 44"/>
          <p:cNvSpPr>
            <a:spLocks noGrp="1"/>
          </p:cNvSpPr>
          <p:nvPr>
            <p:ph type="dt" sz="half" idx="10"/>
          </p:nvPr>
        </p:nvSpPr>
        <p:spPr/>
        <p:txBody>
          <a:bodyPr/>
          <a:lstStyle/>
          <a:p>
            <a:fld id="{55DFB9AE-933D-483A-8500-8B35F377EE99}" type="datetime1">
              <a:rPr kumimoji="1" lang="zh-TW" altLang="en-US" smtClean="0"/>
              <a:t>2021/6/3</a:t>
            </a:fld>
            <a:endParaRPr kumimoji="1" lang="zh-TW" altLang="en-US"/>
          </a:p>
        </p:txBody>
      </p:sp>
      <p:sp>
        <p:nvSpPr>
          <p:cNvPr id="46" name="頁尾版面配置區 45"/>
          <p:cNvSpPr>
            <a:spLocks noGrp="1"/>
          </p:cNvSpPr>
          <p:nvPr>
            <p:ph type="ftr" sz="quarter" idx="11"/>
          </p:nvPr>
        </p:nvSpPr>
        <p:spPr/>
        <p:txBody>
          <a:bodyPr/>
          <a:lstStyle/>
          <a:p>
            <a:endParaRPr kumimoji="1" lang="zh-TW" altLang="en-US"/>
          </a:p>
        </p:txBody>
      </p:sp>
      <p:sp>
        <p:nvSpPr>
          <p:cNvPr id="47" name="投影片編號版面配置區 46"/>
          <p:cNvSpPr>
            <a:spLocks noGrp="1"/>
          </p:cNvSpPr>
          <p:nvPr>
            <p:ph type="sldNum" sz="quarter" idx="12"/>
          </p:nvPr>
        </p:nvSpPr>
        <p:spPr/>
        <p:txBody>
          <a:bodyPr/>
          <a:lstStyle/>
          <a:p>
            <a:fld id="{E5BD9D1F-0D7E-A748-A834-CDF05EE8CA5D}" type="slidenum">
              <a:rPr kumimoji="1" lang="zh-TW" altLang="en-US" smtClean="0"/>
              <a:t>33</a:t>
            </a:fld>
            <a:endParaRPr kumimoji="1" lang="zh-TW" altLang="en-US"/>
          </a:p>
        </p:txBody>
      </p:sp>
    </p:spTree>
    <p:extLst>
      <p:ext uri="{BB962C8B-B14F-4D97-AF65-F5344CB8AC3E}">
        <p14:creationId xmlns:p14="http://schemas.microsoft.com/office/powerpoint/2010/main" val="1430641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3A219F57-5AC3-4815-8529-F208E2ED1BF9}"/>
              </a:ext>
            </a:extLst>
          </p:cNvPr>
          <p:cNvSpPr txBox="1"/>
          <p:nvPr/>
        </p:nvSpPr>
        <p:spPr>
          <a:xfrm>
            <a:off x="-2003" y="318336"/>
            <a:ext cx="8469679" cy="1224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72000" tIns="72000" rIns="72000" bIns="72000" rtlCol="0">
            <a:noAutofit/>
          </a:bodyPr>
          <a:lstStyle/>
          <a:p>
            <a:pPr algn="ctr"/>
            <a:r>
              <a:rPr lang="zh-TW" altLang="en-US" sz="7200" b="1" dirty="0">
                <a:latin typeface="微軟正黑體" panose="020B0604030504040204" pitchFamily="34" charset="-120"/>
                <a:ea typeface="微軟正黑體" panose="020B0604030504040204" pitchFamily="34" charset="-120"/>
              </a:rPr>
              <a:t>簡報大綱</a:t>
            </a:r>
          </a:p>
        </p:txBody>
      </p:sp>
      <p:grpSp>
        <p:nvGrpSpPr>
          <p:cNvPr id="5" name="Group 38">
            <a:extLst>
              <a:ext uri="{FF2B5EF4-FFF2-40B4-BE49-F238E27FC236}">
                <a16:creationId xmlns:a16="http://schemas.microsoft.com/office/drawing/2014/main" id="{CCB3887F-1A06-4A77-812D-BDD03AD91EBE}"/>
              </a:ext>
            </a:extLst>
          </p:cNvPr>
          <p:cNvGrpSpPr/>
          <p:nvPr/>
        </p:nvGrpSpPr>
        <p:grpSpPr>
          <a:xfrm>
            <a:off x="338711" y="1995483"/>
            <a:ext cx="7872416" cy="4049496"/>
            <a:chOff x="1624082" y="982643"/>
            <a:chExt cx="9171297" cy="4592469"/>
          </a:xfrm>
          <a:effectLst>
            <a:outerShdw blurRad="50800" dist="38100" dir="16200000" rotWithShape="0">
              <a:prstClr val="black">
                <a:alpha val="40000"/>
              </a:prstClr>
            </a:outerShdw>
          </a:effectLst>
        </p:grpSpPr>
        <p:grpSp>
          <p:nvGrpSpPr>
            <p:cNvPr id="6" name="Group 8">
              <a:extLst>
                <a:ext uri="{FF2B5EF4-FFF2-40B4-BE49-F238E27FC236}">
                  <a16:creationId xmlns:a16="http://schemas.microsoft.com/office/drawing/2014/main" id="{F3D58A2A-3EED-4E0F-BC32-88F1157E3F13}"/>
                </a:ext>
              </a:extLst>
            </p:cNvPr>
            <p:cNvGrpSpPr/>
            <p:nvPr/>
          </p:nvGrpSpPr>
          <p:grpSpPr>
            <a:xfrm>
              <a:off x="1624082" y="982643"/>
              <a:ext cx="2129053" cy="4592469"/>
              <a:chOff x="1856094" y="1579726"/>
              <a:chExt cx="1760563" cy="3770193"/>
            </a:xfrm>
          </p:grpSpPr>
          <p:sp>
            <p:nvSpPr>
              <p:cNvPr id="28" name="Rectangle 5">
                <a:extLst>
                  <a:ext uri="{FF2B5EF4-FFF2-40B4-BE49-F238E27FC236}">
                    <a16:creationId xmlns:a16="http://schemas.microsoft.com/office/drawing/2014/main" id="{EE5E3783-76C1-42AE-AE35-666CDF5876AF}"/>
                  </a:ext>
                </a:extLst>
              </p:cNvPr>
              <p:cNvSpPr/>
              <p:nvPr/>
            </p:nvSpPr>
            <p:spPr>
              <a:xfrm>
                <a:off x="1856094" y="2265526"/>
                <a:ext cx="1760561" cy="1045123"/>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Oval 3">
                <a:extLst>
                  <a:ext uri="{FF2B5EF4-FFF2-40B4-BE49-F238E27FC236}">
                    <a16:creationId xmlns:a16="http://schemas.microsoft.com/office/drawing/2014/main" id="{FD7224AB-0871-4A3E-A65C-892C0F6E27D7}"/>
                  </a:ext>
                </a:extLst>
              </p:cNvPr>
              <p:cNvSpPr/>
              <p:nvPr/>
            </p:nvSpPr>
            <p:spPr>
              <a:xfrm>
                <a:off x="2050574" y="1579726"/>
                <a:ext cx="1371600" cy="1371600"/>
              </a:xfrm>
              <a:prstGeom prst="ellipse">
                <a:avLst/>
              </a:prstGeom>
              <a:solidFill>
                <a:sysClr val="window" lastClr="FFFFFF"/>
              </a:solidFill>
              <a:ln w="12700" cap="flat" cmpd="sng" algn="ctr">
                <a:noFill/>
                <a:prstDash val="solid"/>
                <a:miter lim="800000"/>
              </a:ln>
              <a:effectLst/>
            </p:spPr>
            <p:txBody>
              <a:bodyPr lIns="36000" tIns="36000" rIns="36000" bIns="21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sz="7200" b="1" kern="0" dirty="0">
                    <a:solidFill>
                      <a:srgbClr val="15A186"/>
                    </a:solidFill>
                    <a:latin typeface="微軟正黑體" panose="020B0604030504040204" pitchFamily="34" charset="-120"/>
                    <a:ea typeface="微軟正黑體" panose="020B0604030504040204" pitchFamily="34" charset="-120"/>
                    <a:cs typeface="Arial" panose="020B0604020202020204" pitchFamily="34" charset="0"/>
                  </a:rPr>
                  <a:t>壹</a:t>
                </a:r>
                <a:endParaRPr kumimoji="0" lang="en-US" sz="7200" b="1" i="0" u="none" strike="noStrike" kern="0" cap="none" normalizeH="0" noProof="0" dirty="0">
                  <a:ln>
                    <a:noFill/>
                  </a:ln>
                  <a:solidFill>
                    <a:srgbClr val="15A186"/>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30" name="Right Triangle 4">
                <a:extLst>
                  <a:ext uri="{FF2B5EF4-FFF2-40B4-BE49-F238E27FC236}">
                    <a16:creationId xmlns:a16="http://schemas.microsoft.com/office/drawing/2014/main" id="{F4204595-F822-46A1-A0FA-1FB200110225}"/>
                  </a:ext>
                </a:extLst>
              </p:cNvPr>
              <p:cNvSpPr/>
              <p:nvPr/>
            </p:nvSpPr>
            <p:spPr>
              <a:xfrm>
                <a:off x="1856094" y="2265526"/>
                <a:ext cx="1760561" cy="1249052"/>
              </a:xfrm>
              <a:prstGeom prst="rtTriangle">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7">
                <a:extLst>
                  <a:ext uri="{FF2B5EF4-FFF2-40B4-BE49-F238E27FC236}">
                    <a16:creationId xmlns:a16="http://schemas.microsoft.com/office/drawing/2014/main" id="{7D30C0D4-0607-4853-A7CB-1C4B79AA9B68}"/>
                  </a:ext>
                </a:extLst>
              </p:cNvPr>
              <p:cNvGrpSpPr/>
              <p:nvPr/>
            </p:nvGrpSpPr>
            <p:grpSpPr>
              <a:xfrm>
                <a:off x="1856095" y="2265526"/>
                <a:ext cx="1760562" cy="3084393"/>
                <a:chOff x="1856095" y="2265526"/>
                <a:chExt cx="1760562" cy="3084393"/>
              </a:xfrm>
              <a:gradFill flip="none" rotWithShape="1">
                <a:gsLst>
                  <a:gs pos="0">
                    <a:srgbClr val="15A186">
                      <a:shade val="30000"/>
                      <a:satMod val="115000"/>
                    </a:srgbClr>
                  </a:gs>
                  <a:gs pos="50000">
                    <a:srgbClr val="15A186">
                      <a:shade val="67500"/>
                      <a:satMod val="115000"/>
                    </a:srgbClr>
                  </a:gs>
                  <a:gs pos="100000">
                    <a:srgbClr val="15A186">
                      <a:shade val="100000"/>
                      <a:satMod val="115000"/>
                    </a:srgbClr>
                  </a:gs>
                </a:gsLst>
                <a:lin ang="16200000" scaled="1"/>
                <a:tileRect/>
              </a:gradFill>
              <a:effectLst>
                <a:reflection blurRad="6350" stA="52000" endA="300" endPos="35000" dir="5400000" sy="-100000" algn="bl" rotWithShape="0"/>
              </a:effectLst>
            </p:grpSpPr>
            <p:sp>
              <p:nvSpPr>
                <p:cNvPr id="32" name="Rectangle 1">
                  <a:extLst>
                    <a:ext uri="{FF2B5EF4-FFF2-40B4-BE49-F238E27FC236}">
                      <a16:creationId xmlns:a16="http://schemas.microsoft.com/office/drawing/2014/main" id="{3DD38A01-DBE8-4C04-B723-98798F1E7071}"/>
                    </a:ext>
                  </a:extLst>
                </p:cNvPr>
                <p:cNvSpPr/>
                <p:nvPr/>
              </p:nvSpPr>
              <p:spPr>
                <a:xfrm>
                  <a:off x="1856096" y="3514578"/>
                  <a:ext cx="1760561" cy="1835341"/>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ight Triangle 2">
                  <a:extLst>
                    <a:ext uri="{FF2B5EF4-FFF2-40B4-BE49-F238E27FC236}">
                      <a16:creationId xmlns:a16="http://schemas.microsoft.com/office/drawing/2014/main" id="{45F3B99E-54D7-4C14-BD18-DCB628646ABE}"/>
                    </a:ext>
                  </a:extLst>
                </p:cNvPr>
                <p:cNvSpPr/>
                <p:nvPr/>
              </p:nvSpPr>
              <p:spPr>
                <a:xfrm flipH="1">
                  <a:off x="1856095" y="2265526"/>
                  <a:ext cx="1760561" cy="1249052"/>
                </a:xfrm>
                <a:prstGeom prst="rtTriangle">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7" name="Group 9">
              <a:extLst>
                <a:ext uri="{FF2B5EF4-FFF2-40B4-BE49-F238E27FC236}">
                  <a16:creationId xmlns:a16="http://schemas.microsoft.com/office/drawing/2014/main" id="{B7A1D8C2-3059-427C-B892-0152483FB830}"/>
                </a:ext>
              </a:extLst>
            </p:cNvPr>
            <p:cNvGrpSpPr/>
            <p:nvPr/>
          </p:nvGrpSpPr>
          <p:grpSpPr>
            <a:xfrm>
              <a:off x="3971497" y="982643"/>
              <a:ext cx="2129053" cy="4592469"/>
              <a:chOff x="1856094" y="1579726"/>
              <a:chExt cx="1760563" cy="3770193"/>
            </a:xfrm>
            <a:gradFill flip="none" rotWithShape="1">
              <a:gsLst>
                <a:gs pos="0">
                  <a:srgbClr val="F39C11">
                    <a:shade val="30000"/>
                    <a:satMod val="115000"/>
                  </a:srgbClr>
                </a:gs>
                <a:gs pos="50000">
                  <a:srgbClr val="F39C11">
                    <a:shade val="67500"/>
                    <a:satMod val="115000"/>
                  </a:srgbClr>
                </a:gs>
                <a:gs pos="100000">
                  <a:srgbClr val="F39C11">
                    <a:shade val="100000"/>
                    <a:satMod val="115000"/>
                  </a:srgbClr>
                </a:gs>
              </a:gsLst>
              <a:lin ang="16200000" scaled="1"/>
              <a:tileRect/>
            </a:gradFill>
          </p:grpSpPr>
          <p:sp>
            <p:nvSpPr>
              <p:cNvPr id="22" name="Rectangle 10">
                <a:extLst>
                  <a:ext uri="{FF2B5EF4-FFF2-40B4-BE49-F238E27FC236}">
                    <a16:creationId xmlns:a16="http://schemas.microsoft.com/office/drawing/2014/main" id="{E2A1BEFD-C483-4E83-96D9-557CCDBB67C0}"/>
                  </a:ext>
                </a:extLst>
              </p:cNvPr>
              <p:cNvSpPr/>
              <p:nvPr/>
            </p:nvSpPr>
            <p:spPr>
              <a:xfrm>
                <a:off x="1856094" y="2265526"/>
                <a:ext cx="1760561" cy="1045123"/>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Oval 11">
                <a:extLst>
                  <a:ext uri="{FF2B5EF4-FFF2-40B4-BE49-F238E27FC236}">
                    <a16:creationId xmlns:a16="http://schemas.microsoft.com/office/drawing/2014/main" id="{BDAA0B33-52C1-4B93-B7E6-2A59438C50F8}"/>
                  </a:ext>
                </a:extLst>
              </p:cNvPr>
              <p:cNvSpPr/>
              <p:nvPr/>
            </p:nvSpPr>
            <p:spPr>
              <a:xfrm>
                <a:off x="2050574" y="1579726"/>
                <a:ext cx="1371600" cy="1371600"/>
              </a:xfrm>
              <a:prstGeom prst="ellipse">
                <a:avLst/>
              </a:prstGeom>
              <a:solidFill>
                <a:sysClr val="window" lastClr="FFFFFF"/>
              </a:solidFill>
              <a:ln w="12700" cap="flat" cmpd="sng" algn="ctr">
                <a:noFill/>
                <a:prstDash val="solid"/>
                <a:miter lim="800000"/>
              </a:ln>
              <a:effectLst/>
            </p:spPr>
            <p:txBody>
              <a:bodyPr lIns="36000" tIns="36000" rIns="36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7200" b="1" i="0" u="none" strike="noStrike" kern="0" cap="none" normalizeH="0" noProof="0" dirty="0">
                    <a:ln>
                      <a:noFill/>
                    </a:ln>
                    <a:solidFill>
                      <a:srgbClr val="F39C11"/>
                    </a:solidFill>
                    <a:effectLst/>
                    <a:uLnTx/>
                    <a:uFillTx/>
                    <a:latin typeface="微軟正黑體" panose="020B0604030504040204" pitchFamily="34" charset="-120"/>
                    <a:ea typeface="微軟正黑體" panose="020B0604030504040204" pitchFamily="34" charset="-120"/>
                    <a:cs typeface="Arial" panose="020B0604020202020204" pitchFamily="34" charset="0"/>
                  </a:rPr>
                  <a:t>貳</a:t>
                </a:r>
                <a:endParaRPr kumimoji="0" lang="en-US" sz="7200" b="0" i="0" u="none" strike="noStrike" kern="0" cap="none" normalizeH="0" noProof="0" dirty="0">
                  <a:ln>
                    <a:noFill/>
                  </a:ln>
                  <a:solidFill>
                    <a:srgbClr val="F39C11"/>
                  </a:solidFill>
                  <a:effectLst/>
                  <a:uLnTx/>
                  <a:uFillTx/>
                  <a:latin typeface="微軟正黑體" panose="020B0604030504040204" pitchFamily="34" charset="-120"/>
                  <a:ea typeface="微軟正黑體" panose="020B0604030504040204" pitchFamily="34" charset="-120"/>
                </a:endParaRPr>
              </a:p>
            </p:txBody>
          </p:sp>
          <p:sp>
            <p:nvSpPr>
              <p:cNvPr id="24" name="Right Triangle 12">
                <a:extLst>
                  <a:ext uri="{FF2B5EF4-FFF2-40B4-BE49-F238E27FC236}">
                    <a16:creationId xmlns:a16="http://schemas.microsoft.com/office/drawing/2014/main" id="{4CFCA240-5938-475C-A3D9-21CA9D58ADB6}"/>
                  </a:ext>
                </a:extLst>
              </p:cNvPr>
              <p:cNvSpPr/>
              <p:nvPr/>
            </p:nvSpPr>
            <p:spPr>
              <a:xfrm>
                <a:off x="1856094" y="2265526"/>
                <a:ext cx="1760561" cy="1249052"/>
              </a:xfrm>
              <a:prstGeom prst="rtTriangle">
                <a:avLst/>
              </a:prstGeom>
              <a:solidFill>
                <a:srgbClr val="F39C1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13">
                <a:extLst>
                  <a:ext uri="{FF2B5EF4-FFF2-40B4-BE49-F238E27FC236}">
                    <a16:creationId xmlns:a16="http://schemas.microsoft.com/office/drawing/2014/main" id="{8A5400CF-FAF2-4E8D-8AB3-DA397C528A56}"/>
                  </a:ext>
                </a:extLst>
              </p:cNvPr>
              <p:cNvGrpSpPr/>
              <p:nvPr/>
            </p:nvGrpSpPr>
            <p:grpSpPr>
              <a:xfrm>
                <a:off x="1856095" y="2265526"/>
                <a:ext cx="1760562" cy="3084393"/>
                <a:chOff x="1856095" y="2265526"/>
                <a:chExt cx="1760562" cy="3084393"/>
              </a:xfrm>
              <a:grpFill/>
              <a:effectLst>
                <a:reflection blurRad="6350" stA="52000" endA="300" endPos="35000" dir="5400000" sy="-100000" algn="bl" rotWithShape="0"/>
              </a:effectLst>
            </p:grpSpPr>
            <p:sp>
              <p:nvSpPr>
                <p:cNvPr id="26" name="Rectangle 14">
                  <a:extLst>
                    <a:ext uri="{FF2B5EF4-FFF2-40B4-BE49-F238E27FC236}">
                      <a16:creationId xmlns:a16="http://schemas.microsoft.com/office/drawing/2014/main" id="{C53FD0C7-0A9B-4E0C-AF1B-0A650AC05B53}"/>
                    </a:ext>
                  </a:extLst>
                </p:cNvPr>
                <p:cNvSpPr/>
                <p:nvPr/>
              </p:nvSpPr>
              <p:spPr>
                <a:xfrm>
                  <a:off x="1856096" y="3514578"/>
                  <a:ext cx="1760561" cy="1835341"/>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Right Triangle 15">
                  <a:extLst>
                    <a:ext uri="{FF2B5EF4-FFF2-40B4-BE49-F238E27FC236}">
                      <a16:creationId xmlns:a16="http://schemas.microsoft.com/office/drawing/2014/main" id="{54D7540A-FB11-4874-A855-4C1ACC49C9CC}"/>
                    </a:ext>
                  </a:extLst>
                </p:cNvPr>
                <p:cNvSpPr/>
                <p:nvPr/>
              </p:nvSpPr>
              <p:spPr>
                <a:xfrm flipH="1">
                  <a:off x="1856095" y="2265526"/>
                  <a:ext cx="1760561" cy="1249052"/>
                </a:xfrm>
                <a:prstGeom prst="rtTriangle">
                  <a:avLst/>
                </a:prstGeom>
                <a:grpFill/>
                <a:ln w="12700" cap="flat" cmpd="sng" algn="ctr">
                  <a:noFill/>
                  <a:prstDash val="solid"/>
                  <a:miter lim="800000"/>
                </a:ln>
                <a:effectLst>
                  <a:outerShdw blurRad="50800" dist="38100" dir="13500000" algn="b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8" name="Group 16">
              <a:extLst>
                <a:ext uri="{FF2B5EF4-FFF2-40B4-BE49-F238E27FC236}">
                  <a16:creationId xmlns:a16="http://schemas.microsoft.com/office/drawing/2014/main" id="{95E6F53F-40FD-4733-8080-5FE2F5ABBD1C}"/>
                </a:ext>
              </a:extLst>
            </p:cNvPr>
            <p:cNvGrpSpPr/>
            <p:nvPr/>
          </p:nvGrpSpPr>
          <p:grpSpPr>
            <a:xfrm>
              <a:off x="6318912" y="982643"/>
              <a:ext cx="2129053" cy="4592469"/>
              <a:chOff x="1856094" y="1579726"/>
              <a:chExt cx="1760563" cy="3770193"/>
            </a:xfr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grpSpPr>
          <p:sp>
            <p:nvSpPr>
              <p:cNvPr id="16" name="Rectangle 17">
                <a:extLst>
                  <a:ext uri="{FF2B5EF4-FFF2-40B4-BE49-F238E27FC236}">
                    <a16:creationId xmlns:a16="http://schemas.microsoft.com/office/drawing/2014/main" id="{C8855CC8-C2EA-448F-814C-8C2440FAC89D}"/>
                  </a:ext>
                </a:extLst>
              </p:cNvPr>
              <p:cNvSpPr/>
              <p:nvPr/>
            </p:nvSpPr>
            <p:spPr>
              <a:xfrm>
                <a:off x="1856094" y="2265526"/>
                <a:ext cx="1760561" cy="1045123"/>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Oval 18">
                <a:extLst>
                  <a:ext uri="{FF2B5EF4-FFF2-40B4-BE49-F238E27FC236}">
                    <a16:creationId xmlns:a16="http://schemas.microsoft.com/office/drawing/2014/main" id="{4819A7BF-DBFF-4E77-A318-82E3F8237986}"/>
                  </a:ext>
                </a:extLst>
              </p:cNvPr>
              <p:cNvSpPr/>
              <p:nvPr/>
            </p:nvSpPr>
            <p:spPr>
              <a:xfrm>
                <a:off x="2050574" y="1579726"/>
                <a:ext cx="1371600" cy="1371600"/>
              </a:xfrm>
              <a:prstGeom prst="ellipse">
                <a:avLst/>
              </a:prstGeom>
              <a:solidFill>
                <a:sysClr val="window" lastClr="FFFFFF"/>
              </a:solidFill>
              <a:ln w="12700" cap="flat" cmpd="sng" algn="ctr">
                <a:noFill/>
                <a:prstDash val="solid"/>
                <a:miter lim="800000"/>
              </a:ln>
              <a:effectLst/>
            </p:spPr>
            <p:txBody>
              <a:bodyPr lIns="36000" tIns="36000" rIns="36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7200" b="1" i="0" u="none" strike="noStrike" kern="0" cap="none" normalizeH="0" noProof="0" dirty="0">
                    <a:ln>
                      <a:noFill/>
                    </a:ln>
                    <a:solidFill>
                      <a:schemeClr val="tx2">
                        <a:lumMod val="60000"/>
                        <a:lumOff val="40000"/>
                      </a:schemeClr>
                    </a:solidFill>
                    <a:effectLst/>
                    <a:uLnTx/>
                    <a:uFillTx/>
                    <a:latin typeface="微軟正黑體" panose="020B0604030504040204" pitchFamily="34" charset="-120"/>
                    <a:ea typeface="微軟正黑體" panose="020B0604030504040204" pitchFamily="34" charset="-120"/>
                    <a:cs typeface="Arial" panose="020B0604020202020204" pitchFamily="34" charset="0"/>
                  </a:rPr>
                  <a:t>參</a:t>
                </a:r>
                <a:endParaRPr kumimoji="0" lang="en-US" sz="7200" b="0" i="0" u="none" strike="noStrike" kern="0" cap="none" normalizeH="0" noProof="0" dirty="0">
                  <a:ln>
                    <a:noFill/>
                  </a:ln>
                  <a:solidFill>
                    <a:schemeClr val="tx2">
                      <a:lumMod val="60000"/>
                      <a:lumOff val="40000"/>
                    </a:schemeClr>
                  </a:solidFill>
                  <a:effectLst/>
                  <a:uLnTx/>
                  <a:uFillTx/>
                  <a:latin typeface="微軟正黑體" panose="020B0604030504040204" pitchFamily="34" charset="-120"/>
                  <a:ea typeface="微軟正黑體" panose="020B0604030504040204" pitchFamily="34" charset="-120"/>
                </a:endParaRPr>
              </a:p>
            </p:txBody>
          </p:sp>
          <p:sp>
            <p:nvSpPr>
              <p:cNvPr id="18" name="Right Triangle 19">
                <a:extLst>
                  <a:ext uri="{FF2B5EF4-FFF2-40B4-BE49-F238E27FC236}">
                    <a16:creationId xmlns:a16="http://schemas.microsoft.com/office/drawing/2014/main" id="{FE73A9E8-3C55-4D91-BC2B-3F6FB10A4CE1}"/>
                  </a:ext>
                </a:extLst>
              </p:cNvPr>
              <p:cNvSpPr/>
              <p:nvPr/>
            </p:nvSpPr>
            <p:spPr>
              <a:xfrm>
                <a:off x="1856094" y="2265526"/>
                <a:ext cx="1760561" cy="1249052"/>
              </a:xfrm>
              <a:prstGeom prst="rtTriangle">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20">
                <a:extLst>
                  <a:ext uri="{FF2B5EF4-FFF2-40B4-BE49-F238E27FC236}">
                    <a16:creationId xmlns:a16="http://schemas.microsoft.com/office/drawing/2014/main" id="{3B966CAD-BD05-4AF2-AB3C-0EFEE3F71794}"/>
                  </a:ext>
                </a:extLst>
              </p:cNvPr>
              <p:cNvGrpSpPr/>
              <p:nvPr/>
            </p:nvGrpSpPr>
            <p:grpSpPr>
              <a:xfrm>
                <a:off x="1856095" y="2265526"/>
                <a:ext cx="1760562" cy="3084393"/>
                <a:chOff x="1856095" y="2265526"/>
                <a:chExt cx="1760562" cy="3084393"/>
              </a:xfrm>
              <a:grpFill/>
              <a:effectLst>
                <a:reflection blurRad="6350" stA="52000" endA="300" endPos="35000" dir="5400000" sy="-100000" algn="bl" rotWithShape="0"/>
              </a:effectLst>
            </p:grpSpPr>
            <p:sp>
              <p:nvSpPr>
                <p:cNvPr id="20" name="Rectangle 21">
                  <a:extLst>
                    <a:ext uri="{FF2B5EF4-FFF2-40B4-BE49-F238E27FC236}">
                      <a16:creationId xmlns:a16="http://schemas.microsoft.com/office/drawing/2014/main" id="{1BB4D13A-1250-470C-9114-92060D2CA1B9}"/>
                    </a:ext>
                  </a:extLst>
                </p:cNvPr>
                <p:cNvSpPr/>
                <p:nvPr/>
              </p:nvSpPr>
              <p:spPr>
                <a:xfrm>
                  <a:off x="1856096" y="3514578"/>
                  <a:ext cx="1760561" cy="1835341"/>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ight Triangle 22">
                  <a:extLst>
                    <a:ext uri="{FF2B5EF4-FFF2-40B4-BE49-F238E27FC236}">
                      <a16:creationId xmlns:a16="http://schemas.microsoft.com/office/drawing/2014/main" id="{50D9ACBF-A62F-4263-BD4F-7DEF1970905E}"/>
                    </a:ext>
                  </a:extLst>
                </p:cNvPr>
                <p:cNvSpPr/>
                <p:nvPr/>
              </p:nvSpPr>
              <p:spPr>
                <a:xfrm flipH="1">
                  <a:off x="1856095" y="2265526"/>
                  <a:ext cx="1760561" cy="1249052"/>
                </a:xfrm>
                <a:prstGeom prst="rtTriangle">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9" name="Group 23">
              <a:extLst>
                <a:ext uri="{FF2B5EF4-FFF2-40B4-BE49-F238E27FC236}">
                  <a16:creationId xmlns:a16="http://schemas.microsoft.com/office/drawing/2014/main" id="{B2AE56A3-0117-4103-A668-11F52E686BAB}"/>
                </a:ext>
              </a:extLst>
            </p:cNvPr>
            <p:cNvGrpSpPr/>
            <p:nvPr/>
          </p:nvGrpSpPr>
          <p:grpSpPr>
            <a:xfrm>
              <a:off x="8666326" y="982643"/>
              <a:ext cx="2129053" cy="4592469"/>
              <a:chOff x="1856094" y="1579726"/>
              <a:chExt cx="1760563" cy="3770193"/>
            </a:xfrm>
            <a:gradFill flip="none" rotWithShape="1">
              <a:gsLst>
                <a:gs pos="0">
                  <a:srgbClr val="009FEB">
                    <a:shade val="30000"/>
                    <a:satMod val="115000"/>
                  </a:srgbClr>
                </a:gs>
                <a:gs pos="50000">
                  <a:srgbClr val="009FEB">
                    <a:shade val="67500"/>
                    <a:satMod val="115000"/>
                  </a:srgbClr>
                </a:gs>
                <a:gs pos="100000">
                  <a:srgbClr val="009FEB">
                    <a:shade val="100000"/>
                    <a:satMod val="115000"/>
                  </a:srgbClr>
                </a:gs>
              </a:gsLst>
              <a:lin ang="16200000" scaled="1"/>
              <a:tileRect/>
            </a:gradFill>
          </p:grpSpPr>
          <p:sp>
            <p:nvSpPr>
              <p:cNvPr id="10" name="Rectangle 24">
                <a:extLst>
                  <a:ext uri="{FF2B5EF4-FFF2-40B4-BE49-F238E27FC236}">
                    <a16:creationId xmlns:a16="http://schemas.microsoft.com/office/drawing/2014/main" id="{142242F7-DAF0-4CEC-B57D-FF7EDA12B114}"/>
                  </a:ext>
                </a:extLst>
              </p:cNvPr>
              <p:cNvSpPr/>
              <p:nvPr/>
            </p:nvSpPr>
            <p:spPr>
              <a:xfrm>
                <a:off x="1856094" y="2265526"/>
                <a:ext cx="1760561" cy="1045123"/>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Oval 25">
                <a:extLst>
                  <a:ext uri="{FF2B5EF4-FFF2-40B4-BE49-F238E27FC236}">
                    <a16:creationId xmlns:a16="http://schemas.microsoft.com/office/drawing/2014/main" id="{5861C141-BA47-484D-893C-0D287631E198}"/>
                  </a:ext>
                </a:extLst>
              </p:cNvPr>
              <p:cNvSpPr/>
              <p:nvPr/>
            </p:nvSpPr>
            <p:spPr>
              <a:xfrm>
                <a:off x="2050574" y="1579726"/>
                <a:ext cx="1371600" cy="1371600"/>
              </a:xfrm>
              <a:prstGeom prst="ellipse">
                <a:avLst/>
              </a:prstGeom>
              <a:solidFill>
                <a:sysClr val="window" lastClr="FFFFFF"/>
              </a:solidFill>
              <a:ln w="12700" cap="flat" cmpd="sng" algn="ctr">
                <a:noFill/>
                <a:prstDash val="solid"/>
                <a:miter lim="800000"/>
              </a:ln>
              <a:effectLst/>
            </p:spPr>
            <p:txBody>
              <a:bodyPr lIns="36000" tIns="36000" rIns="36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7200" b="1" i="0" u="none" strike="noStrike" kern="0" cap="none" normalizeH="0" noProof="0" dirty="0">
                    <a:ln>
                      <a:noFill/>
                    </a:ln>
                    <a:solidFill>
                      <a:srgbClr val="009FEB"/>
                    </a:solidFill>
                    <a:effectLst/>
                    <a:uLnTx/>
                    <a:uFillTx/>
                    <a:latin typeface="微軟正黑體" panose="020B0604030504040204" pitchFamily="34" charset="-120"/>
                    <a:ea typeface="微軟正黑體" panose="020B0604030504040204" pitchFamily="34" charset="-120"/>
                    <a:cs typeface="Arial" panose="020B0604020202020204" pitchFamily="34" charset="0"/>
                  </a:rPr>
                  <a:t>肆</a:t>
                </a:r>
                <a:endParaRPr kumimoji="0" lang="en-US" sz="7200" b="0" i="0" u="none" strike="noStrike" kern="0" cap="none" normalizeH="0" noProof="0" dirty="0">
                  <a:ln>
                    <a:noFill/>
                  </a:ln>
                  <a:solidFill>
                    <a:srgbClr val="009FEB"/>
                  </a:solidFill>
                  <a:effectLst/>
                  <a:uLnTx/>
                  <a:uFillTx/>
                  <a:latin typeface="微軟正黑體" panose="020B0604030504040204" pitchFamily="34" charset="-120"/>
                  <a:ea typeface="微軟正黑體" panose="020B0604030504040204" pitchFamily="34" charset="-120"/>
                </a:endParaRPr>
              </a:p>
            </p:txBody>
          </p:sp>
          <p:sp>
            <p:nvSpPr>
              <p:cNvPr id="12" name="Right Triangle 26">
                <a:extLst>
                  <a:ext uri="{FF2B5EF4-FFF2-40B4-BE49-F238E27FC236}">
                    <a16:creationId xmlns:a16="http://schemas.microsoft.com/office/drawing/2014/main" id="{DB520700-5EDD-47D5-9AC5-8ADBFEFB3453}"/>
                  </a:ext>
                </a:extLst>
              </p:cNvPr>
              <p:cNvSpPr/>
              <p:nvPr/>
            </p:nvSpPr>
            <p:spPr>
              <a:xfrm>
                <a:off x="1856094" y="2265526"/>
                <a:ext cx="1760561" cy="1249052"/>
              </a:xfrm>
              <a:prstGeom prst="rtTriangle">
                <a:avLst/>
              </a:prstGeom>
              <a:solidFill>
                <a:srgbClr val="009FEB">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27">
                <a:extLst>
                  <a:ext uri="{FF2B5EF4-FFF2-40B4-BE49-F238E27FC236}">
                    <a16:creationId xmlns:a16="http://schemas.microsoft.com/office/drawing/2014/main" id="{19A9324B-5CC9-4CF4-A224-5833C9480D08}"/>
                  </a:ext>
                </a:extLst>
              </p:cNvPr>
              <p:cNvGrpSpPr/>
              <p:nvPr/>
            </p:nvGrpSpPr>
            <p:grpSpPr>
              <a:xfrm>
                <a:off x="1856095" y="2265526"/>
                <a:ext cx="1760562" cy="3084393"/>
                <a:chOff x="1856095" y="2265526"/>
                <a:chExt cx="1760562" cy="3084393"/>
              </a:xfrm>
              <a:grpFill/>
              <a:effectLst>
                <a:reflection blurRad="6350" stA="52000" endA="300" endPos="35000" dir="5400000" sy="-100000" algn="bl" rotWithShape="0"/>
              </a:effectLst>
            </p:grpSpPr>
            <p:sp>
              <p:nvSpPr>
                <p:cNvPr id="14" name="Rectangle 28">
                  <a:extLst>
                    <a:ext uri="{FF2B5EF4-FFF2-40B4-BE49-F238E27FC236}">
                      <a16:creationId xmlns:a16="http://schemas.microsoft.com/office/drawing/2014/main" id="{74A55AD6-6EF7-4D1E-9AD7-37FC4C2741B6}"/>
                    </a:ext>
                  </a:extLst>
                </p:cNvPr>
                <p:cNvSpPr/>
                <p:nvPr/>
              </p:nvSpPr>
              <p:spPr>
                <a:xfrm>
                  <a:off x="1856096" y="3514578"/>
                  <a:ext cx="1760561" cy="1835341"/>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ight Triangle 29">
                  <a:extLst>
                    <a:ext uri="{FF2B5EF4-FFF2-40B4-BE49-F238E27FC236}">
                      <a16:creationId xmlns:a16="http://schemas.microsoft.com/office/drawing/2014/main" id="{A6E4F072-18B7-4771-8888-631B92BF2972}"/>
                    </a:ext>
                  </a:extLst>
                </p:cNvPr>
                <p:cNvSpPr/>
                <p:nvPr/>
              </p:nvSpPr>
              <p:spPr>
                <a:xfrm flipH="1">
                  <a:off x="1856095" y="2265526"/>
                  <a:ext cx="1760561" cy="1249052"/>
                </a:xfrm>
                <a:prstGeom prst="rtTriangle">
                  <a:avLst/>
                </a:prstGeom>
                <a:grpFill/>
                <a:ln w="12700" cap="flat" cmpd="sng" algn="ctr">
                  <a:noFill/>
                  <a:prstDash val="solid"/>
                  <a:miter lim="800000"/>
                </a:ln>
                <a:effectLst>
                  <a:outerShdw blurRad="50800" dist="38100" dir="13500000" algn="b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34" name="Rectangle 30">
            <a:extLst>
              <a:ext uri="{FF2B5EF4-FFF2-40B4-BE49-F238E27FC236}">
                <a16:creationId xmlns:a16="http://schemas.microsoft.com/office/drawing/2014/main" id="{EBA8C517-FFBA-4BCF-BC17-30AEF0121AD3}"/>
              </a:ext>
            </a:extLst>
          </p:cNvPr>
          <p:cNvSpPr/>
          <p:nvPr/>
        </p:nvSpPr>
        <p:spPr>
          <a:xfrm>
            <a:off x="224624" y="4488407"/>
            <a:ext cx="2129052" cy="996033"/>
          </a:xfrm>
          <a:prstGeom prst="rect">
            <a:avLst/>
          </a:prstGeom>
        </p:spPr>
        <p:txBody>
          <a:bodyPr wrap="square" lIns="36000" tIns="36000" rIns="36000" bIns="36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6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itchFamily="34" charset="0"/>
              </a:rPr>
              <a:t>前言</a:t>
            </a:r>
            <a:endParaRPr kumimoji="0" lang="en-US" sz="6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p:txBody>
      </p:sp>
      <p:sp>
        <p:nvSpPr>
          <p:cNvPr id="35" name="Rectangle 30">
            <a:extLst>
              <a:ext uri="{FF2B5EF4-FFF2-40B4-BE49-F238E27FC236}">
                <a16:creationId xmlns:a16="http://schemas.microsoft.com/office/drawing/2014/main" id="{EBA8C517-FFBA-4BCF-BC17-30AEF0121AD3}"/>
              </a:ext>
            </a:extLst>
          </p:cNvPr>
          <p:cNvSpPr/>
          <p:nvPr/>
        </p:nvSpPr>
        <p:spPr>
          <a:xfrm>
            <a:off x="2239588" y="4488407"/>
            <a:ext cx="2129052" cy="996033"/>
          </a:xfrm>
          <a:prstGeom prst="rect">
            <a:avLst/>
          </a:prstGeom>
        </p:spPr>
        <p:txBody>
          <a:bodyPr wrap="square" lIns="36000" tIns="36000" rIns="36000" bIns="36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sz="6000" b="1" kern="0"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現況</a:t>
            </a:r>
            <a:endParaRPr kumimoji="0" lang="en-US" sz="6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p:txBody>
      </p:sp>
      <p:sp>
        <p:nvSpPr>
          <p:cNvPr id="36" name="Rectangle 30">
            <a:extLst>
              <a:ext uri="{FF2B5EF4-FFF2-40B4-BE49-F238E27FC236}">
                <a16:creationId xmlns:a16="http://schemas.microsoft.com/office/drawing/2014/main" id="{EBA8C517-FFBA-4BCF-BC17-30AEF0121AD3}"/>
              </a:ext>
            </a:extLst>
          </p:cNvPr>
          <p:cNvSpPr/>
          <p:nvPr/>
        </p:nvSpPr>
        <p:spPr>
          <a:xfrm>
            <a:off x="4232837" y="4494310"/>
            <a:ext cx="2129052" cy="996033"/>
          </a:xfrm>
          <a:prstGeom prst="rect">
            <a:avLst/>
          </a:prstGeom>
        </p:spPr>
        <p:txBody>
          <a:bodyPr wrap="square" lIns="36000" tIns="36000" rIns="36000" bIns="36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sz="6000" b="1" kern="0"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困境</a:t>
            </a:r>
            <a:endParaRPr kumimoji="0" lang="en-US" sz="6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p:txBody>
      </p:sp>
      <p:sp>
        <p:nvSpPr>
          <p:cNvPr id="37" name="Rectangle 30">
            <a:extLst>
              <a:ext uri="{FF2B5EF4-FFF2-40B4-BE49-F238E27FC236}">
                <a16:creationId xmlns:a16="http://schemas.microsoft.com/office/drawing/2014/main" id="{EBA8C517-FFBA-4BCF-BC17-30AEF0121AD3}"/>
              </a:ext>
            </a:extLst>
          </p:cNvPr>
          <p:cNvSpPr/>
          <p:nvPr/>
        </p:nvSpPr>
        <p:spPr>
          <a:xfrm>
            <a:off x="6239504" y="4488407"/>
            <a:ext cx="2129052" cy="996033"/>
          </a:xfrm>
          <a:prstGeom prst="rect">
            <a:avLst/>
          </a:prstGeom>
        </p:spPr>
        <p:txBody>
          <a:bodyPr wrap="square" lIns="36000" tIns="36000" rIns="36000" bIns="36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sz="6000" b="1" kern="0"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itchFamily="34" charset="0"/>
              </a:rPr>
              <a:t>對策</a:t>
            </a:r>
            <a:endParaRPr kumimoji="0" lang="en-US" sz="6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p:txBody>
      </p:sp>
      <p:sp>
        <p:nvSpPr>
          <p:cNvPr id="39" name="日期版面配置區 38"/>
          <p:cNvSpPr>
            <a:spLocks noGrp="1"/>
          </p:cNvSpPr>
          <p:nvPr>
            <p:ph type="dt" sz="half" idx="10"/>
          </p:nvPr>
        </p:nvSpPr>
        <p:spPr/>
        <p:txBody>
          <a:bodyPr/>
          <a:lstStyle/>
          <a:p>
            <a:fld id="{F0B22A5C-40C1-4A93-84A5-E730E16E0605}" type="datetime1">
              <a:rPr kumimoji="1" lang="zh-TW" altLang="en-US" smtClean="0"/>
              <a:t>2021/6/3</a:t>
            </a:fld>
            <a:endParaRPr kumimoji="1" lang="zh-TW" altLang="en-US"/>
          </a:p>
        </p:txBody>
      </p:sp>
      <p:sp>
        <p:nvSpPr>
          <p:cNvPr id="40" name="頁尾版面配置區 39"/>
          <p:cNvSpPr>
            <a:spLocks noGrp="1"/>
          </p:cNvSpPr>
          <p:nvPr>
            <p:ph type="ftr" sz="quarter" idx="11"/>
          </p:nvPr>
        </p:nvSpPr>
        <p:spPr/>
        <p:txBody>
          <a:bodyPr/>
          <a:lstStyle/>
          <a:p>
            <a:endParaRPr kumimoji="1" lang="zh-TW" altLang="en-US"/>
          </a:p>
        </p:txBody>
      </p:sp>
      <p:sp>
        <p:nvSpPr>
          <p:cNvPr id="41" name="投影片編號版面配置區 40"/>
          <p:cNvSpPr>
            <a:spLocks noGrp="1"/>
          </p:cNvSpPr>
          <p:nvPr>
            <p:ph type="sldNum" sz="quarter" idx="12"/>
          </p:nvPr>
        </p:nvSpPr>
        <p:spPr/>
        <p:txBody>
          <a:bodyPr/>
          <a:lstStyle/>
          <a:p>
            <a:fld id="{E5BD9D1F-0D7E-A748-A834-CDF05EE8CA5D}" type="slidenum">
              <a:rPr kumimoji="1" lang="zh-TW" altLang="en-US" smtClean="0"/>
              <a:t>4</a:t>
            </a:fld>
            <a:endParaRPr kumimoji="1" lang="zh-TW" altLang="en-US"/>
          </a:p>
        </p:txBody>
      </p:sp>
    </p:spTree>
    <p:extLst>
      <p:ext uri="{BB962C8B-B14F-4D97-AF65-F5344CB8AC3E}">
        <p14:creationId xmlns:p14="http://schemas.microsoft.com/office/powerpoint/2010/main" val="2846394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pPr algn="ctr"/>
            <a:r>
              <a:rPr lang="zh-TW" altLang="en-US" sz="23900" b="1" dirty="0">
                <a:solidFill>
                  <a:srgbClr val="FF0000"/>
                </a:solidFill>
                <a:latin typeface="微軟正黑體" panose="020B0604030504040204" pitchFamily="34" charset="-120"/>
                <a:ea typeface="微軟正黑體" panose="020B0604030504040204" pitchFamily="34" charset="-120"/>
              </a:rPr>
              <a:t>前言</a:t>
            </a:r>
          </a:p>
        </p:txBody>
      </p:sp>
      <p:sp>
        <p:nvSpPr>
          <p:cNvPr id="4" name="日期版面配置區 3"/>
          <p:cNvSpPr>
            <a:spLocks noGrp="1"/>
          </p:cNvSpPr>
          <p:nvPr>
            <p:ph type="dt" sz="half" idx="10"/>
          </p:nvPr>
        </p:nvSpPr>
        <p:spPr/>
        <p:txBody>
          <a:bodyPr/>
          <a:lstStyle/>
          <a:p>
            <a:fld id="{CA23034B-DC4D-4CC9-B8F0-907D1A064614}" type="datetime1">
              <a:rPr kumimoji="1" lang="zh-TW" altLang="en-US" smtClean="0"/>
              <a:t>2021/6/3</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E5BD9D1F-0D7E-A748-A834-CDF05EE8CA5D}" type="slidenum">
              <a:rPr kumimoji="1" lang="zh-TW" altLang="en-US" smtClean="0"/>
              <a:t>5</a:t>
            </a:fld>
            <a:endParaRPr kumimoji="1" lang="zh-TW" altLang="en-US"/>
          </a:p>
        </p:txBody>
      </p:sp>
    </p:spTree>
    <p:extLst>
      <p:ext uri="{BB962C8B-B14F-4D97-AF65-F5344CB8AC3E}">
        <p14:creationId xmlns:p14="http://schemas.microsoft.com/office/powerpoint/2010/main" val="2268667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0"/>
            <a:ext cx="7620000" cy="6400800"/>
          </a:xfrm>
        </p:spPr>
        <p:txBody>
          <a:bodyPr>
            <a:normAutofit fontScale="92500"/>
          </a:bodyPr>
          <a:lstStyle/>
          <a:p>
            <a:r>
              <a:rPr lang="zh-TW" altLang="en-US" sz="6500" b="1" dirty="0">
                <a:solidFill>
                  <a:srgbClr val="FF0000"/>
                </a:solidFill>
              </a:rPr>
              <a:t>美國國務院</a:t>
            </a:r>
            <a:r>
              <a:rPr lang="en-US" altLang="zh-TW" sz="6500" b="1" dirty="0">
                <a:solidFill>
                  <a:srgbClr val="FF0000"/>
                </a:solidFill>
              </a:rPr>
              <a:t>2020</a:t>
            </a:r>
            <a:r>
              <a:rPr lang="zh-TW" altLang="en-US" sz="6500" b="1" dirty="0">
                <a:solidFill>
                  <a:srgbClr val="FF0000"/>
                </a:solidFill>
              </a:rPr>
              <a:t>人口販運問題報告（</a:t>
            </a:r>
            <a:r>
              <a:rPr lang="en-US" altLang="zh-TW" sz="6500" b="1" dirty="0">
                <a:solidFill>
                  <a:srgbClr val="FF0000"/>
                </a:solidFill>
              </a:rPr>
              <a:t>2020</a:t>
            </a:r>
            <a:r>
              <a:rPr lang="zh-TW" altLang="en-US" sz="6500" b="1" dirty="0">
                <a:solidFill>
                  <a:srgbClr val="FF0000"/>
                </a:solidFill>
              </a:rPr>
              <a:t> 美國在台協會</a:t>
            </a:r>
            <a:r>
              <a:rPr lang="zh-TW" altLang="en-US" sz="6500" b="1" dirty="0" smtClean="0">
                <a:solidFill>
                  <a:srgbClr val="FF0000"/>
                </a:solidFill>
              </a:rPr>
              <a:t>）</a:t>
            </a:r>
            <a:r>
              <a:rPr lang="en-US" altLang="zh-TW" sz="6500" b="1" dirty="0" smtClean="0">
                <a:solidFill>
                  <a:srgbClr val="FF0000"/>
                </a:solidFill>
              </a:rPr>
              <a:t>----</a:t>
            </a:r>
          </a:p>
          <a:p>
            <a:r>
              <a:rPr lang="en-US" altLang="zh-TW" sz="4300" b="1" u="sng" dirty="0" smtClean="0">
                <a:effectLst>
                  <a:outerShdw blurRad="38100" dist="38100" dir="2700000" algn="tl">
                    <a:srgbClr val="000000">
                      <a:alpha val="43137"/>
                    </a:srgbClr>
                  </a:outerShdw>
                </a:effectLst>
              </a:rPr>
              <a:t>2020 </a:t>
            </a:r>
            <a:r>
              <a:rPr lang="zh-TW" altLang="en-US" sz="4300" b="1" u="sng" dirty="0">
                <a:effectLst>
                  <a:outerShdw blurRad="38100" dist="38100" dir="2700000" algn="tl">
                    <a:srgbClr val="000000">
                      <a:alpha val="43137"/>
                    </a:srgbClr>
                  </a:outerShdw>
                </a:effectLst>
              </a:rPr>
              <a:t>年 </a:t>
            </a:r>
            <a:r>
              <a:rPr lang="en-US" altLang="zh-TW" sz="4300" b="1" u="sng" dirty="0">
                <a:effectLst>
                  <a:outerShdw blurRad="38100" dist="38100" dir="2700000" algn="tl">
                    <a:srgbClr val="000000">
                      <a:alpha val="43137"/>
                    </a:srgbClr>
                  </a:outerShdw>
                </a:effectLst>
              </a:rPr>
              <a:t>6 </a:t>
            </a:r>
            <a:r>
              <a:rPr lang="zh-TW" altLang="en-US" sz="4300" b="1" u="sng" dirty="0">
                <a:effectLst>
                  <a:outerShdw blurRad="38100" dist="38100" dir="2700000" algn="tl">
                    <a:srgbClr val="000000">
                      <a:alpha val="43137"/>
                    </a:srgbClr>
                  </a:outerShdw>
                </a:effectLst>
              </a:rPr>
              <a:t>月 </a:t>
            </a:r>
            <a:r>
              <a:rPr lang="en-US" altLang="zh-TW" sz="4300" b="1" u="sng" dirty="0">
                <a:effectLst>
                  <a:outerShdw blurRad="38100" dist="38100" dir="2700000" algn="tl">
                    <a:srgbClr val="000000">
                      <a:alpha val="43137"/>
                    </a:srgbClr>
                  </a:outerShdw>
                </a:effectLst>
              </a:rPr>
              <a:t>26 </a:t>
            </a:r>
            <a:r>
              <a:rPr lang="zh-TW" altLang="en-US" sz="4300" b="1" u="sng" dirty="0" smtClean="0">
                <a:effectLst>
                  <a:outerShdw blurRad="38100" dist="38100" dir="2700000" algn="tl">
                    <a:srgbClr val="000000">
                      <a:alpha val="43137"/>
                    </a:srgbClr>
                  </a:outerShdw>
                </a:effectLst>
              </a:rPr>
              <a:t>日</a:t>
            </a:r>
            <a:endParaRPr lang="en-US" altLang="zh-TW" sz="4300" b="1" u="sng" dirty="0" smtClean="0">
              <a:effectLst>
                <a:outerShdw blurRad="38100" dist="38100" dir="2700000" algn="tl">
                  <a:srgbClr val="000000">
                    <a:alpha val="43137"/>
                  </a:srgbClr>
                </a:outerShdw>
              </a:effectLst>
            </a:endParaRPr>
          </a:p>
          <a:p>
            <a:r>
              <a:rPr lang="zh-TW" altLang="en-US" sz="4300" b="1" u="sng" dirty="0" smtClean="0">
                <a:effectLst>
                  <a:outerShdw blurRad="38100" dist="38100" dir="2700000" algn="tl">
                    <a:srgbClr val="000000">
                      <a:alpha val="43137"/>
                    </a:srgbClr>
                  </a:outerShdw>
                </a:effectLst>
              </a:rPr>
              <a:t>美國</a:t>
            </a:r>
            <a:r>
              <a:rPr lang="zh-TW" altLang="en-US" sz="4300" b="1" u="sng" dirty="0">
                <a:effectLst>
                  <a:outerShdw blurRad="38100" dist="38100" dir="2700000" algn="tl">
                    <a:srgbClr val="000000">
                      <a:alpha val="43137"/>
                    </a:srgbClr>
                  </a:outerShdw>
                </a:effectLst>
              </a:rPr>
              <a:t> </a:t>
            </a:r>
            <a:r>
              <a:rPr lang="en-US" altLang="zh-TW" sz="4300" b="1" u="sng" dirty="0">
                <a:effectLst>
                  <a:outerShdw blurRad="38100" dist="38100" dir="2700000" algn="tl">
                    <a:srgbClr val="000000">
                      <a:alpha val="43137"/>
                    </a:srgbClr>
                  </a:outerShdw>
                </a:effectLst>
              </a:rPr>
              <a:t>2020 </a:t>
            </a:r>
            <a:r>
              <a:rPr lang="zh-TW" altLang="en-US" sz="4300" b="1" u="sng" dirty="0">
                <a:effectLst>
                  <a:outerShdw blurRad="38100" dist="38100" dir="2700000" algn="tl">
                    <a:srgbClr val="000000">
                      <a:alpha val="43137"/>
                    </a:srgbClr>
                  </a:outerShdw>
                </a:effectLst>
              </a:rPr>
              <a:t>年人口販運問題報告 </a:t>
            </a:r>
            <a:endParaRPr lang="en-US" altLang="zh-TW" sz="4300" b="1" u="sng" dirty="0" smtClean="0">
              <a:effectLst>
                <a:outerShdw blurRad="38100" dist="38100" dir="2700000" algn="tl">
                  <a:srgbClr val="000000">
                    <a:alpha val="43137"/>
                  </a:srgbClr>
                </a:outerShdw>
              </a:effectLst>
            </a:endParaRPr>
          </a:p>
          <a:p>
            <a:r>
              <a:rPr lang="zh-TW" altLang="en-US" sz="4300" b="1" u="sng" dirty="0" smtClean="0">
                <a:effectLst>
                  <a:outerShdw blurRad="38100" dist="38100" dir="2700000" algn="tl">
                    <a:srgbClr val="000000">
                      <a:alpha val="43137"/>
                    </a:srgbClr>
                  </a:outerShdw>
                </a:effectLst>
              </a:rPr>
              <a:t>台灣</a:t>
            </a:r>
            <a:r>
              <a:rPr lang="zh-TW" altLang="en-US" sz="4300" b="1" u="sng" dirty="0">
                <a:effectLst>
                  <a:outerShdw blurRad="38100" dist="38100" dir="2700000" algn="tl">
                    <a:srgbClr val="000000">
                      <a:alpha val="43137"/>
                    </a:srgbClr>
                  </a:outerShdw>
                </a:effectLst>
              </a:rPr>
              <a:t>部分 </a:t>
            </a:r>
            <a:r>
              <a:rPr lang="en-US" altLang="zh-TW" sz="4300" b="1" u="sng" dirty="0">
                <a:effectLst>
                  <a:outerShdw blurRad="38100" dist="38100" dir="2700000" algn="tl">
                    <a:srgbClr val="000000">
                      <a:alpha val="43137"/>
                    </a:srgbClr>
                  </a:outerShdw>
                </a:effectLst>
              </a:rPr>
              <a:t>(</a:t>
            </a:r>
            <a:r>
              <a:rPr lang="zh-TW" altLang="en-US" sz="4300" b="1" u="sng" dirty="0">
                <a:effectLst>
                  <a:outerShdw blurRad="38100" dist="38100" dir="2700000" algn="tl">
                    <a:srgbClr val="000000">
                      <a:alpha val="43137"/>
                    </a:srgbClr>
                  </a:outerShdw>
                </a:effectLst>
              </a:rPr>
              <a:t>第一列</a:t>
            </a:r>
            <a:r>
              <a:rPr lang="en-US" altLang="zh-TW" sz="4300" b="1" u="sng" dirty="0">
                <a:effectLst>
                  <a:outerShdw blurRad="38100" dist="38100" dir="2700000" algn="tl">
                    <a:srgbClr val="000000">
                      <a:alpha val="43137"/>
                    </a:srgbClr>
                  </a:outerShdw>
                </a:effectLst>
              </a:rPr>
              <a:t>) </a:t>
            </a:r>
            <a:endParaRPr lang="zh-TW" altLang="en-US" sz="4300" b="1" u="sng" dirty="0">
              <a:effectLst>
                <a:outerShdw blurRad="38100" dist="38100" dir="2700000" algn="tl">
                  <a:srgbClr val="000000">
                    <a:alpha val="43137"/>
                  </a:srgbClr>
                </a:outerShdw>
              </a:effectLst>
            </a:endParaRPr>
          </a:p>
          <a:p>
            <a:endParaRPr lang="zh-TW" altLang="en-US" sz="4800" dirty="0"/>
          </a:p>
        </p:txBody>
      </p:sp>
      <p:sp>
        <p:nvSpPr>
          <p:cNvPr id="4" name="日期版面配置區 3"/>
          <p:cNvSpPr>
            <a:spLocks noGrp="1"/>
          </p:cNvSpPr>
          <p:nvPr>
            <p:ph type="dt" sz="half" idx="10"/>
          </p:nvPr>
        </p:nvSpPr>
        <p:spPr/>
        <p:txBody>
          <a:bodyPr/>
          <a:lstStyle/>
          <a:p>
            <a:fld id="{CA23034B-DC4D-4CC9-B8F0-907D1A064614}" type="datetime1">
              <a:rPr kumimoji="1" lang="zh-TW" altLang="en-US" smtClean="0"/>
              <a:t>2021/6/3</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E5BD9D1F-0D7E-A748-A834-CDF05EE8CA5D}" type="slidenum">
              <a:rPr kumimoji="1" lang="zh-TW" altLang="en-US" smtClean="0"/>
              <a:t>6</a:t>
            </a:fld>
            <a:endParaRPr kumimoji="1" lang="zh-TW" altLang="en-US"/>
          </a:p>
        </p:txBody>
      </p:sp>
    </p:spTree>
    <p:extLst>
      <p:ext uri="{BB962C8B-B14F-4D97-AF65-F5344CB8AC3E}">
        <p14:creationId xmlns:p14="http://schemas.microsoft.com/office/powerpoint/2010/main" val="1472029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 y="274638"/>
            <a:ext cx="8953432" cy="1143000"/>
          </a:xfrm>
        </p:spPr>
        <p:txBody>
          <a:bodyPr/>
          <a:lstStyle/>
          <a:p>
            <a:r>
              <a:rPr lang="zh-TW" altLang="en-US" sz="4400" b="1" dirty="0" smtClean="0">
                <a:solidFill>
                  <a:srgbClr val="FF0000"/>
                </a:solidFill>
              </a:rPr>
              <a:t>美國國務院</a:t>
            </a:r>
            <a:r>
              <a:rPr lang="en-US" altLang="zh-TW" sz="4400" b="1" dirty="0" smtClean="0">
                <a:solidFill>
                  <a:srgbClr val="FF0000"/>
                </a:solidFill>
              </a:rPr>
              <a:t>2020</a:t>
            </a:r>
            <a:r>
              <a:rPr lang="zh-TW" altLang="en-US" sz="4400" b="1" dirty="0" smtClean="0">
                <a:solidFill>
                  <a:srgbClr val="FF0000"/>
                </a:solidFill>
              </a:rPr>
              <a:t>年人口</a:t>
            </a:r>
            <a:r>
              <a:rPr lang="zh-TW" altLang="en-US" sz="4400" b="1" dirty="0">
                <a:solidFill>
                  <a:srgbClr val="FF0000"/>
                </a:solidFill>
              </a:rPr>
              <a:t>販運問題</a:t>
            </a:r>
            <a:r>
              <a:rPr lang="zh-TW" altLang="en-US" sz="4400" b="1" dirty="0" smtClean="0">
                <a:solidFill>
                  <a:srgbClr val="FF0000"/>
                </a:solidFill>
              </a:rPr>
              <a:t>報告（美國在台協會，</a:t>
            </a:r>
            <a:r>
              <a:rPr lang="en-US" altLang="zh-TW" sz="4400" b="1" dirty="0" smtClean="0">
                <a:solidFill>
                  <a:srgbClr val="FF0000"/>
                </a:solidFill>
              </a:rPr>
              <a:t>2020</a:t>
            </a:r>
            <a:r>
              <a:rPr lang="zh-TW" altLang="en-US" sz="4400" b="1" dirty="0" smtClean="0">
                <a:solidFill>
                  <a:srgbClr val="FF0000"/>
                </a:solidFill>
              </a:rPr>
              <a:t>年）</a:t>
            </a:r>
            <a:endParaRPr lang="zh-TW" altLang="en-US" sz="4400" b="1" dirty="0">
              <a:solidFill>
                <a:srgbClr val="FF0000"/>
              </a:solidFill>
            </a:endParaRPr>
          </a:p>
        </p:txBody>
      </p:sp>
      <p:sp>
        <p:nvSpPr>
          <p:cNvPr id="3" name="內容版面配置區 2"/>
          <p:cNvSpPr>
            <a:spLocks noGrp="1"/>
          </p:cNvSpPr>
          <p:nvPr>
            <p:ph idx="1"/>
          </p:nvPr>
        </p:nvSpPr>
        <p:spPr>
          <a:xfrm>
            <a:off x="0" y="1600200"/>
            <a:ext cx="8319052" cy="5098774"/>
          </a:xfrm>
        </p:spPr>
        <p:txBody>
          <a:bodyPr>
            <a:normAutofit/>
          </a:bodyPr>
          <a:lstStyle/>
          <a:p>
            <a:pPr fontAlgn="base"/>
            <a:r>
              <a:rPr lang="zh-TW" altLang="en-US" b="1" dirty="0"/>
              <a:t>優先要務的建議：</a:t>
            </a:r>
            <a:endParaRPr lang="zh-TW" altLang="en-US" dirty="0"/>
          </a:p>
          <a:p>
            <a:pPr fontAlgn="base"/>
            <a:r>
              <a:rPr lang="zh-TW" altLang="en-US" sz="2800" b="1" u="sng" dirty="0">
                <a:solidFill>
                  <a:srgbClr val="FF0000"/>
                </a:solidFill>
              </a:rPr>
              <a:t>積極依據人口販運防制法對人口販運嫌犯加以起訴與定罪。</a:t>
            </a:r>
          </a:p>
          <a:p>
            <a:pPr fontAlgn="base"/>
            <a:r>
              <a:rPr lang="zh-TW" altLang="en-US" sz="2800" b="1" u="sng" dirty="0">
                <a:solidFill>
                  <a:srgbClr val="FF0000"/>
                </a:solidFill>
              </a:rPr>
              <a:t>對人口販運罪犯處以足夠嚴厲的刑罰，包括處以適當刑期。</a:t>
            </a:r>
          </a:p>
          <a:p>
            <a:pPr fontAlgn="base"/>
            <a:r>
              <a:rPr lang="zh-TW" altLang="en-US" sz="2800" b="1" u="sng" dirty="0">
                <a:solidFill>
                  <a:srgbClr val="FF0000"/>
                </a:solidFill>
              </a:rPr>
              <a:t>積極調查涉嫌在遠洋船隊中勞力剝削的台灣權宜船或台灣籍漁船，包括停泊在特殊外國停靠區的船隻，若情節屬實，應對高級船員及船主予以起訴。</a:t>
            </a:r>
          </a:p>
          <a:p>
            <a:pPr fontAlgn="base"/>
            <a:r>
              <a:rPr lang="zh-TW" altLang="en-US" sz="2800" b="1" u="sng" dirty="0">
                <a:solidFill>
                  <a:srgbClr val="FF0000"/>
                </a:solidFill>
              </a:rPr>
              <a:t>制定並執行相關政策，以加速執行海上勞力剝削案件調查，並減少可疑航班。</a:t>
            </a:r>
          </a:p>
          <a:p>
            <a:endParaRPr lang="zh-TW" altLang="en-US" dirty="0"/>
          </a:p>
        </p:txBody>
      </p:sp>
      <p:sp>
        <p:nvSpPr>
          <p:cNvPr id="4" name="日期版面配置區 3"/>
          <p:cNvSpPr>
            <a:spLocks noGrp="1"/>
          </p:cNvSpPr>
          <p:nvPr>
            <p:ph type="dt" sz="half" idx="10"/>
          </p:nvPr>
        </p:nvSpPr>
        <p:spPr/>
        <p:txBody>
          <a:bodyPr/>
          <a:lstStyle/>
          <a:p>
            <a:fld id="{CA23034B-DC4D-4CC9-B8F0-907D1A064614}" type="datetime1">
              <a:rPr kumimoji="1" lang="zh-TW" altLang="en-US" smtClean="0"/>
              <a:t>2021/6/3</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E5BD9D1F-0D7E-A748-A834-CDF05EE8CA5D}" type="slidenum">
              <a:rPr kumimoji="1" lang="zh-TW" altLang="en-US" smtClean="0"/>
              <a:t>7</a:t>
            </a:fld>
            <a:endParaRPr kumimoji="1" lang="zh-TW" altLang="en-US"/>
          </a:p>
        </p:txBody>
      </p:sp>
    </p:spTree>
    <p:extLst>
      <p:ext uri="{BB962C8B-B14F-4D97-AF65-F5344CB8AC3E}">
        <p14:creationId xmlns:p14="http://schemas.microsoft.com/office/powerpoint/2010/main" val="1250298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dirty="0">
                <a:solidFill>
                  <a:srgbClr val="FF0000"/>
                </a:solidFill>
              </a:rPr>
              <a:t>美國國務院</a:t>
            </a:r>
            <a:r>
              <a:rPr lang="en-US" altLang="zh-TW" sz="4400" b="1" dirty="0">
                <a:solidFill>
                  <a:srgbClr val="FF0000"/>
                </a:solidFill>
              </a:rPr>
              <a:t>2020</a:t>
            </a:r>
            <a:r>
              <a:rPr lang="zh-TW" altLang="en-US" sz="4400" b="1" dirty="0">
                <a:solidFill>
                  <a:srgbClr val="FF0000"/>
                </a:solidFill>
              </a:rPr>
              <a:t>人口販運問題報告</a:t>
            </a:r>
            <a:r>
              <a:rPr lang="zh-TW" altLang="en-US" sz="4400" b="1" dirty="0" smtClean="0">
                <a:solidFill>
                  <a:srgbClr val="FF0000"/>
                </a:solidFill>
              </a:rPr>
              <a:t>（ </a:t>
            </a:r>
            <a:r>
              <a:rPr lang="zh-TW" altLang="en-US" sz="4400" b="1" dirty="0">
                <a:solidFill>
                  <a:srgbClr val="FF0000"/>
                </a:solidFill>
              </a:rPr>
              <a:t>美國在台</a:t>
            </a:r>
            <a:r>
              <a:rPr lang="zh-TW" altLang="en-US" sz="4400" b="1" dirty="0" smtClean="0">
                <a:solidFill>
                  <a:srgbClr val="FF0000"/>
                </a:solidFill>
              </a:rPr>
              <a:t>協會，</a:t>
            </a:r>
            <a:r>
              <a:rPr lang="en-US" altLang="zh-TW" sz="4400" b="1" dirty="0" smtClean="0">
                <a:solidFill>
                  <a:srgbClr val="FF0000"/>
                </a:solidFill>
              </a:rPr>
              <a:t>2020</a:t>
            </a:r>
            <a:r>
              <a:rPr lang="zh-TW" altLang="en-US" sz="4400" b="1" dirty="0" smtClean="0">
                <a:solidFill>
                  <a:srgbClr val="FF0000"/>
                </a:solidFill>
              </a:rPr>
              <a:t>）</a:t>
            </a:r>
            <a:endParaRPr lang="zh-TW" altLang="en-US" sz="4400" dirty="0"/>
          </a:p>
        </p:txBody>
      </p:sp>
      <p:sp>
        <p:nvSpPr>
          <p:cNvPr id="3" name="內容版面配置區 2"/>
          <p:cNvSpPr>
            <a:spLocks noGrp="1"/>
          </p:cNvSpPr>
          <p:nvPr>
            <p:ph idx="1"/>
          </p:nvPr>
        </p:nvSpPr>
        <p:spPr>
          <a:xfrm>
            <a:off x="119270" y="1600199"/>
            <a:ext cx="7957930" cy="5108713"/>
          </a:xfrm>
        </p:spPr>
        <p:txBody>
          <a:bodyPr>
            <a:normAutofit/>
          </a:bodyPr>
          <a:lstStyle/>
          <a:p>
            <a:r>
              <a:rPr lang="zh-TW" altLang="en-US" b="1" dirty="0"/>
              <a:t>優先要務的建議</a:t>
            </a:r>
            <a:r>
              <a:rPr lang="zh-TW" altLang="en-US" b="1" dirty="0" smtClean="0"/>
              <a:t>：</a:t>
            </a:r>
            <a:endParaRPr lang="en-US" altLang="zh-TW" b="1" dirty="0" smtClean="0"/>
          </a:p>
          <a:p>
            <a:pPr fontAlgn="base"/>
            <a:r>
              <a:rPr lang="zh-TW" altLang="en-US" sz="2800" b="1" u="sng" dirty="0">
                <a:solidFill>
                  <a:srgbClr val="FF0000"/>
                </a:solidFill>
              </a:rPr>
              <a:t>在靠港船隻及海上漁船進行檢驗期間，執行全面且以被害人為中心的訪談，以便加強鑑別外籍船員的勞力剝削指標。</a:t>
            </a:r>
          </a:p>
          <a:p>
            <a:pPr fontAlgn="base"/>
            <a:r>
              <a:rPr lang="zh-TW" altLang="en-US" sz="2800" b="1" u="sng" dirty="0">
                <a:solidFill>
                  <a:srgbClr val="FF0000"/>
                </a:solidFill>
              </a:rPr>
              <a:t>提供海事檢查機構充分培訓，使其具備能力鑑別被害人身分、進行適當轉介，並瞭解執法通報程序。</a:t>
            </a:r>
          </a:p>
          <a:p>
            <a:pPr fontAlgn="base"/>
            <a:r>
              <a:rPr lang="zh-TW" altLang="en-US" sz="2800" b="1" u="sng" dirty="0">
                <a:solidFill>
                  <a:srgbClr val="FF0000"/>
                </a:solidFill>
              </a:rPr>
              <a:t>正式將公民社會意見納入仲介評鑑程序。</a:t>
            </a:r>
          </a:p>
          <a:p>
            <a:pPr fontAlgn="base"/>
            <a:r>
              <a:rPr lang="zh-TW" altLang="en-US" sz="2800" b="1" u="sng" dirty="0">
                <a:solidFill>
                  <a:srgbClr val="FF0000"/>
                </a:solidFill>
              </a:rPr>
              <a:t>修訂相關政策並補足法律漏洞，根除仲介收取招聘費、服務費、押金的情形，並與勞工輸出國協調直接聘僱事宜，</a:t>
            </a:r>
          </a:p>
          <a:p>
            <a:endParaRPr lang="zh-TW" altLang="en-US" sz="2800" b="1" dirty="0">
              <a:solidFill>
                <a:srgbClr val="FF0000"/>
              </a:solidFill>
            </a:endParaRPr>
          </a:p>
          <a:p>
            <a:endParaRPr lang="zh-TW" altLang="en-US" dirty="0"/>
          </a:p>
        </p:txBody>
      </p:sp>
      <p:sp>
        <p:nvSpPr>
          <p:cNvPr id="4" name="日期版面配置區 3"/>
          <p:cNvSpPr>
            <a:spLocks noGrp="1"/>
          </p:cNvSpPr>
          <p:nvPr>
            <p:ph type="dt" sz="half" idx="10"/>
          </p:nvPr>
        </p:nvSpPr>
        <p:spPr/>
        <p:txBody>
          <a:bodyPr/>
          <a:lstStyle/>
          <a:p>
            <a:fld id="{CA23034B-DC4D-4CC9-B8F0-907D1A064614}" type="datetime1">
              <a:rPr kumimoji="1" lang="zh-TW" altLang="en-US" smtClean="0"/>
              <a:t>2021/6/3</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E5BD9D1F-0D7E-A748-A834-CDF05EE8CA5D}" type="slidenum">
              <a:rPr kumimoji="1" lang="zh-TW" altLang="en-US" smtClean="0"/>
              <a:t>8</a:t>
            </a:fld>
            <a:endParaRPr kumimoji="1" lang="zh-TW" altLang="en-US"/>
          </a:p>
        </p:txBody>
      </p:sp>
    </p:spTree>
    <p:extLst>
      <p:ext uri="{BB962C8B-B14F-4D97-AF65-F5344CB8AC3E}">
        <p14:creationId xmlns:p14="http://schemas.microsoft.com/office/powerpoint/2010/main" val="1058112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3765" y="354151"/>
            <a:ext cx="7620000" cy="1143000"/>
          </a:xfrm>
        </p:spPr>
        <p:txBody>
          <a:bodyPr/>
          <a:lstStyle/>
          <a:p>
            <a:r>
              <a:rPr lang="zh-TW" altLang="en-US" sz="4000" b="1" dirty="0">
                <a:solidFill>
                  <a:srgbClr val="FF0000"/>
                </a:solidFill>
              </a:rPr>
              <a:t>美國國務院</a:t>
            </a:r>
            <a:r>
              <a:rPr lang="en-US" altLang="zh-TW" sz="4000" b="1" dirty="0">
                <a:solidFill>
                  <a:srgbClr val="FF0000"/>
                </a:solidFill>
              </a:rPr>
              <a:t>2020</a:t>
            </a:r>
            <a:r>
              <a:rPr lang="zh-TW" altLang="en-US" sz="4000" b="1" dirty="0">
                <a:solidFill>
                  <a:srgbClr val="FF0000"/>
                </a:solidFill>
              </a:rPr>
              <a:t>人口販運問題報告（ 美國在台協會，</a:t>
            </a:r>
            <a:r>
              <a:rPr lang="en-US" altLang="zh-TW" sz="4000" b="1" dirty="0">
                <a:solidFill>
                  <a:srgbClr val="FF0000"/>
                </a:solidFill>
              </a:rPr>
              <a:t> 2020 </a:t>
            </a:r>
            <a:r>
              <a:rPr lang="zh-TW" altLang="en-US" sz="4000" b="1" dirty="0">
                <a:solidFill>
                  <a:srgbClr val="FF0000"/>
                </a:solidFill>
              </a:rPr>
              <a:t>）</a:t>
            </a:r>
            <a:endParaRPr lang="zh-TW" altLang="en-US" sz="4000" dirty="0"/>
          </a:p>
        </p:txBody>
      </p:sp>
      <p:sp>
        <p:nvSpPr>
          <p:cNvPr id="3" name="內容版面配置區 2"/>
          <p:cNvSpPr>
            <a:spLocks noGrp="1"/>
          </p:cNvSpPr>
          <p:nvPr>
            <p:ph idx="1"/>
          </p:nvPr>
        </p:nvSpPr>
        <p:spPr>
          <a:xfrm>
            <a:off x="248478" y="1600200"/>
            <a:ext cx="8070574" cy="5049078"/>
          </a:xfrm>
        </p:spPr>
        <p:txBody>
          <a:bodyPr>
            <a:normAutofit/>
          </a:bodyPr>
          <a:lstStyle/>
          <a:p>
            <a:pPr fontAlgn="base"/>
            <a:r>
              <a:rPr lang="zh-TW" altLang="en-US" sz="2800" b="1" u="sng" dirty="0">
                <a:solidFill>
                  <a:srgbClr val="FF0000"/>
                </a:solidFill>
              </a:rPr>
              <a:t>積極鑑別脆弱族群，調查是否有人口販運情形，包括受私立大學招募的外籍學生；涉及海外犯罪活動遣送返台者；以及因逃離工作環境的虐待及</a:t>
            </a:r>
            <a:r>
              <a:rPr lang="en-US" altLang="zh-TW" sz="2800" b="1" u="sng" dirty="0">
                <a:solidFill>
                  <a:srgbClr val="FF0000"/>
                </a:solidFill>
              </a:rPr>
              <a:t>/</a:t>
            </a:r>
            <a:r>
              <a:rPr lang="zh-TW" altLang="en-US" sz="2800" b="1" u="sng" dirty="0">
                <a:solidFill>
                  <a:srgbClr val="FF0000"/>
                </a:solidFill>
              </a:rPr>
              <a:t>或自願接受移民當局處分參與自願離境計畫，因而導致在台灣境內失去簽證的外籍勞工，針對上述情況應適時將被害人轉介至庇護機構。</a:t>
            </a:r>
          </a:p>
          <a:p>
            <a:pPr fontAlgn="base"/>
            <a:r>
              <a:rPr lang="zh-TW" altLang="en-US" sz="2800" b="1" u="sng" dirty="0">
                <a:solidFill>
                  <a:srgbClr val="FF0000"/>
                </a:solidFill>
              </a:rPr>
              <a:t>要求遠洋船隊採用標準國際船舶無線電呼號，並規定所有台灣權宜船及台灣籍漁船均須在單一標準化資料庫系統中，註冊漁船名稱、許可證、授權作業區域以及外籍移工船員名單，藉此分配更多資源並簡化海事檢查流程。</a:t>
            </a:r>
          </a:p>
          <a:p>
            <a:endParaRPr lang="zh-TW" altLang="en-US" dirty="0"/>
          </a:p>
        </p:txBody>
      </p:sp>
      <p:sp>
        <p:nvSpPr>
          <p:cNvPr id="4" name="日期版面配置區 3"/>
          <p:cNvSpPr>
            <a:spLocks noGrp="1"/>
          </p:cNvSpPr>
          <p:nvPr>
            <p:ph type="dt" sz="half" idx="10"/>
          </p:nvPr>
        </p:nvSpPr>
        <p:spPr/>
        <p:txBody>
          <a:bodyPr/>
          <a:lstStyle/>
          <a:p>
            <a:fld id="{CA23034B-DC4D-4CC9-B8F0-907D1A064614}" type="datetime1">
              <a:rPr kumimoji="1" lang="zh-TW" altLang="en-US" smtClean="0"/>
              <a:t>2021/6/3</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E5BD9D1F-0D7E-A748-A834-CDF05EE8CA5D}" type="slidenum">
              <a:rPr kumimoji="1" lang="zh-TW" altLang="en-US" smtClean="0"/>
              <a:t>9</a:t>
            </a:fld>
            <a:endParaRPr kumimoji="1" lang="zh-TW" altLang="en-US"/>
          </a:p>
        </p:txBody>
      </p:sp>
    </p:spTree>
    <p:extLst>
      <p:ext uri="{BB962C8B-B14F-4D97-AF65-F5344CB8AC3E}">
        <p14:creationId xmlns:p14="http://schemas.microsoft.com/office/powerpoint/2010/main" val="35388279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相鄰">
  <a:themeElements>
    <a:clrScheme name="相鄰">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相鄰">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相鄰">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相鄰.thmx</Template>
  <TotalTime>8830</TotalTime>
  <Words>2656</Words>
  <Application>Microsoft Office PowerPoint</Application>
  <PresentationFormat>如螢幕大小 (4:3)</PresentationFormat>
  <Paragraphs>250</Paragraphs>
  <Slides>33</Slides>
  <Notes>1</Notes>
  <HiddenSlides>0</HiddenSlides>
  <MMClips>0</MMClips>
  <ScaleCrop>false</ScaleCrop>
  <HeadingPairs>
    <vt:vector size="8" baseType="variant">
      <vt:variant>
        <vt:lpstr>使用字型</vt:lpstr>
      </vt:variant>
      <vt:variant>
        <vt:i4>6</vt:i4>
      </vt:variant>
      <vt:variant>
        <vt:lpstr>佈景主題</vt:lpstr>
      </vt:variant>
      <vt:variant>
        <vt:i4>1</vt:i4>
      </vt:variant>
      <vt:variant>
        <vt:lpstr>內嵌 OLE 伺服程式</vt:lpstr>
      </vt:variant>
      <vt:variant>
        <vt:i4>1</vt:i4>
      </vt:variant>
      <vt:variant>
        <vt:lpstr>投影片標題</vt:lpstr>
      </vt:variant>
      <vt:variant>
        <vt:i4>33</vt:i4>
      </vt:variant>
    </vt:vector>
  </HeadingPairs>
  <TitlesOfParts>
    <vt:vector size="41" baseType="lpstr">
      <vt:lpstr>微軟正黑體</vt:lpstr>
      <vt:lpstr>新細明體</vt:lpstr>
      <vt:lpstr>Arial</vt:lpstr>
      <vt:lpstr>Calibri</vt:lpstr>
      <vt:lpstr>Cambria</vt:lpstr>
      <vt:lpstr>Times New Roman</vt:lpstr>
      <vt:lpstr>相鄰</vt:lpstr>
      <vt:lpstr>文件</vt:lpstr>
      <vt:lpstr>PowerPoint 簡報</vt:lpstr>
      <vt:lpstr>PowerPoint 簡報</vt:lpstr>
      <vt:lpstr>PowerPoint 簡報</vt:lpstr>
      <vt:lpstr>PowerPoint 簡報</vt:lpstr>
      <vt:lpstr>PowerPoint 簡報</vt:lpstr>
      <vt:lpstr>PowerPoint 簡報</vt:lpstr>
      <vt:lpstr>美國國務院2020年人口販運問題報告（美國在台協會，2020年）</vt:lpstr>
      <vt:lpstr>美國國務院2020人口販運問題報告（ 美國在台協會，2020）</vt:lpstr>
      <vt:lpstr>美國國務院2020人口販運問題報告（ 美國在台協會， 2020 ）</vt:lpstr>
      <vt:lpstr>美國國務院2020人口販運問題報告（ 美國在台協會， 2020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我國防制人口販運犯罪的現況、困境與對策</dc:title>
  <cp:lastModifiedBy>user</cp:lastModifiedBy>
  <cp:revision>338</cp:revision>
  <cp:lastPrinted>2021-05-13T12:23:28Z</cp:lastPrinted>
  <dcterms:created xsi:type="dcterms:W3CDTF">2021-05-06T13:59:38Z</dcterms:created>
  <dcterms:modified xsi:type="dcterms:W3CDTF">2021-06-02T22:41:10Z</dcterms:modified>
</cp:coreProperties>
</file>