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96" r:id="rId3"/>
    <p:sldId id="257" r:id="rId4"/>
    <p:sldId id="295" r:id="rId5"/>
    <p:sldId id="258" r:id="rId6"/>
    <p:sldId id="266" r:id="rId7"/>
    <p:sldId id="259" r:id="rId8"/>
    <p:sldId id="261" r:id="rId9"/>
    <p:sldId id="262" r:id="rId10"/>
    <p:sldId id="263" r:id="rId11"/>
    <p:sldId id="264" r:id="rId12"/>
    <p:sldId id="265"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7" r:id="rId42"/>
    <p:sldId id="298" r:id="rId43"/>
    <p:sldId id="299" r:id="rId44"/>
    <p:sldId id="300" r:id="rId45"/>
    <p:sldId id="301" r:id="rId46"/>
    <p:sldId id="302" r:id="rId47"/>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56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TW" altLang="en-US" smtClean="0"/>
              <a:t>按一下以編輯母片標題樣式</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編輯母片文字樣式</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TW" altLang="en-US" smtClean="0"/>
              <a:t>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dirty="0"/>
              <a:pPr/>
              <a:t>12/2/2022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TW" altLang="en-US" smtClean="0"/>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編輯母片文字樣式</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TW" altLang="en-US" smtClean="0"/>
              <a:t>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dirty="0"/>
              <a:pPr/>
              <a:t>12/2/2022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zh-TW" altLang="en-US" smtClean="0"/>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編輯母片文字樣式</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TW" altLang="en-US" smtClean="0"/>
              <a:t>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dirty="0"/>
              <a:pPr/>
              <a:t>12/2/2022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dirty="0"/>
              <a:pPr/>
              <a:t>12/2/2022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dirty="0"/>
              <a:pPr/>
              <a:t>12/2/2022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12/2/2022</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415636" y="83127"/>
            <a:ext cx="11776363" cy="1533237"/>
          </a:xfrm>
        </p:spPr>
        <p:txBody>
          <a:bodyPr>
            <a:noAutofit/>
          </a:bodyPr>
          <a:lstStyle/>
          <a:p>
            <a:pPr algn="ctr"/>
            <a:r>
              <a:rPr lang="zh-TW" altLang="zh-TW" sz="6000" b="1" dirty="0">
                <a:latin typeface="+mj-ea"/>
              </a:rPr>
              <a:t>第十四屆台灣發展研究學會年會</a:t>
            </a:r>
            <a:endParaRPr lang="zh-TW" altLang="en-US" sz="6000" b="1" dirty="0">
              <a:latin typeface="+mj-ea"/>
            </a:endParaRPr>
          </a:p>
        </p:txBody>
      </p:sp>
      <p:sp>
        <p:nvSpPr>
          <p:cNvPr id="3" name="副標題 2"/>
          <p:cNvSpPr>
            <a:spLocks noGrp="1"/>
          </p:cNvSpPr>
          <p:nvPr>
            <p:ph type="subTitle" idx="1"/>
          </p:nvPr>
        </p:nvSpPr>
        <p:spPr>
          <a:xfrm>
            <a:off x="517236" y="1477818"/>
            <a:ext cx="11674763" cy="5380181"/>
          </a:xfrm>
        </p:spPr>
        <p:txBody>
          <a:bodyPr>
            <a:normAutofit/>
          </a:bodyPr>
          <a:lstStyle/>
          <a:p>
            <a:pPr algn="ctr"/>
            <a:r>
              <a:rPr lang="zh-TW" altLang="zh-TW" sz="6000" b="1" dirty="0">
                <a:solidFill>
                  <a:srgbClr val="7030A0"/>
                </a:solidFill>
                <a:latin typeface="+mj-ea"/>
                <a:ea typeface="+mj-ea"/>
              </a:rPr>
              <a:t>新型冠狀肺炎（</a:t>
            </a:r>
            <a:r>
              <a:rPr lang="en-US" altLang="zh-TW" sz="6000" b="1" dirty="0">
                <a:solidFill>
                  <a:srgbClr val="7030A0"/>
                </a:solidFill>
                <a:latin typeface="+mj-ea"/>
                <a:ea typeface="+mj-ea"/>
              </a:rPr>
              <a:t>COVID-19</a:t>
            </a:r>
            <a:r>
              <a:rPr lang="zh-TW" altLang="zh-TW" sz="6000" b="1" dirty="0">
                <a:solidFill>
                  <a:srgbClr val="7030A0"/>
                </a:solidFill>
                <a:latin typeface="+mj-ea"/>
                <a:ea typeface="+mj-ea"/>
              </a:rPr>
              <a:t>）疫情影響下之相關應變體系規劃及執法作為</a:t>
            </a:r>
            <a:r>
              <a:rPr lang="zh-TW" altLang="zh-TW" sz="6000" b="1" dirty="0" smtClean="0">
                <a:solidFill>
                  <a:srgbClr val="7030A0"/>
                </a:solidFill>
                <a:latin typeface="+mj-ea"/>
                <a:ea typeface="+mj-ea"/>
              </a:rPr>
              <a:t>之問題</a:t>
            </a:r>
            <a:r>
              <a:rPr lang="zh-TW" altLang="zh-TW" sz="6000" b="1" dirty="0">
                <a:solidFill>
                  <a:srgbClr val="7030A0"/>
                </a:solidFill>
                <a:latin typeface="+mj-ea"/>
                <a:ea typeface="+mj-ea"/>
              </a:rPr>
              <a:t>與</a:t>
            </a:r>
            <a:r>
              <a:rPr lang="zh-TW" altLang="zh-TW" sz="6000" b="1" dirty="0" smtClean="0">
                <a:solidFill>
                  <a:srgbClr val="7030A0"/>
                </a:solidFill>
                <a:latin typeface="+mj-ea"/>
                <a:ea typeface="+mj-ea"/>
              </a:rPr>
              <a:t>對策</a:t>
            </a:r>
            <a:endParaRPr lang="en-US" altLang="zh-TW" sz="4400" b="1" dirty="0">
              <a:solidFill>
                <a:srgbClr val="7030A0"/>
              </a:solidFill>
              <a:latin typeface="+mj-ea"/>
              <a:ea typeface="+mj-ea"/>
            </a:endParaRPr>
          </a:p>
          <a:p>
            <a:pPr algn="ctr"/>
            <a:r>
              <a:rPr lang="zh-TW" altLang="en-US" sz="6600" b="1" dirty="0" smtClean="0">
                <a:solidFill>
                  <a:schemeClr val="tx1"/>
                </a:solidFill>
                <a:latin typeface="+mj-ea"/>
              </a:rPr>
              <a:t>     柯</a:t>
            </a:r>
            <a:r>
              <a:rPr lang="zh-TW" altLang="en-US" sz="6600" b="1" dirty="0">
                <a:solidFill>
                  <a:schemeClr val="tx1"/>
                </a:solidFill>
                <a:latin typeface="+mj-ea"/>
              </a:rPr>
              <a:t>雨</a:t>
            </a:r>
            <a:r>
              <a:rPr lang="zh-TW" altLang="en-US" sz="6600" b="1" dirty="0" smtClean="0">
                <a:solidFill>
                  <a:schemeClr val="tx1"/>
                </a:solidFill>
                <a:latin typeface="+mj-ea"/>
              </a:rPr>
              <a:t>瑞教授       鐘太宏老師</a:t>
            </a:r>
            <a:endParaRPr lang="en-US" altLang="zh-TW" sz="6600" b="1" dirty="0" smtClean="0">
              <a:solidFill>
                <a:schemeClr val="tx1"/>
              </a:solidFill>
              <a:latin typeface="+mj-ea"/>
            </a:endParaRPr>
          </a:p>
          <a:p>
            <a:pPr algn="ctr"/>
            <a:r>
              <a:rPr lang="zh-TW" altLang="en-US" sz="6600" b="1" dirty="0">
                <a:solidFill>
                  <a:schemeClr val="tx1"/>
                </a:solidFill>
                <a:latin typeface="+mj-ea"/>
              </a:rPr>
              <a:t>中華民國</a:t>
            </a:r>
            <a:r>
              <a:rPr lang="en-US" altLang="zh-TW" sz="6600" b="1" dirty="0">
                <a:solidFill>
                  <a:schemeClr val="tx1"/>
                </a:solidFill>
                <a:latin typeface="+mj-ea"/>
              </a:rPr>
              <a:t>111</a:t>
            </a:r>
            <a:r>
              <a:rPr lang="zh-TW" altLang="en-US" sz="6600" b="1" dirty="0">
                <a:solidFill>
                  <a:schemeClr val="tx1"/>
                </a:solidFill>
                <a:latin typeface="+mj-ea"/>
              </a:rPr>
              <a:t>年</a:t>
            </a:r>
            <a:r>
              <a:rPr lang="en-US" altLang="zh-TW" sz="6600" b="1" dirty="0">
                <a:solidFill>
                  <a:schemeClr val="tx1"/>
                </a:solidFill>
                <a:latin typeface="+mj-ea"/>
              </a:rPr>
              <a:t>11</a:t>
            </a:r>
            <a:r>
              <a:rPr lang="zh-TW" altLang="en-US" sz="6600" b="1" dirty="0">
                <a:solidFill>
                  <a:schemeClr val="tx1"/>
                </a:solidFill>
                <a:latin typeface="+mj-ea"/>
              </a:rPr>
              <a:t>月</a:t>
            </a:r>
            <a:r>
              <a:rPr lang="en-US" altLang="zh-TW" sz="6600" b="1" dirty="0">
                <a:solidFill>
                  <a:schemeClr val="tx1"/>
                </a:solidFill>
                <a:latin typeface="+mj-ea"/>
              </a:rPr>
              <a:t>20</a:t>
            </a:r>
            <a:r>
              <a:rPr lang="zh-TW" altLang="en-US" sz="6600" b="1" dirty="0">
                <a:solidFill>
                  <a:schemeClr val="tx1"/>
                </a:solidFill>
                <a:latin typeface="+mj-ea"/>
              </a:rPr>
              <a:t>日</a:t>
            </a:r>
            <a:endParaRPr lang="en-US" altLang="zh-TW" sz="6600" b="1" dirty="0">
              <a:solidFill>
                <a:schemeClr val="tx1"/>
              </a:solidFill>
              <a:latin typeface="+mj-ea"/>
            </a:endParaRPr>
          </a:p>
          <a:p>
            <a:pPr algn="ctr"/>
            <a:endParaRPr lang="en-US" altLang="zh-TW" sz="2800" b="1" dirty="0">
              <a:solidFill>
                <a:schemeClr val="tx1"/>
              </a:solidFill>
              <a:latin typeface="+mj-ea"/>
            </a:endParaRPr>
          </a:p>
          <a:p>
            <a:pPr algn="ctr"/>
            <a:endParaRPr lang="zh-TW" altLang="zh-TW" sz="2800" b="1" dirty="0">
              <a:solidFill>
                <a:schemeClr val="tx1"/>
              </a:solidFill>
              <a:latin typeface="+mj-ea"/>
              <a:ea typeface="+mj-ea"/>
            </a:endParaRPr>
          </a:p>
          <a:p>
            <a:pPr algn="ctr"/>
            <a:endParaRPr lang="zh-TW" altLang="zh-TW" sz="2800" b="1" dirty="0">
              <a:solidFill>
                <a:schemeClr val="tx1"/>
              </a:solidFill>
              <a:latin typeface="+mj-ea"/>
              <a:ea typeface="+mj-ea"/>
            </a:endParaRPr>
          </a:p>
          <a:p>
            <a:endParaRPr lang="zh-TW" altLang="en-US" dirty="0"/>
          </a:p>
        </p:txBody>
      </p:sp>
    </p:spTree>
    <p:extLst>
      <p:ext uri="{BB962C8B-B14F-4D97-AF65-F5344CB8AC3E}">
        <p14:creationId xmlns:p14="http://schemas.microsoft.com/office/powerpoint/2010/main" val="5013796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52955" y="422031"/>
            <a:ext cx="10539046" cy="1482969"/>
          </a:xfrm>
        </p:spPr>
        <p:txBody>
          <a:bodyPr>
            <a:normAutofit fontScale="90000"/>
          </a:bodyPr>
          <a:lstStyle/>
          <a:p>
            <a:r>
              <a:rPr lang="zh-TW" altLang="zh-TW" b="1" dirty="0">
                <a:solidFill>
                  <a:srgbClr val="C00000"/>
                </a:solidFill>
              </a:rPr>
              <a:t>一、</a:t>
            </a:r>
            <a:r>
              <a:rPr lang="zh-TW" altLang="zh-TW" b="1" dirty="0">
                <a:solidFill>
                  <a:srgbClr val="C00000"/>
                </a:solidFill>
                <a:latin typeface="+mj-ea"/>
              </a:rPr>
              <a:t>《嚴重特殊傳染性肺炎防治及紓困振興特別條例</a:t>
            </a:r>
            <a:r>
              <a:rPr lang="zh-TW" altLang="zh-TW" b="1" dirty="0" smtClean="0">
                <a:solidFill>
                  <a:srgbClr val="C00000"/>
                </a:solidFill>
                <a:latin typeface="+mj-ea"/>
              </a:rPr>
              <a:t>》</a:t>
            </a:r>
            <a:r>
              <a:rPr lang="en-US" altLang="zh-TW" b="1" dirty="0" smtClean="0">
                <a:solidFill>
                  <a:srgbClr val="C00000"/>
                </a:solidFill>
                <a:latin typeface="+mj-ea"/>
              </a:rPr>
              <a:t/>
            </a:r>
            <a:br>
              <a:rPr lang="en-US" altLang="zh-TW" b="1" dirty="0" smtClean="0">
                <a:solidFill>
                  <a:srgbClr val="C00000"/>
                </a:solidFill>
                <a:latin typeface="+mj-ea"/>
              </a:rPr>
            </a:br>
            <a:r>
              <a:rPr lang="zh-TW" altLang="en-US" b="1" dirty="0">
                <a:solidFill>
                  <a:srgbClr val="C00000"/>
                </a:solidFill>
                <a:latin typeface="+mj-ea"/>
              </a:rPr>
              <a:t> </a:t>
            </a:r>
            <a:r>
              <a:rPr lang="zh-TW" altLang="en-US" b="1" dirty="0" smtClean="0">
                <a:solidFill>
                  <a:srgbClr val="C00000"/>
                </a:solidFill>
                <a:latin typeface="+mj-ea"/>
              </a:rPr>
              <a:t>       </a:t>
            </a:r>
            <a:r>
              <a:rPr lang="zh-TW" altLang="zh-TW" b="1" dirty="0" smtClean="0">
                <a:solidFill>
                  <a:srgbClr val="C00000"/>
                </a:solidFill>
                <a:latin typeface="+mj-ea"/>
              </a:rPr>
              <a:t>第</a:t>
            </a:r>
            <a:r>
              <a:rPr lang="en-US" altLang="zh-TW" b="1" dirty="0">
                <a:solidFill>
                  <a:srgbClr val="C00000"/>
                </a:solidFill>
                <a:latin typeface="+mj-ea"/>
              </a:rPr>
              <a:t>7</a:t>
            </a:r>
            <a:r>
              <a:rPr lang="zh-TW" altLang="zh-TW" b="1" dirty="0">
                <a:solidFill>
                  <a:srgbClr val="C00000"/>
                </a:solidFill>
                <a:latin typeface="+mj-ea"/>
              </a:rPr>
              <a:t>條之「帝王條款」具有相當</a:t>
            </a:r>
            <a:r>
              <a:rPr lang="zh-TW" altLang="zh-TW" b="1" dirty="0" smtClean="0">
                <a:solidFill>
                  <a:srgbClr val="C00000"/>
                </a:solidFill>
                <a:latin typeface="+mj-ea"/>
              </a:rPr>
              <a:t>大之</a:t>
            </a:r>
            <a:r>
              <a:rPr lang="zh-TW" altLang="zh-TW" b="1" dirty="0">
                <a:solidFill>
                  <a:srgbClr val="C00000"/>
                </a:solidFill>
                <a:latin typeface="+mj-ea"/>
              </a:rPr>
              <a:t>爭議性</a:t>
            </a:r>
            <a:r>
              <a:rPr lang="zh-TW" altLang="zh-TW" dirty="0">
                <a:solidFill>
                  <a:srgbClr val="C00000"/>
                </a:solidFill>
              </a:rPr>
              <a:t/>
            </a:r>
            <a:br>
              <a:rPr lang="zh-TW" altLang="zh-TW" dirty="0">
                <a:solidFill>
                  <a:srgbClr val="C00000"/>
                </a:solidFill>
              </a:rPr>
            </a:br>
            <a:endParaRPr lang="zh-TW" altLang="en-US" dirty="0">
              <a:solidFill>
                <a:srgbClr val="C00000"/>
              </a:solidFill>
            </a:endParaRPr>
          </a:p>
        </p:txBody>
      </p:sp>
      <p:sp>
        <p:nvSpPr>
          <p:cNvPr id="3" name="內容版面配置區 2"/>
          <p:cNvSpPr>
            <a:spLocks noGrp="1"/>
          </p:cNvSpPr>
          <p:nvPr>
            <p:ph idx="1"/>
          </p:nvPr>
        </p:nvSpPr>
        <p:spPr>
          <a:xfrm>
            <a:off x="888023" y="2133600"/>
            <a:ext cx="11303977" cy="4724400"/>
          </a:xfrm>
        </p:spPr>
        <p:txBody>
          <a:bodyPr>
            <a:normAutofit/>
          </a:bodyPr>
          <a:lstStyle/>
          <a:p>
            <a:pPr algn="just">
              <a:lnSpc>
                <a:spcPct val="150000"/>
              </a:lnSpc>
            </a:pPr>
            <a:r>
              <a:rPr lang="zh-TW" altLang="zh-TW" sz="2800" b="1" dirty="0">
                <a:solidFill>
                  <a:schemeClr val="tx1"/>
                </a:solidFill>
                <a:latin typeface="+mj-ea"/>
                <a:ea typeface="+mj-ea"/>
              </a:rPr>
              <a:t>《肺炎特別條例》第</a:t>
            </a:r>
            <a:r>
              <a:rPr lang="en-US" altLang="zh-TW" sz="2800" b="1" dirty="0">
                <a:solidFill>
                  <a:schemeClr val="tx1"/>
                </a:solidFill>
                <a:latin typeface="+mj-ea"/>
                <a:ea typeface="+mj-ea"/>
              </a:rPr>
              <a:t>7</a:t>
            </a:r>
            <a:r>
              <a:rPr lang="zh-TW" altLang="zh-TW" sz="2800" b="1" dirty="0">
                <a:solidFill>
                  <a:schemeClr val="tx1"/>
                </a:solidFill>
                <a:latin typeface="+mj-ea"/>
                <a:ea typeface="+mj-ea"/>
              </a:rPr>
              <a:t>條：「中央流行疫情指揮中心指揮官為防治控制疫情需要，</a:t>
            </a:r>
            <a:r>
              <a:rPr lang="zh-TW" altLang="zh-TW" sz="2800" b="1" dirty="0">
                <a:solidFill>
                  <a:srgbClr val="00B050"/>
                </a:solidFill>
                <a:latin typeface="+mj-ea"/>
                <a:ea typeface="+mj-ea"/>
              </a:rPr>
              <a:t>得實施必要之應變處置或措施</a:t>
            </a:r>
            <a:r>
              <a:rPr lang="zh-TW" altLang="zh-TW" sz="2800" b="1" dirty="0">
                <a:solidFill>
                  <a:schemeClr val="tx1"/>
                </a:solidFill>
                <a:latin typeface="+mj-ea"/>
                <a:ea typeface="+mj-ea"/>
              </a:rPr>
              <a:t>。</a:t>
            </a:r>
            <a:r>
              <a:rPr lang="zh-TW" altLang="zh-TW" sz="2800" b="1" dirty="0" smtClean="0">
                <a:solidFill>
                  <a:schemeClr val="tx1"/>
                </a:solidFill>
                <a:latin typeface="+mj-ea"/>
                <a:ea typeface="+mj-ea"/>
              </a:rPr>
              <a:t>」</a:t>
            </a:r>
            <a:endParaRPr lang="en-US" altLang="zh-TW" sz="2800" b="1" dirty="0" smtClean="0">
              <a:solidFill>
                <a:schemeClr val="tx1"/>
              </a:solidFill>
              <a:latin typeface="+mj-ea"/>
              <a:ea typeface="+mj-ea"/>
            </a:endParaRPr>
          </a:p>
          <a:p>
            <a:pPr algn="just">
              <a:lnSpc>
                <a:spcPct val="150000"/>
              </a:lnSpc>
            </a:pPr>
            <a:r>
              <a:rPr lang="zh-TW" altLang="zh-TW" sz="2800" b="1" dirty="0">
                <a:solidFill>
                  <a:schemeClr val="tx1"/>
                </a:solidFill>
                <a:latin typeface="+mj-ea"/>
                <a:ea typeface="+mj-ea"/>
              </a:rPr>
              <a:t>大法官釋字</a:t>
            </a:r>
            <a:r>
              <a:rPr lang="en-US" altLang="zh-TW" sz="2800" b="1" dirty="0">
                <a:solidFill>
                  <a:schemeClr val="tx1"/>
                </a:solidFill>
                <a:latin typeface="+mj-ea"/>
                <a:ea typeface="+mj-ea"/>
              </a:rPr>
              <a:t>443</a:t>
            </a:r>
            <a:r>
              <a:rPr lang="zh-TW" altLang="zh-TW" sz="2800" b="1" dirty="0">
                <a:solidFill>
                  <a:schemeClr val="tx1"/>
                </a:solidFill>
                <a:latin typeface="+mj-ea"/>
                <a:ea typeface="+mj-ea"/>
              </a:rPr>
              <a:t>號》內容中指出：「如以法律授權主管機關發布命令為補充規定時，其授權應符合</a:t>
            </a:r>
            <a:r>
              <a:rPr lang="zh-TW" altLang="zh-TW" sz="2800" b="1" dirty="0">
                <a:solidFill>
                  <a:srgbClr val="00B050"/>
                </a:solidFill>
                <a:latin typeface="+mj-ea"/>
                <a:ea typeface="+mj-ea"/>
              </a:rPr>
              <a:t>具體明確之原則</a:t>
            </a:r>
            <a:r>
              <a:rPr lang="zh-TW" altLang="zh-TW" sz="2800" b="1" dirty="0">
                <a:solidFill>
                  <a:schemeClr val="tx1"/>
                </a:solidFill>
                <a:latin typeface="+mj-ea"/>
                <a:ea typeface="+mj-ea"/>
              </a:rPr>
              <a:t>。</a:t>
            </a:r>
            <a:r>
              <a:rPr lang="zh-TW" altLang="zh-TW" sz="2800" b="1" dirty="0" smtClean="0">
                <a:solidFill>
                  <a:schemeClr val="tx1"/>
                </a:solidFill>
                <a:latin typeface="+mj-ea"/>
                <a:ea typeface="+mj-ea"/>
              </a:rPr>
              <a:t>」</a:t>
            </a:r>
            <a:endParaRPr lang="en-US" altLang="zh-TW" sz="2800" b="1" dirty="0" smtClean="0">
              <a:solidFill>
                <a:schemeClr val="tx1"/>
              </a:solidFill>
              <a:latin typeface="+mj-ea"/>
              <a:ea typeface="+mj-ea"/>
            </a:endParaRPr>
          </a:p>
          <a:p>
            <a:pPr marL="0" indent="0" algn="ctr">
              <a:lnSpc>
                <a:spcPct val="150000"/>
              </a:lnSpc>
              <a:buNone/>
            </a:pPr>
            <a:r>
              <a:rPr lang="zh-TW" altLang="en-US" sz="4000" b="1" dirty="0" smtClean="0">
                <a:solidFill>
                  <a:srgbClr val="7030A0"/>
                </a:solidFill>
                <a:latin typeface="+mj-ea"/>
                <a:ea typeface="+mj-ea"/>
              </a:rPr>
              <a:t>「</a:t>
            </a:r>
            <a:r>
              <a:rPr lang="zh-TW" altLang="zh-TW" sz="4000" b="1" dirty="0" smtClean="0">
                <a:solidFill>
                  <a:srgbClr val="7030A0"/>
                </a:solidFill>
                <a:latin typeface="+mj-ea"/>
                <a:ea typeface="+mj-ea"/>
              </a:rPr>
              <a:t>階層</a:t>
            </a:r>
            <a:r>
              <a:rPr lang="zh-TW" altLang="zh-TW" sz="4000" b="1" dirty="0">
                <a:solidFill>
                  <a:srgbClr val="7030A0"/>
                </a:solidFill>
                <a:latin typeface="+mj-ea"/>
                <a:ea typeface="+mj-ea"/>
              </a:rPr>
              <a:t>化的法律</a:t>
            </a:r>
            <a:r>
              <a:rPr lang="zh-TW" altLang="zh-TW" sz="4000" b="1" dirty="0" smtClean="0">
                <a:solidFill>
                  <a:srgbClr val="7030A0"/>
                </a:solidFill>
                <a:latin typeface="+mj-ea"/>
                <a:ea typeface="+mj-ea"/>
              </a:rPr>
              <a:t>保留</a:t>
            </a:r>
            <a:r>
              <a:rPr lang="zh-TW" altLang="en-US" sz="4000" b="1" dirty="0" smtClean="0">
                <a:solidFill>
                  <a:srgbClr val="7030A0"/>
                </a:solidFill>
                <a:latin typeface="+mj-ea"/>
                <a:ea typeface="+mj-ea"/>
              </a:rPr>
              <a:t>」</a:t>
            </a:r>
            <a:r>
              <a:rPr lang="en-US" altLang="zh-TW" sz="4000" b="1" dirty="0" smtClean="0">
                <a:solidFill>
                  <a:srgbClr val="7030A0"/>
                </a:solidFill>
                <a:latin typeface="+mj-ea"/>
                <a:ea typeface="+mj-ea"/>
              </a:rPr>
              <a:t>VS</a:t>
            </a:r>
            <a:r>
              <a:rPr lang="zh-TW" altLang="zh-TW" sz="4000" b="1" dirty="0" smtClean="0">
                <a:solidFill>
                  <a:srgbClr val="7030A0"/>
                </a:solidFill>
                <a:latin typeface="+mj-ea"/>
                <a:ea typeface="+mj-ea"/>
              </a:rPr>
              <a:t>「</a:t>
            </a:r>
            <a:r>
              <a:rPr lang="zh-TW" altLang="zh-TW" sz="4000" b="1" dirty="0">
                <a:solidFill>
                  <a:srgbClr val="7030A0"/>
                </a:solidFill>
                <a:latin typeface="+mj-ea"/>
                <a:ea typeface="+mj-ea"/>
              </a:rPr>
              <a:t>重要性理論</a:t>
            </a:r>
            <a:r>
              <a:rPr lang="zh-TW" altLang="zh-TW" sz="4000" b="1" dirty="0" smtClean="0">
                <a:solidFill>
                  <a:srgbClr val="7030A0"/>
                </a:solidFill>
                <a:latin typeface="+mj-ea"/>
                <a:ea typeface="+mj-ea"/>
              </a:rPr>
              <a:t>」</a:t>
            </a:r>
            <a:endParaRPr lang="en-US" altLang="zh-TW" sz="4000" b="1" dirty="0" smtClean="0">
              <a:solidFill>
                <a:srgbClr val="7030A0"/>
              </a:solidFill>
              <a:latin typeface="+mj-ea"/>
              <a:ea typeface="+mj-ea"/>
            </a:endParaRPr>
          </a:p>
          <a:p>
            <a:endParaRPr lang="en-US" altLang="zh-TW" sz="2800" b="1" dirty="0">
              <a:solidFill>
                <a:schemeClr val="tx1"/>
              </a:solidFill>
              <a:latin typeface="+mj-ea"/>
              <a:ea typeface="+mj-ea"/>
            </a:endParaRPr>
          </a:p>
          <a:p>
            <a:endParaRPr lang="zh-TW" altLang="en-US" sz="2800" b="1" dirty="0">
              <a:solidFill>
                <a:schemeClr val="tx1"/>
              </a:solidFill>
              <a:latin typeface="+mj-ea"/>
              <a:ea typeface="+mj-ea"/>
            </a:endParaRPr>
          </a:p>
        </p:txBody>
      </p:sp>
    </p:spTree>
    <p:extLst>
      <p:ext uri="{BB962C8B-B14F-4D97-AF65-F5344CB8AC3E}">
        <p14:creationId xmlns:p14="http://schemas.microsoft.com/office/powerpoint/2010/main" val="1228851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35369" y="624110"/>
            <a:ext cx="10410093" cy="1280890"/>
          </a:xfrm>
        </p:spPr>
        <p:txBody>
          <a:bodyPr>
            <a:noAutofit/>
          </a:bodyPr>
          <a:lstStyle/>
          <a:p>
            <a:r>
              <a:rPr lang="zh-TW" altLang="zh-TW" sz="3200" b="1" dirty="0">
                <a:solidFill>
                  <a:srgbClr val="C00000"/>
                </a:solidFill>
                <a:latin typeface="+mj-ea"/>
              </a:rPr>
              <a:t>二、「居家隔離」、「居家檢疫」與《憲法</a:t>
            </a:r>
            <a:r>
              <a:rPr lang="zh-TW" altLang="zh-TW" sz="3200" b="1" dirty="0" smtClean="0">
                <a:solidFill>
                  <a:srgbClr val="C00000"/>
                </a:solidFill>
                <a:latin typeface="+mj-ea"/>
              </a:rPr>
              <a:t>》</a:t>
            </a:r>
            <a:r>
              <a:rPr lang="en-US" altLang="zh-TW" sz="3200" b="1" dirty="0" smtClean="0">
                <a:solidFill>
                  <a:srgbClr val="C00000"/>
                </a:solidFill>
                <a:latin typeface="+mj-ea"/>
              </a:rPr>
              <a:t/>
            </a:r>
            <a:br>
              <a:rPr lang="en-US" altLang="zh-TW" sz="3200" b="1" dirty="0" smtClean="0">
                <a:solidFill>
                  <a:srgbClr val="C00000"/>
                </a:solidFill>
                <a:latin typeface="+mj-ea"/>
              </a:rPr>
            </a:br>
            <a:r>
              <a:rPr lang="en-US" altLang="zh-TW" sz="3200" b="1" dirty="0">
                <a:solidFill>
                  <a:srgbClr val="C00000"/>
                </a:solidFill>
                <a:latin typeface="+mj-ea"/>
              </a:rPr>
              <a:t> </a:t>
            </a:r>
            <a:r>
              <a:rPr lang="en-US" altLang="zh-TW" sz="3200" b="1" dirty="0" smtClean="0">
                <a:solidFill>
                  <a:srgbClr val="C00000"/>
                </a:solidFill>
                <a:latin typeface="+mj-ea"/>
              </a:rPr>
              <a:t>       </a:t>
            </a:r>
            <a:r>
              <a:rPr lang="zh-TW" altLang="zh-TW" sz="3200" b="1" dirty="0" smtClean="0">
                <a:solidFill>
                  <a:srgbClr val="C00000"/>
                </a:solidFill>
                <a:latin typeface="+mj-ea"/>
              </a:rPr>
              <a:t>第</a:t>
            </a:r>
            <a:r>
              <a:rPr lang="en-US" altLang="zh-TW" sz="3200" b="1" dirty="0">
                <a:solidFill>
                  <a:srgbClr val="C00000"/>
                </a:solidFill>
                <a:latin typeface="+mj-ea"/>
              </a:rPr>
              <a:t>8</a:t>
            </a:r>
            <a:r>
              <a:rPr lang="zh-TW" altLang="zh-TW" sz="3200" b="1" dirty="0" smtClean="0">
                <a:solidFill>
                  <a:srgbClr val="C00000"/>
                </a:solidFill>
                <a:latin typeface="+mj-ea"/>
              </a:rPr>
              <a:t>條人身自由</a:t>
            </a:r>
            <a:r>
              <a:rPr lang="zh-TW" altLang="zh-TW" sz="3200" b="1" dirty="0">
                <a:solidFill>
                  <a:srgbClr val="C00000"/>
                </a:solidFill>
                <a:latin typeface="+mj-ea"/>
              </a:rPr>
              <a:t>保障之衡平性問題</a:t>
            </a:r>
            <a:br>
              <a:rPr lang="zh-TW" altLang="zh-TW" sz="3200" b="1" dirty="0">
                <a:solidFill>
                  <a:srgbClr val="C00000"/>
                </a:solidFill>
                <a:latin typeface="+mj-ea"/>
              </a:rPr>
            </a:br>
            <a:endParaRPr lang="zh-TW" altLang="en-US" sz="3200" b="1" dirty="0">
              <a:solidFill>
                <a:srgbClr val="C00000"/>
              </a:solidFill>
              <a:latin typeface="+mj-ea"/>
            </a:endParaRPr>
          </a:p>
        </p:txBody>
      </p:sp>
      <p:sp>
        <p:nvSpPr>
          <p:cNvPr id="3" name="內容版面配置區 2"/>
          <p:cNvSpPr>
            <a:spLocks noGrp="1"/>
          </p:cNvSpPr>
          <p:nvPr>
            <p:ph idx="1"/>
          </p:nvPr>
        </p:nvSpPr>
        <p:spPr>
          <a:xfrm>
            <a:off x="249383" y="1905000"/>
            <a:ext cx="12012956" cy="4952999"/>
          </a:xfrm>
        </p:spPr>
        <p:txBody>
          <a:bodyPr>
            <a:normAutofit/>
          </a:bodyPr>
          <a:lstStyle/>
          <a:p>
            <a:pPr algn="just">
              <a:lnSpc>
                <a:spcPct val="150000"/>
              </a:lnSpc>
            </a:pPr>
            <a:r>
              <a:rPr lang="zh-TW" altLang="zh-TW" sz="3200" b="1" dirty="0">
                <a:solidFill>
                  <a:schemeClr val="tx1"/>
                </a:solidFill>
                <a:latin typeface="+mj-ea"/>
                <a:ea typeface="+mj-ea"/>
              </a:rPr>
              <a:t>將人</a:t>
            </a:r>
            <a:r>
              <a:rPr lang="zh-TW" altLang="zh-TW" sz="3200" b="1" u="sng" dirty="0">
                <a:solidFill>
                  <a:schemeClr val="tx1"/>
                </a:solidFill>
                <a:latin typeface="+mj-ea"/>
                <a:ea typeface="+mj-ea"/>
              </a:rPr>
              <a:t>拘束於特定空間</a:t>
            </a:r>
            <a:r>
              <a:rPr lang="zh-TW" altLang="zh-TW" sz="3200" b="1" dirty="0">
                <a:solidFill>
                  <a:schemeClr val="tx1"/>
                </a:solidFill>
                <a:latin typeface="+mj-ea"/>
                <a:ea typeface="+mj-ea"/>
              </a:rPr>
              <a:t>中的法規命令，其實已是使一個人的人身自由達到被剝奪狀態，即屬</a:t>
            </a:r>
            <a:r>
              <a:rPr lang="zh-TW" altLang="zh-TW" sz="3200" b="1" dirty="0" smtClean="0">
                <a:solidFill>
                  <a:srgbClr val="00B050"/>
                </a:solidFill>
                <a:latin typeface="+mj-ea"/>
                <a:ea typeface="+mj-ea"/>
              </a:rPr>
              <a:t>拘禁</a:t>
            </a:r>
            <a:endParaRPr lang="en-US" altLang="zh-TW" sz="3200" b="1" dirty="0" smtClean="0">
              <a:solidFill>
                <a:srgbClr val="00B050"/>
              </a:solidFill>
              <a:latin typeface="+mj-ea"/>
              <a:ea typeface="+mj-ea"/>
            </a:endParaRPr>
          </a:p>
          <a:p>
            <a:pPr algn="just">
              <a:lnSpc>
                <a:spcPct val="150000"/>
              </a:lnSpc>
            </a:pPr>
            <a:r>
              <a:rPr lang="zh-TW" altLang="zh-TW" sz="3200" b="1" dirty="0">
                <a:solidFill>
                  <a:schemeClr val="tx1"/>
                </a:solidFill>
                <a:latin typeface="+mj-ea"/>
                <a:ea typeface="+mj-ea"/>
              </a:rPr>
              <a:t>有關「拘禁」之人身自由保障的精神要求必須遵行正當法律程序，在這裡強調的就是以「</a:t>
            </a:r>
            <a:r>
              <a:rPr lang="zh-TW" altLang="zh-TW" sz="3200" b="1" dirty="0">
                <a:solidFill>
                  <a:srgbClr val="00B050"/>
                </a:solidFill>
                <a:latin typeface="+mj-ea"/>
                <a:ea typeface="+mj-ea"/>
              </a:rPr>
              <a:t>法官保留原則</a:t>
            </a:r>
            <a:r>
              <a:rPr lang="zh-TW" altLang="zh-TW" sz="3200" b="1" dirty="0">
                <a:solidFill>
                  <a:schemeClr val="tx1"/>
                </a:solidFill>
                <a:latin typeface="+mj-ea"/>
                <a:ea typeface="+mj-ea"/>
              </a:rPr>
              <a:t>」來確定人權的</a:t>
            </a:r>
            <a:r>
              <a:rPr lang="zh-TW" altLang="zh-TW" sz="3200" b="1" dirty="0" smtClean="0">
                <a:solidFill>
                  <a:schemeClr val="tx1"/>
                </a:solidFill>
                <a:latin typeface="+mj-ea"/>
                <a:ea typeface="+mj-ea"/>
              </a:rPr>
              <a:t>保障</a:t>
            </a:r>
            <a:endParaRPr lang="en-US" altLang="zh-TW" sz="3200" b="1" dirty="0" smtClean="0">
              <a:solidFill>
                <a:schemeClr val="tx1"/>
              </a:solidFill>
              <a:latin typeface="+mj-ea"/>
              <a:ea typeface="+mj-ea"/>
            </a:endParaRPr>
          </a:p>
          <a:p>
            <a:pPr marL="0" indent="0" algn="ctr">
              <a:lnSpc>
                <a:spcPct val="150000"/>
              </a:lnSpc>
              <a:buNone/>
            </a:pPr>
            <a:r>
              <a:rPr lang="zh-TW" altLang="en-US" sz="4400" b="1" dirty="0" smtClean="0">
                <a:solidFill>
                  <a:srgbClr val="7030A0"/>
                </a:solidFill>
                <a:latin typeface="+mj-ea"/>
                <a:ea typeface="+mj-ea"/>
              </a:rPr>
              <a:t>「</a:t>
            </a:r>
            <a:r>
              <a:rPr lang="zh-TW" altLang="en-US" sz="4400" b="1" dirty="0">
                <a:solidFill>
                  <a:srgbClr val="7030A0"/>
                </a:solidFill>
                <a:latin typeface="+mj-ea"/>
                <a:ea typeface="+mj-ea"/>
              </a:rPr>
              <a:t>授權命令</a:t>
            </a:r>
            <a:r>
              <a:rPr lang="zh-TW" altLang="en-US" sz="4400" b="1" dirty="0" smtClean="0">
                <a:solidFill>
                  <a:srgbClr val="7030A0"/>
                </a:solidFill>
                <a:latin typeface="+mj-ea"/>
                <a:ea typeface="+mj-ea"/>
              </a:rPr>
              <a:t>」</a:t>
            </a:r>
            <a:r>
              <a:rPr lang="en-US" altLang="zh-TW" sz="4400" b="1" dirty="0" smtClean="0">
                <a:solidFill>
                  <a:srgbClr val="7030A0"/>
                </a:solidFill>
                <a:latin typeface="+mj-ea"/>
                <a:ea typeface="+mj-ea"/>
              </a:rPr>
              <a:t>→</a:t>
            </a:r>
            <a:r>
              <a:rPr lang="zh-TW" altLang="zh-TW" sz="4400" b="1" dirty="0" smtClean="0">
                <a:solidFill>
                  <a:srgbClr val="7030A0"/>
                </a:solidFill>
                <a:latin typeface="+mj-ea"/>
                <a:ea typeface="+mj-ea"/>
              </a:rPr>
              <a:t>「</a:t>
            </a:r>
            <a:r>
              <a:rPr lang="zh-TW" altLang="en-US" sz="4400" b="1" dirty="0" smtClean="0">
                <a:solidFill>
                  <a:srgbClr val="7030A0"/>
                </a:solidFill>
                <a:latin typeface="+mj-ea"/>
                <a:ea typeface="+mj-ea"/>
              </a:rPr>
              <a:t>必要處置</a:t>
            </a:r>
            <a:r>
              <a:rPr lang="zh-TW" altLang="zh-TW" sz="4400" b="1" dirty="0" smtClean="0">
                <a:solidFill>
                  <a:srgbClr val="7030A0"/>
                </a:solidFill>
                <a:latin typeface="+mj-ea"/>
                <a:ea typeface="+mj-ea"/>
              </a:rPr>
              <a:t>」</a:t>
            </a:r>
            <a:r>
              <a:rPr lang="zh-TW" altLang="en-US" sz="4400" b="1" dirty="0" smtClean="0">
                <a:solidFill>
                  <a:srgbClr val="7030A0"/>
                </a:solidFill>
                <a:latin typeface="華康楷書體W5" panose="03000509000000000000" pitchFamily="65" charset="-120"/>
                <a:ea typeface="華康楷書體W5" panose="03000509000000000000" pitchFamily="65" charset="-120"/>
              </a:rPr>
              <a:t>？</a:t>
            </a:r>
            <a:endParaRPr lang="en-US" altLang="zh-TW" sz="4400" b="1" dirty="0">
              <a:solidFill>
                <a:srgbClr val="7030A0"/>
              </a:solidFill>
              <a:latin typeface="+mj-ea"/>
              <a:ea typeface="+mj-ea"/>
            </a:endParaRPr>
          </a:p>
          <a:p>
            <a:endParaRPr lang="en-US" altLang="zh-TW" b="1" dirty="0">
              <a:solidFill>
                <a:schemeClr val="tx1"/>
              </a:solidFill>
              <a:latin typeface="+mj-ea"/>
            </a:endParaRPr>
          </a:p>
          <a:p>
            <a:pPr marL="0" indent="0">
              <a:lnSpc>
                <a:spcPct val="150000"/>
              </a:lnSpc>
              <a:buNone/>
            </a:pPr>
            <a:endParaRPr lang="zh-TW" altLang="en-US" sz="2800" b="1" dirty="0">
              <a:solidFill>
                <a:schemeClr val="tx1"/>
              </a:solidFill>
              <a:latin typeface="+mj-ea"/>
              <a:ea typeface="+mj-ea"/>
            </a:endParaRPr>
          </a:p>
        </p:txBody>
      </p:sp>
    </p:spTree>
    <p:extLst>
      <p:ext uri="{BB962C8B-B14F-4D97-AF65-F5344CB8AC3E}">
        <p14:creationId xmlns:p14="http://schemas.microsoft.com/office/powerpoint/2010/main" val="3651903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26577" y="624109"/>
            <a:ext cx="10565423" cy="1442083"/>
          </a:xfrm>
        </p:spPr>
        <p:txBody>
          <a:bodyPr>
            <a:noAutofit/>
          </a:bodyPr>
          <a:lstStyle/>
          <a:p>
            <a:r>
              <a:rPr lang="zh-TW" altLang="zh-TW" sz="3200" b="1" dirty="0">
                <a:solidFill>
                  <a:srgbClr val="C00000"/>
                </a:solidFill>
              </a:rPr>
              <a:t>三、警察機關對於</a:t>
            </a:r>
            <a:r>
              <a:rPr lang="en-US" altLang="zh-TW" sz="3200" b="1" dirty="0">
                <a:solidFill>
                  <a:srgbClr val="C00000"/>
                </a:solidFill>
              </a:rPr>
              <a:t>COVID-19</a:t>
            </a:r>
            <a:r>
              <a:rPr lang="zh-TW" altLang="zh-TW" sz="3200" b="1" dirty="0">
                <a:solidFill>
                  <a:srgbClr val="C00000"/>
                </a:solidFill>
              </a:rPr>
              <a:t>網路「假訊息」之認定</a:t>
            </a:r>
            <a:r>
              <a:rPr lang="zh-TW" altLang="zh-TW" sz="3200" b="1" dirty="0" smtClean="0">
                <a:solidFill>
                  <a:srgbClr val="C00000"/>
                </a:solidFill>
              </a:rPr>
              <a:t>過於</a:t>
            </a:r>
            <a:r>
              <a:rPr lang="en-US" altLang="zh-TW" sz="3200" b="1" dirty="0" smtClean="0">
                <a:solidFill>
                  <a:srgbClr val="C00000"/>
                </a:solidFill>
              </a:rPr>
              <a:t/>
            </a:r>
            <a:br>
              <a:rPr lang="en-US" altLang="zh-TW" sz="3200" b="1" dirty="0" smtClean="0">
                <a:solidFill>
                  <a:srgbClr val="C00000"/>
                </a:solidFill>
              </a:rPr>
            </a:br>
            <a:r>
              <a:rPr lang="zh-TW" altLang="en-US" sz="3200" b="1" dirty="0">
                <a:solidFill>
                  <a:srgbClr val="C00000"/>
                </a:solidFill>
              </a:rPr>
              <a:t> </a:t>
            </a:r>
            <a:r>
              <a:rPr lang="zh-TW" altLang="en-US" sz="3200" b="1" dirty="0" smtClean="0">
                <a:solidFill>
                  <a:srgbClr val="C00000"/>
                </a:solidFill>
              </a:rPr>
              <a:t>      </a:t>
            </a:r>
            <a:r>
              <a:rPr lang="zh-TW" altLang="zh-TW" sz="3200" b="1" dirty="0" smtClean="0">
                <a:solidFill>
                  <a:srgbClr val="C00000"/>
                </a:solidFill>
              </a:rPr>
              <a:t>寬鬆</a:t>
            </a:r>
            <a:r>
              <a:rPr lang="zh-TW" altLang="zh-TW" sz="3200" b="1" dirty="0">
                <a:solidFill>
                  <a:srgbClr val="C00000"/>
                </a:solidFill>
              </a:rPr>
              <a:t>，易侵犯民眾憲法上之</a:t>
            </a:r>
            <a:r>
              <a:rPr lang="zh-TW" altLang="zh-TW" sz="3200" b="1" dirty="0" smtClean="0">
                <a:solidFill>
                  <a:srgbClr val="C00000"/>
                </a:solidFill>
              </a:rPr>
              <a:t>言論自由</a:t>
            </a:r>
            <a:r>
              <a:rPr lang="zh-TW" altLang="zh-TW" sz="3200" b="1" dirty="0">
                <a:solidFill>
                  <a:srgbClr val="C00000"/>
                </a:solidFill>
              </a:rPr>
              <a:t>、新聞自由權利</a:t>
            </a:r>
            <a:r>
              <a:rPr lang="zh-TW" altLang="zh-TW" sz="3200" dirty="0">
                <a:solidFill>
                  <a:srgbClr val="C00000"/>
                </a:solidFill>
              </a:rPr>
              <a:t/>
            </a:r>
            <a:br>
              <a:rPr lang="zh-TW" altLang="zh-TW" sz="3200" dirty="0">
                <a:solidFill>
                  <a:srgbClr val="C00000"/>
                </a:solidFill>
              </a:rPr>
            </a:br>
            <a:endParaRPr lang="zh-TW" altLang="en-US" sz="3200" dirty="0">
              <a:solidFill>
                <a:srgbClr val="C00000"/>
              </a:solidFill>
            </a:endParaRPr>
          </a:p>
        </p:txBody>
      </p:sp>
      <p:sp>
        <p:nvSpPr>
          <p:cNvPr id="3" name="內容版面配置區 2"/>
          <p:cNvSpPr>
            <a:spLocks noGrp="1"/>
          </p:cNvSpPr>
          <p:nvPr>
            <p:ph idx="1"/>
          </p:nvPr>
        </p:nvSpPr>
        <p:spPr>
          <a:xfrm>
            <a:off x="249382" y="1943100"/>
            <a:ext cx="11942617" cy="4914900"/>
          </a:xfrm>
        </p:spPr>
        <p:txBody>
          <a:bodyPr/>
          <a:lstStyle/>
          <a:p>
            <a:pPr algn="just">
              <a:lnSpc>
                <a:spcPct val="150000"/>
              </a:lnSpc>
            </a:pPr>
            <a:r>
              <a:rPr lang="zh-TW" altLang="zh-TW" sz="3200" b="1" dirty="0">
                <a:solidFill>
                  <a:schemeClr val="tx1"/>
                </a:solidFill>
                <a:latin typeface="+mj-ea"/>
                <a:ea typeface="+mj-ea"/>
              </a:rPr>
              <a:t>《釋字第</a:t>
            </a:r>
            <a:r>
              <a:rPr lang="en-US" altLang="zh-TW" sz="3200" b="1" dirty="0">
                <a:solidFill>
                  <a:schemeClr val="tx1"/>
                </a:solidFill>
                <a:latin typeface="+mj-ea"/>
                <a:ea typeface="+mj-ea"/>
              </a:rPr>
              <a:t>509</a:t>
            </a:r>
            <a:r>
              <a:rPr lang="zh-TW" altLang="zh-TW" sz="3200" b="1" dirty="0">
                <a:solidFill>
                  <a:schemeClr val="tx1"/>
                </a:solidFill>
                <a:latin typeface="+mj-ea"/>
                <a:ea typeface="+mj-ea"/>
              </a:rPr>
              <a:t>號</a:t>
            </a:r>
            <a:r>
              <a:rPr lang="zh-TW" altLang="zh-TW" sz="3200" b="1" dirty="0" smtClean="0">
                <a:solidFill>
                  <a:schemeClr val="tx1"/>
                </a:solidFill>
                <a:latin typeface="+mj-ea"/>
                <a:ea typeface="+mj-ea"/>
              </a:rPr>
              <a:t>》</a:t>
            </a:r>
            <a:r>
              <a:rPr lang="zh-TW" altLang="en-US" sz="3200" b="1" dirty="0" smtClean="0">
                <a:solidFill>
                  <a:schemeClr val="tx1"/>
                </a:solidFill>
                <a:latin typeface="+mj-ea"/>
                <a:ea typeface="+mj-ea"/>
              </a:rPr>
              <a:t>：</a:t>
            </a:r>
            <a:r>
              <a:rPr lang="zh-TW" altLang="zh-TW" sz="3200" b="1" dirty="0">
                <a:solidFill>
                  <a:schemeClr val="tx1"/>
                </a:solidFill>
                <a:latin typeface="+mj-ea"/>
              </a:rPr>
              <a:t>未善</a:t>
            </a:r>
            <a:r>
              <a:rPr lang="zh-TW" altLang="zh-TW" sz="3200" b="1" dirty="0" smtClean="0">
                <a:solidFill>
                  <a:schemeClr val="tx1"/>
                </a:solidFill>
                <a:latin typeface="+mj-ea"/>
              </a:rPr>
              <a:t>盡</a:t>
            </a:r>
            <a:r>
              <a:rPr lang="zh-TW" altLang="zh-TW" sz="3200" b="1" dirty="0" smtClean="0">
                <a:solidFill>
                  <a:schemeClr val="tx1"/>
                </a:solidFill>
                <a:latin typeface="+mj-ea"/>
                <a:ea typeface="+mj-ea"/>
              </a:rPr>
              <a:t>「</a:t>
            </a:r>
            <a:r>
              <a:rPr lang="zh-TW" altLang="zh-TW" sz="3200" b="1" dirty="0">
                <a:solidFill>
                  <a:schemeClr val="tx1"/>
                </a:solidFill>
                <a:latin typeface="+mj-ea"/>
                <a:ea typeface="+mj-ea"/>
              </a:rPr>
              <a:t>真實查證義務</a:t>
            </a:r>
            <a:r>
              <a:rPr lang="zh-TW" altLang="zh-TW" sz="3200" b="1" dirty="0" smtClean="0">
                <a:solidFill>
                  <a:schemeClr val="tx1"/>
                </a:solidFill>
                <a:latin typeface="+mj-ea"/>
                <a:ea typeface="+mj-ea"/>
              </a:rPr>
              <a:t>」且</a:t>
            </a:r>
            <a:r>
              <a:rPr lang="zh-TW" altLang="zh-TW" sz="3200" b="1" dirty="0">
                <a:solidFill>
                  <a:schemeClr val="tx1"/>
                </a:solidFill>
                <a:latin typeface="+mj-ea"/>
                <a:ea typeface="+mj-ea"/>
              </a:rPr>
              <a:t>無法舉證其報導為真實，則就可能違反「</a:t>
            </a:r>
            <a:r>
              <a:rPr lang="zh-TW" altLang="zh-TW" sz="3200" b="1" dirty="0">
                <a:solidFill>
                  <a:srgbClr val="00B050"/>
                </a:solidFill>
                <a:latin typeface="+mj-ea"/>
                <a:ea typeface="+mj-ea"/>
              </a:rPr>
              <a:t>真正惡意原則</a:t>
            </a:r>
            <a:r>
              <a:rPr lang="zh-TW" altLang="zh-TW" sz="3200" b="1" dirty="0">
                <a:solidFill>
                  <a:schemeClr val="tx1"/>
                </a:solidFill>
                <a:latin typeface="+mj-ea"/>
                <a:ea typeface="+mj-ea"/>
              </a:rPr>
              <a:t>（實際惡意、實質惡意）」而需擔負法律</a:t>
            </a:r>
            <a:r>
              <a:rPr lang="zh-TW" altLang="zh-TW" sz="3200" b="1" dirty="0" smtClean="0">
                <a:solidFill>
                  <a:schemeClr val="tx1"/>
                </a:solidFill>
                <a:latin typeface="+mj-ea"/>
                <a:ea typeface="+mj-ea"/>
              </a:rPr>
              <a:t>責任</a:t>
            </a:r>
            <a:endParaRPr lang="en-US" altLang="zh-TW" sz="3200" b="1" dirty="0" smtClean="0">
              <a:solidFill>
                <a:schemeClr val="tx1"/>
              </a:solidFill>
              <a:latin typeface="+mj-ea"/>
              <a:ea typeface="+mj-ea"/>
            </a:endParaRPr>
          </a:p>
          <a:p>
            <a:pPr algn="just">
              <a:lnSpc>
                <a:spcPct val="150000"/>
              </a:lnSpc>
            </a:pPr>
            <a:r>
              <a:rPr lang="zh-TW" altLang="zh-TW" sz="3200" b="1" dirty="0">
                <a:solidFill>
                  <a:schemeClr val="tx1"/>
                </a:solidFill>
                <a:latin typeface="+mj-ea"/>
                <a:ea typeface="+mj-ea"/>
              </a:rPr>
              <a:t>散佈謠言必須具備「惡意」的構成</a:t>
            </a:r>
            <a:r>
              <a:rPr lang="zh-TW" altLang="zh-TW" sz="3200" b="1" dirty="0" smtClean="0">
                <a:solidFill>
                  <a:schemeClr val="tx1"/>
                </a:solidFill>
                <a:latin typeface="+mj-ea"/>
                <a:ea typeface="+mj-ea"/>
              </a:rPr>
              <a:t>要件</a:t>
            </a:r>
            <a:r>
              <a:rPr lang="zh-TW" altLang="en-US" sz="3200" b="1" dirty="0" smtClean="0">
                <a:solidFill>
                  <a:schemeClr val="tx1"/>
                </a:solidFill>
                <a:latin typeface="+mj-ea"/>
                <a:ea typeface="+mj-ea"/>
              </a:rPr>
              <a:t>有</a:t>
            </a:r>
            <a:r>
              <a:rPr lang="zh-TW" altLang="zh-TW" sz="3200" b="1" dirty="0" smtClean="0">
                <a:solidFill>
                  <a:schemeClr val="tx1"/>
                </a:solidFill>
                <a:latin typeface="+mj-ea"/>
                <a:ea typeface="+mj-ea"/>
              </a:rPr>
              <a:t>實際審理認定上</a:t>
            </a:r>
            <a:r>
              <a:rPr lang="zh-TW" altLang="en-US" sz="3200" b="1" dirty="0" smtClean="0">
                <a:solidFill>
                  <a:schemeClr val="tx1"/>
                </a:solidFill>
                <a:latin typeface="+mj-ea"/>
                <a:ea typeface="+mj-ea"/>
              </a:rPr>
              <a:t>的</a:t>
            </a:r>
            <a:r>
              <a:rPr lang="zh-TW" altLang="zh-TW" sz="3200" b="1" dirty="0" smtClean="0">
                <a:solidFill>
                  <a:schemeClr val="tx1"/>
                </a:solidFill>
                <a:latin typeface="+mj-ea"/>
                <a:ea typeface="+mj-ea"/>
              </a:rPr>
              <a:t>困難</a:t>
            </a:r>
            <a:endParaRPr lang="en-US" altLang="zh-TW" sz="3200" b="1" dirty="0" smtClean="0">
              <a:solidFill>
                <a:schemeClr val="tx1"/>
              </a:solidFill>
              <a:latin typeface="+mj-ea"/>
              <a:ea typeface="+mj-ea"/>
            </a:endParaRPr>
          </a:p>
          <a:p>
            <a:pPr marL="0" indent="0" algn="ctr">
              <a:lnSpc>
                <a:spcPct val="150000"/>
              </a:lnSpc>
              <a:buNone/>
            </a:pPr>
            <a:r>
              <a:rPr lang="zh-TW" altLang="en-US" sz="4400" b="1" dirty="0" smtClean="0">
                <a:solidFill>
                  <a:srgbClr val="7030A0"/>
                </a:solidFill>
                <a:latin typeface="+mj-ea"/>
                <a:ea typeface="+mj-ea"/>
              </a:rPr>
              <a:t>「比例原則」 ？ </a:t>
            </a:r>
            <a:r>
              <a:rPr lang="en-US" altLang="zh-TW" sz="4400" b="1" dirty="0" smtClean="0">
                <a:solidFill>
                  <a:srgbClr val="7030A0"/>
                </a:solidFill>
                <a:latin typeface="+mj-ea"/>
                <a:ea typeface="+mj-ea"/>
              </a:rPr>
              <a:t>→</a:t>
            </a:r>
            <a:r>
              <a:rPr lang="zh-TW" altLang="zh-TW" sz="4400" b="1" dirty="0" smtClean="0">
                <a:solidFill>
                  <a:srgbClr val="7030A0"/>
                </a:solidFill>
                <a:latin typeface="+mj-ea"/>
                <a:ea typeface="+mj-ea"/>
              </a:rPr>
              <a:t>「</a:t>
            </a:r>
            <a:r>
              <a:rPr lang="zh-TW" altLang="en-US" sz="4400" b="1" dirty="0" smtClean="0">
                <a:solidFill>
                  <a:srgbClr val="7030A0"/>
                </a:solidFill>
                <a:latin typeface="+mj-ea"/>
                <a:ea typeface="+mj-ea"/>
              </a:rPr>
              <a:t>寒蟬效應</a:t>
            </a:r>
            <a:r>
              <a:rPr lang="zh-TW" altLang="zh-TW" sz="4400" b="1" dirty="0" smtClean="0">
                <a:solidFill>
                  <a:srgbClr val="7030A0"/>
                </a:solidFill>
                <a:latin typeface="+mj-ea"/>
                <a:ea typeface="+mj-ea"/>
              </a:rPr>
              <a:t>」</a:t>
            </a:r>
            <a:endParaRPr lang="en-US" altLang="zh-TW" sz="4400" b="1" dirty="0">
              <a:solidFill>
                <a:srgbClr val="7030A0"/>
              </a:solidFill>
              <a:latin typeface="+mj-ea"/>
              <a:ea typeface="+mj-ea"/>
            </a:endParaRPr>
          </a:p>
          <a:p>
            <a:pPr>
              <a:lnSpc>
                <a:spcPct val="150000"/>
              </a:lnSpc>
            </a:pPr>
            <a:endParaRPr lang="en-US" altLang="zh-TW" sz="4000" b="1" dirty="0" smtClean="0">
              <a:solidFill>
                <a:schemeClr val="tx1"/>
              </a:solidFill>
              <a:latin typeface="+mj-ea"/>
              <a:ea typeface="+mj-ea"/>
            </a:endParaRPr>
          </a:p>
          <a:p>
            <a:pPr marL="0" indent="0">
              <a:buNone/>
            </a:pPr>
            <a:endParaRPr lang="zh-TW" altLang="en-US" dirty="0"/>
          </a:p>
        </p:txBody>
      </p:sp>
    </p:spTree>
    <p:extLst>
      <p:ext uri="{BB962C8B-B14F-4D97-AF65-F5344CB8AC3E}">
        <p14:creationId xmlns:p14="http://schemas.microsoft.com/office/powerpoint/2010/main" val="1253347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79331" y="624109"/>
            <a:ext cx="10512669" cy="1459667"/>
          </a:xfrm>
        </p:spPr>
        <p:txBody>
          <a:bodyPr>
            <a:normAutofit fontScale="90000"/>
          </a:bodyPr>
          <a:lstStyle/>
          <a:p>
            <a:r>
              <a:rPr lang="zh-TW" altLang="zh-TW" b="1" dirty="0">
                <a:solidFill>
                  <a:srgbClr val="C00000"/>
                </a:solidFill>
              </a:rPr>
              <a:t>四、關於「電子圍籬智慧追蹤系統」、「電子防疫服務</a:t>
            </a:r>
            <a:r>
              <a:rPr lang="zh-TW" altLang="zh-TW" b="1" dirty="0" smtClean="0">
                <a:solidFill>
                  <a:srgbClr val="C00000"/>
                </a:solidFill>
              </a:rPr>
              <a:t>平</a:t>
            </a:r>
            <a:r>
              <a:rPr lang="en-US" altLang="zh-TW" b="1" dirty="0" smtClean="0">
                <a:solidFill>
                  <a:srgbClr val="C00000"/>
                </a:solidFill>
              </a:rPr>
              <a:t/>
            </a:r>
            <a:br>
              <a:rPr lang="en-US" altLang="zh-TW" b="1" dirty="0" smtClean="0">
                <a:solidFill>
                  <a:srgbClr val="C00000"/>
                </a:solidFill>
              </a:rPr>
            </a:br>
            <a:r>
              <a:rPr lang="zh-TW" altLang="en-US" b="1" dirty="0">
                <a:solidFill>
                  <a:srgbClr val="C00000"/>
                </a:solidFill>
              </a:rPr>
              <a:t> </a:t>
            </a:r>
            <a:r>
              <a:rPr lang="zh-TW" altLang="en-US" b="1" dirty="0" smtClean="0">
                <a:solidFill>
                  <a:srgbClr val="C00000"/>
                </a:solidFill>
              </a:rPr>
              <a:t>      </a:t>
            </a:r>
            <a:r>
              <a:rPr lang="zh-TW" altLang="zh-TW" b="1" dirty="0" smtClean="0">
                <a:solidFill>
                  <a:srgbClr val="C00000"/>
                </a:solidFill>
              </a:rPr>
              <a:t>台</a:t>
            </a:r>
            <a:r>
              <a:rPr lang="zh-TW" altLang="zh-TW" b="1" dirty="0">
                <a:solidFill>
                  <a:srgbClr val="C00000"/>
                </a:solidFill>
              </a:rPr>
              <a:t>系統」之個人資料（如細胞簡訊）之蒐集、調取</a:t>
            </a:r>
            <a:r>
              <a:rPr lang="zh-TW" altLang="zh-TW" b="1" dirty="0" smtClean="0">
                <a:solidFill>
                  <a:srgbClr val="C00000"/>
                </a:solidFill>
              </a:rPr>
              <a:t>、</a:t>
            </a:r>
            <a:r>
              <a:rPr lang="en-US" altLang="zh-TW" b="1" dirty="0" smtClean="0">
                <a:solidFill>
                  <a:srgbClr val="C00000"/>
                </a:solidFill>
              </a:rPr>
              <a:t/>
            </a:r>
            <a:br>
              <a:rPr lang="en-US" altLang="zh-TW" b="1" dirty="0" smtClean="0">
                <a:solidFill>
                  <a:srgbClr val="C00000"/>
                </a:solidFill>
              </a:rPr>
            </a:br>
            <a:r>
              <a:rPr lang="zh-TW" altLang="en-US" b="1" dirty="0">
                <a:solidFill>
                  <a:srgbClr val="C00000"/>
                </a:solidFill>
              </a:rPr>
              <a:t> </a:t>
            </a:r>
            <a:r>
              <a:rPr lang="zh-TW" altLang="en-US" b="1" dirty="0" smtClean="0">
                <a:solidFill>
                  <a:srgbClr val="C00000"/>
                </a:solidFill>
              </a:rPr>
              <a:t>      </a:t>
            </a:r>
            <a:r>
              <a:rPr lang="zh-TW" altLang="zh-TW" b="1" dirty="0" smtClean="0">
                <a:solidFill>
                  <a:srgbClr val="C00000"/>
                </a:solidFill>
              </a:rPr>
              <a:t>運用</a:t>
            </a:r>
            <a:r>
              <a:rPr lang="zh-TW" altLang="zh-TW" b="1" dirty="0">
                <a:solidFill>
                  <a:srgbClr val="C00000"/>
                </a:solidFill>
              </a:rPr>
              <a:t>機制並無明確之法源規定</a:t>
            </a:r>
            <a:r>
              <a:rPr lang="zh-TW" altLang="zh-TW" dirty="0">
                <a:solidFill>
                  <a:srgbClr val="C00000"/>
                </a:solidFill>
              </a:rPr>
              <a:t/>
            </a:r>
            <a:br>
              <a:rPr lang="zh-TW" altLang="zh-TW" dirty="0">
                <a:solidFill>
                  <a:srgbClr val="C00000"/>
                </a:solidFill>
              </a:rPr>
            </a:br>
            <a:endParaRPr lang="zh-TW" altLang="en-US" dirty="0">
              <a:solidFill>
                <a:srgbClr val="C00000"/>
              </a:solidFill>
            </a:endParaRPr>
          </a:p>
        </p:txBody>
      </p:sp>
      <p:sp>
        <p:nvSpPr>
          <p:cNvPr id="3" name="內容版面配置區 2"/>
          <p:cNvSpPr>
            <a:spLocks noGrp="1"/>
          </p:cNvSpPr>
          <p:nvPr>
            <p:ph idx="1"/>
          </p:nvPr>
        </p:nvSpPr>
        <p:spPr>
          <a:xfrm>
            <a:off x="1090247" y="2259622"/>
            <a:ext cx="11101753" cy="4598378"/>
          </a:xfrm>
        </p:spPr>
        <p:txBody>
          <a:bodyPr>
            <a:normAutofit fontScale="92500" lnSpcReduction="20000"/>
          </a:bodyPr>
          <a:lstStyle/>
          <a:p>
            <a:pPr algn="just">
              <a:lnSpc>
                <a:spcPct val="160000"/>
              </a:lnSpc>
            </a:pPr>
            <a:r>
              <a:rPr lang="zh-TW" altLang="zh-TW" sz="3000" b="1" dirty="0">
                <a:solidFill>
                  <a:schemeClr val="tx1"/>
                </a:solidFill>
                <a:latin typeface="+mj-ea"/>
              </a:rPr>
              <a:t>抽象的授權行政單位</a:t>
            </a:r>
            <a:r>
              <a:rPr lang="zh-TW" altLang="zh-TW" sz="3000" b="1" dirty="0" smtClean="0">
                <a:solidFill>
                  <a:schemeClr val="tx1"/>
                </a:solidFill>
                <a:latin typeface="+mj-ea"/>
                <a:ea typeface="+mj-ea"/>
              </a:rPr>
              <a:t>實施</a:t>
            </a:r>
            <a:r>
              <a:rPr lang="zh-TW" altLang="zh-TW" sz="3000" b="1" dirty="0">
                <a:solidFill>
                  <a:schemeClr val="tx1"/>
                </a:solidFill>
                <a:latin typeface="+mj-ea"/>
                <a:ea typeface="+mj-ea"/>
              </a:rPr>
              <a:t>「必要」之應變處置或措施</a:t>
            </a:r>
            <a:r>
              <a:rPr lang="zh-TW" altLang="zh-TW" sz="3000" b="1" dirty="0" smtClean="0">
                <a:solidFill>
                  <a:schemeClr val="tx1"/>
                </a:solidFill>
                <a:latin typeface="+mj-ea"/>
                <a:ea typeface="+mj-ea"/>
              </a:rPr>
              <a:t>，不</a:t>
            </a:r>
            <a:r>
              <a:rPr lang="zh-TW" altLang="zh-TW" sz="3000" b="1" dirty="0">
                <a:solidFill>
                  <a:schemeClr val="tx1"/>
                </a:solidFill>
                <a:latin typeface="+mj-ea"/>
                <a:ea typeface="+mj-ea"/>
              </a:rPr>
              <a:t>符合 「</a:t>
            </a:r>
            <a:r>
              <a:rPr lang="zh-TW" altLang="zh-TW" sz="3000" b="1" dirty="0">
                <a:solidFill>
                  <a:srgbClr val="00B050"/>
                </a:solidFill>
                <a:latin typeface="+mj-ea"/>
                <a:ea typeface="+mj-ea"/>
              </a:rPr>
              <a:t>法律明確性原則</a:t>
            </a:r>
            <a:r>
              <a:rPr lang="zh-TW" altLang="zh-TW" sz="3000" b="1" dirty="0">
                <a:solidFill>
                  <a:schemeClr val="tx1"/>
                </a:solidFill>
                <a:latin typeface="+mj-ea"/>
                <a:ea typeface="+mj-ea"/>
              </a:rPr>
              <a:t>」，尤其政府</a:t>
            </a:r>
            <a:r>
              <a:rPr lang="en-US" altLang="zh-TW" sz="3000" b="1" dirty="0">
                <a:solidFill>
                  <a:schemeClr val="tx1"/>
                </a:solidFill>
                <a:latin typeface="+mj-ea"/>
                <a:ea typeface="+mj-ea"/>
              </a:rPr>
              <a:t>24</a:t>
            </a:r>
            <a:r>
              <a:rPr lang="zh-TW" altLang="zh-TW" sz="3000" b="1" dirty="0">
                <a:solidFill>
                  <a:schemeClr val="tx1"/>
                </a:solidFill>
                <a:latin typeface="+mj-ea"/>
                <a:ea typeface="+mj-ea"/>
              </a:rPr>
              <a:t>小時的嚴密監控列管者的行蹤，是否符合所謂的「必要措施</a:t>
            </a:r>
            <a:r>
              <a:rPr lang="zh-TW" altLang="zh-TW" sz="3000" b="1" dirty="0" smtClean="0">
                <a:solidFill>
                  <a:schemeClr val="tx1"/>
                </a:solidFill>
                <a:latin typeface="+mj-ea"/>
                <a:ea typeface="+mj-ea"/>
              </a:rPr>
              <a:t>」</a:t>
            </a:r>
            <a:endParaRPr lang="en-US" altLang="zh-TW" sz="3000" b="1" dirty="0" smtClean="0">
              <a:solidFill>
                <a:schemeClr val="tx1"/>
              </a:solidFill>
              <a:latin typeface="+mj-ea"/>
              <a:ea typeface="+mj-ea"/>
            </a:endParaRPr>
          </a:p>
          <a:p>
            <a:pPr algn="just">
              <a:lnSpc>
                <a:spcPct val="160000"/>
              </a:lnSpc>
            </a:pPr>
            <a:r>
              <a:rPr lang="zh-TW" altLang="zh-TW" sz="3000" b="1" dirty="0">
                <a:solidFill>
                  <a:schemeClr val="tx1"/>
                </a:solidFill>
                <a:latin typeface="+mj-ea"/>
                <a:ea typeface="+mj-ea"/>
              </a:rPr>
              <a:t>強力限制的手段也可能產生違反《憲法》</a:t>
            </a:r>
            <a:r>
              <a:rPr lang="zh-TW" altLang="zh-TW" sz="3000" b="1" u="sng" dirty="0">
                <a:solidFill>
                  <a:schemeClr val="tx1"/>
                </a:solidFill>
                <a:latin typeface="+mj-ea"/>
                <a:ea typeface="+mj-ea"/>
              </a:rPr>
              <a:t>居住遷徙自由</a:t>
            </a:r>
            <a:r>
              <a:rPr lang="zh-TW" altLang="zh-TW" sz="3000" b="1" dirty="0">
                <a:solidFill>
                  <a:schemeClr val="tx1"/>
                </a:solidFill>
                <a:latin typeface="+mj-ea"/>
                <a:ea typeface="+mj-ea"/>
              </a:rPr>
              <a:t>、</a:t>
            </a:r>
            <a:r>
              <a:rPr lang="zh-TW" altLang="zh-TW" sz="3000" b="1" u="sng" dirty="0">
                <a:solidFill>
                  <a:schemeClr val="tx1"/>
                </a:solidFill>
                <a:latin typeface="+mj-ea"/>
                <a:ea typeface="+mj-ea"/>
              </a:rPr>
              <a:t>比例原則</a:t>
            </a:r>
            <a:r>
              <a:rPr lang="zh-TW" altLang="zh-TW" sz="3000" b="1" dirty="0">
                <a:solidFill>
                  <a:schemeClr val="tx1"/>
                </a:solidFill>
                <a:latin typeface="+mj-ea"/>
                <a:ea typeface="+mj-ea"/>
              </a:rPr>
              <a:t>或侵害</a:t>
            </a:r>
            <a:r>
              <a:rPr lang="zh-TW" altLang="zh-TW" sz="3000" b="1" u="sng" dirty="0">
                <a:solidFill>
                  <a:schemeClr val="tx1"/>
                </a:solidFill>
                <a:latin typeface="+mj-ea"/>
                <a:ea typeface="+mj-ea"/>
              </a:rPr>
              <a:t>隱私權</a:t>
            </a:r>
            <a:r>
              <a:rPr lang="zh-TW" altLang="zh-TW" sz="3000" b="1" dirty="0">
                <a:solidFill>
                  <a:schemeClr val="tx1"/>
                </a:solidFill>
                <a:latin typeface="+mj-ea"/>
                <a:ea typeface="+mj-ea"/>
              </a:rPr>
              <a:t>的</a:t>
            </a:r>
            <a:r>
              <a:rPr lang="zh-TW" altLang="zh-TW" sz="3000" b="1" dirty="0" smtClean="0">
                <a:solidFill>
                  <a:schemeClr val="tx1"/>
                </a:solidFill>
                <a:latin typeface="+mj-ea"/>
                <a:ea typeface="+mj-ea"/>
              </a:rPr>
              <a:t>疑慮</a:t>
            </a:r>
            <a:endParaRPr lang="en-US" altLang="zh-TW" sz="3000" b="1" dirty="0" smtClean="0">
              <a:solidFill>
                <a:schemeClr val="tx1"/>
              </a:solidFill>
              <a:latin typeface="+mj-ea"/>
              <a:ea typeface="+mj-ea"/>
            </a:endParaRPr>
          </a:p>
          <a:p>
            <a:pPr marL="0" indent="0" algn="ctr">
              <a:buNone/>
            </a:pPr>
            <a:endParaRPr lang="en-US" altLang="zh-TW" sz="3600" b="1" dirty="0" smtClean="0">
              <a:solidFill>
                <a:schemeClr val="tx1"/>
              </a:solidFill>
              <a:latin typeface="+mj-ea"/>
              <a:ea typeface="+mj-ea"/>
            </a:endParaRPr>
          </a:p>
          <a:p>
            <a:pPr marL="0" indent="0" algn="ctr">
              <a:buNone/>
            </a:pPr>
            <a:r>
              <a:rPr lang="zh-TW" altLang="en-US" sz="4000" b="1" dirty="0" smtClean="0">
                <a:solidFill>
                  <a:srgbClr val="7030A0"/>
                </a:solidFill>
                <a:latin typeface="+mj-ea"/>
              </a:rPr>
              <a:t>「遮斷效果」</a:t>
            </a:r>
            <a:r>
              <a:rPr lang="en-US" altLang="zh-TW" sz="4000" b="1" dirty="0">
                <a:solidFill>
                  <a:srgbClr val="7030A0"/>
                </a:solidFill>
                <a:latin typeface="+mj-ea"/>
              </a:rPr>
              <a:t>VS</a:t>
            </a:r>
            <a:r>
              <a:rPr lang="zh-TW" altLang="zh-TW" sz="4000" b="1" dirty="0" smtClean="0">
                <a:solidFill>
                  <a:srgbClr val="7030A0"/>
                </a:solidFill>
                <a:latin typeface="+mj-ea"/>
              </a:rPr>
              <a:t>「</a:t>
            </a:r>
            <a:r>
              <a:rPr lang="zh-TW" altLang="en-US" sz="4000" b="1" dirty="0" smtClean="0">
                <a:solidFill>
                  <a:srgbClr val="7030A0"/>
                </a:solidFill>
                <a:latin typeface="+mj-ea"/>
              </a:rPr>
              <a:t>法官保留原則</a:t>
            </a:r>
            <a:r>
              <a:rPr lang="zh-TW" altLang="zh-TW" sz="4000" b="1" dirty="0" smtClean="0">
                <a:solidFill>
                  <a:srgbClr val="7030A0"/>
                </a:solidFill>
                <a:latin typeface="+mj-ea"/>
              </a:rPr>
              <a:t>」</a:t>
            </a:r>
            <a:endParaRPr lang="en-US" altLang="zh-TW" sz="4000" b="1" dirty="0">
              <a:solidFill>
                <a:srgbClr val="7030A0"/>
              </a:solidFill>
              <a:latin typeface="+mj-ea"/>
            </a:endParaRPr>
          </a:p>
          <a:p>
            <a:endParaRPr lang="zh-TW" altLang="en-US" sz="3600" dirty="0"/>
          </a:p>
        </p:txBody>
      </p:sp>
    </p:spTree>
    <p:extLst>
      <p:ext uri="{BB962C8B-B14F-4D97-AF65-F5344CB8AC3E}">
        <p14:creationId xmlns:p14="http://schemas.microsoft.com/office/powerpoint/2010/main" val="954147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05708" y="624110"/>
            <a:ext cx="10486291" cy="1280890"/>
          </a:xfrm>
        </p:spPr>
        <p:txBody>
          <a:bodyPr>
            <a:normAutofit fontScale="90000"/>
          </a:bodyPr>
          <a:lstStyle/>
          <a:p>
            <a:r>
              <a:rPr lang="zh-TW" altLang="zh-TW" b="1" dirty="0">
                <a:solidFill>
                  <a:srgbClr val="C00000"/>
                </a:solidFill>
              </a:rPr>
              <a:t>五、限制醫護人員、高中職以下師生及相關人員出國</a:t>
            </a:r>
            <a:r>
              <a:rPr lang="zh-TW" altLang="zh-TW" b="1" dirty="0" smtClean="0">
                <a:solidFill>
                  <a:srgbClr val="C00000"/>
                </a:solidFill>
              </a:rPr>
              <a:t>之</a:t>
            </a:r>
            <a:r>
              <a:rPr lang="en-US" altLang="zh-TW" b="1" dirty="0" smtClean="0">
                <a:solidFill>
                  <a:srgbClr val="C00000"/>
                </a:solidFill>
              </a:rPr>
              <a:t/>
            </a:r>
            <a:br>
              <a:rPr lang="en-US" altLang="zh-TW" b="1" dirty="0" smtClean="0">
                <a:solidFill>
                  <a:srgbClr val="C00000"/>
                </a:solidFill>
              </a:rPr>
            </a:br>
            <a:r>
              <a:rPr lang="zh-TW" altLang="en-US" b="1" dirty="0">
                <a:solidFill>
                  <a:srgbClr val="C00000"/>
                </a:solidFill>
              </a:rPr>
              <a:t> </a:t>
            </a:r>
            <a:r>
              <a:rPr lang="zh-TW" altLang="en-US" b="1" dirty="0" smtClean="0">
                <a:solidFill>
                  <a:srgbClr val="C00000"/>
                </a:solidFill>
              </a:rPr>
              <a:t>      </a:t>
            </a:r>
            <a:r>
              <a:rPr lang="zh-TW" altLang="zh-TW" b="1" dirty="0" smtClean="0">
                <a:solidFill>
                  <a:srgbClr val="C00000"/>
                </a:solidFill>
              </a:rPr>
              <a:t>禁令</a:t>
            </a:r>
            <a:r>
              <a:rPr lang="zh-TW" altLang="zh-TW" b="1" dirty="0">
                <a:solidFill>
                  <a:srgbClr val="C00000"/>
                </a:solidFill>
              </a:rPr>
              <a:t>規定涉及違憲之爭議</a:t>
            </a:r>
            <a:r>
              <a:rPr lang="zh-TW" altLang="zh-TW" dirty="0">
                <a:solidFill>
                  <a:srgbClr val="C00000"/>
                </a:solidFill>
              </a:rPr>
              <a:t/>
            </a:r>
            <a:br>
              <a:rPr lang="zh-TW" altLang="zh-TW" dirty="0">
                <a:solidFill>
                  <a:srgbClr val="C00000"/>
                </a:solidFill>
              </a:rPr>
            </a:br>
            <a:endParaRPr lang="zh-TW" altLang="en-US" dirty="0">
              <a:solidFill>
                <a:srgbClr val="C00000"/>
              </a:solidFill>
            </a:endParaRPr>
          </a:p>
        </p:txBody>
      </p:sp>
      <p:sp>
        <p:nvSpPr>
          <p:cNvPr id="3" name="內容版面配置區 2"/>
          <p:cNvSpPr>
            <a:spLocks noGrp="1"/>
          </p:cNvSpPr>
          <p:nvPr>
            <p:ph idx="1"/>
          </p:nvPr>
        </p:nvSpPr>
        <p:spPr>
          <a:xfrm>
            <a:off x="720437" y="1905000"/>
            <a:ext cx="11471562" cy="4953000"/>
          </a:xfrm>
        </p:spPr>
        <p:txBody>
          <a:bodyPr>
            <a:noAutofit/>
          </a:bodyPr>
          <a:lstStyle/>
          <a:p>
            <a:pPr algn="just">
              <a:lnSpc>
                <a:spcPct val="150000"/>
              </a:lnSpc>
            </a:pPr>
            <a:r>
              <a:rPr lang="zh-TW" altLang="zh-TW" sz="2800" b="1" dirty="0">
                <a:solidFill>
                  <a:schemeClr val="tx1"/>
                </a:solidFill>
                <a:latin typeface="+mj-ea"/>
                <a:ea typeface="+mj-ea"/>
              </a:rPr>
              <a:t>中央流行疫情指揮中心</a:t>
            </a:r>
            <a:r>
              <a:rPr lang="zh-TW" altLang="en-US" sz="2800" b="1" dirty="0" smtClean="0">
                <a:solidFill>
                  <a:schemeClr val="tx1"/>
                </a:solidFill>
                <a:latin typeface="+mj-ea"/>
                <a:ea typeface="+mj-ea"/>
              </a:rPr>
              <a:t>依</a:t>
            </a:r>
            <a:r>
              <a:rPr lang="zh-TW" altLang="zh-TW" sz="2800" b="1" dirty="0" smtClean="0">
                <a:solidFill>
                  <a:schemeClr val="tx1"/>
                </a:solidFill>
                <a:latin typeface="+mj-ea"/>
                <a:ea typeface="+mj-ea"/>
              </a:rPr>
              <a:t>《</a:t>
            </a:r>
            <a:r>
              <a:rPr lang="zh-TW" altLang="zh-TW" sz="2800" b="1" dirty="0">
                <a:solidFill>
                  <a:schemeClr val="tx1"/>
                </a:solidFill>
                <a:latin typeface="+mj-ea"/>
                <a:ea typeface="+mj-ea"/>
              </a:rPr>
              <a:t>肺炎特別條例</a:t>
            </a:r>
            <a:r>
              <a:rPr lang="zh-TW" altLang="zh-TW" sz="2800" b="1" dirty="0" smtClean="0">
                <a:solidFill>
                  <a:schemeClr val="tx1"/>
                </a:solidFill>
                <a:latin typeface="+mj-ea"/>
                <a:ea typeface="+mj-ea"/>
              </a:rPr>
              <a:t>》</a:t>
            </a:r>
            <a:r>
              <a:rPr lang="zh-TW" altLang="en-US" sz="2800" b="1" dirty="0" smtClean="0">
                <a:solidFill>
                  <a:schemeClr val="tx1"/>
                </a:solidFill>
                <a:latin typeface="+mj-ea"/>
                <a:ea typeface="+mj-ea"/>
              </a:rPr>
              <a:t>發布</a:t>
            </a:r>
            <a:r>
              <a:rPr lang="zh-TW" altLang="zh-TW" sz="2800" b="1" dirty="0" smtClean="0">
                <a:solidFill>
                  <a:schemeClr val="tx1"/>
                </a:solidFill>
                <a:latin typeface="+mj-ea"/>
                <a:ea typeface="+mj-ea"/>
              </a:rPr>
              <a:t>出國禁令</a:t>
            </a:r>
            <a:r>
              <a:rPr lang="zh-TW" altLang="en-US" sz="2800" b="1" dirty="0" smtClean="0">
                <a:solidFill>
                  <a:schemeClr val="tx1"/>
                </a:solidFill>
                <a:latin typeface="+mj-ea"/>
                <a:ea typeface="+mj-ea"/>
              </a:rPr>
              <a:t>；雖然</a:t>
            </a:r>
            <a:r>
              <a:rPr lang="zh-TW" altLang="zh-TW" sz="2800" b="1" dirty="0" smtClean="0">
                <a:solidFill>
                  <a:schemeClr val="tx1"/>
                </a:solidFill>
                <a:latin typeface="+mj-ea"/>
                <a:ea typeface="+mj-ea"/>
              </a:rPr>
              <a:t>「</a:t>
            </a:r>
            <a:r>
              <a:rPr lang="zh-TW" altLang="zh-TW" sz="2800" b="1" dirty="0">
                <a:solidFill>
                  <a:schemeClr val="tx1"/>
                </a:solidFill>
                <a:latin typeface="+mj-ea"/>
                <a:ea typeface="+mj-ea"/>
              </a:rPr>
              <a:t>特別條例</a:t>
            </a:r>
            <a:r>
              <a:rPr lang="zh-TW" altLang="zh-TW" sz="2800" b="1" dirty="0" smtClean="0">
                <a:solidFill>
                  <a:schemeClr val="tx1"/>
                </a:solidFill>
                <a:latin typeface="+mj-ea"/>
                <a:ea typeface="+mj-ea"/>
              </a:rPr>
              <a:t>」</a:t>
            </a:r>
            <a:r>
              <a:rPr lang="zh-TW" altLang="en-US" sz="2800" b="1" dirty="0" smtClean="0">
                <a:solidFill>
                  <a:schemeClr val="tx1"/>
                </a:solidFill>
                <a:latin typeface="+mj-ea"/>
                <a:ea typeface="+mj-ea"/>
              </a:rPr>
              <a:t>法位階高</a:t>
            </a:r>
            <a:r>
              <a:rPr lang="zh-TW" altLang="zh-TW" sz="2800" b="1" dirty="0" smtClean="0">
                <a:solidFill>
                  <a:schemeClr val="tx1"/>
                </a:solidFill>
                <a:latin typeface="+mj-ea"/>
                <a:ea typeface="+mj-ea"/>
              </a:rPr>
              <a:t>於「</a:t>
            </a:r>
            <a:r>
              <a:rPr lang="zh-TW" altLang="zh-TW" sz="2800" b="1" dirty="0">
                <a:solidFill>
                  <a:schemeClr val="tx1"/>
                </a:solidFill>
                <a:latin typeface="+mj-ea"/>
                <a:ea typeface="+mj-ea"/>
              </a:rPr>
              <a:t>普通法律」，但</a:t>
            </a:r>
            <a:r>
              <a:rPr lang="zh-TW" altLang="zh-TW" sz="2800" b="1" dirty="0" smtClean="0">
                <a:solidFill>
                  <a:schemeClr val="tx1"/>
                </a:solidFill>
                <a:latin typeface="+mj-ea"/>
                <a:ea typeface="+mj-ea"/>
              </a:rPr>
              <a:t>它</a:t>
            </a:r>
            <a:r>
              <a:rPr lang="zh-TW" altLang="en-US" sz="2800" b="1" dirty="0" smtClean="0">
                <a:solidFill>
                  <a:schemeClr val="tx1"/>
                </a:solidFill>
                <a:latin typeface="+mj-ea"/>
                <a:ea typeface="+mj-ea"/>
              </a:rPr>
              <a:t>仍</a:t>
            </a:r>
            <a:r>
              <a:rPr lang="zh-TW" altLang="zh-TW" sz="2800" b="1" dirty="0" smtClean="0">
                <a:solidFill>
                  <a:schemeClr val="tx1"/>
                </a:solidFill>
                <a:latin typeface="+mj-ea"/>
                <a:ea typeface="+mj-ea"/>
              </a:rPr>
              <a:t>是</a:t>
            </a:r>
            <a:r>
              <a:rPr lang="zh-TW" altLang="zh-TW" sz="2800" b="1" dirty="0">
                <a:solidFill>
                  <a:schemeClr val="tx1"/>
                </a:solidFill>
                <a:latin typeface="+mj-ea"/>
                <a:ea typeface="+mj-ea"/>
              </a:rPr>
              <a:t>不可以牴觸《憲法》保障基本人權之位階</a:t>
            </a:r>
            <a:r>
              <a:rPr lang="zh-TW" altLang="zh-TW" sz="2800" b="1" dirty="0" smtClean="0">
                <a:solidFill>
                  <a:schemeClr val="tx1"/>
                </a:solidFill>
                <a:latin typeface="+mj-ea"/>
                <a:ea typeface="+mj-ea"/>
              </a:rPr>
              <a:t>的</a:t>
            </a:r>
            <a:r>
              <a:rPr lang="zh-TW" altLang="en-US" sz="2800" b="1" dirty="0" smtClean="0">
                <a:solidFill>
                  <a:schemeClr val="tx1"/>
                </a:solidFill>
                <a:latin typeface="+mj-ea"/>
                <a:ea typeface="+mj-ea"/>
              </a:rPr>
              <a:t>，</a:t>
            </a:r>
            <a:r>
              <a:rPr lang="zh-TW" altLang="zh-TW" sz="2800" b="1" dirty="0" smtClean="0">
                <a:solidFill>
                  <a:schemeClr val="tx1"/>
                </a:solidFill>
                <a:latin typeface="+mj-ea"/>
                <a:ea typeface="+mj-ea"/>
              </a:rPr>
              <a:t>有</a:t>
            </a:r>
            <a:r>
              <a:rPr lang="zh-TW" altLang="zh-TW" sz="2800" b="1" dirty="0">
                <a:solidFill>
                  <a:schemeClr val="tx1"/>
                </a:solidFill>
                <a:latin typeface="+mj-ea"/>
                <a:ea typeface="+mj-ea"/>
              </a:rPr>
              <a:t>違反《憲法》保障人民</a:t>
            </a:r>
            <a:r>
              <a:rPr lang="zh-TW" altLang="zh-TW" sz="2800" b="1" u="sng" dirty="0">
                <a:solidFill>
                  <a:schemeClr val="tx1"/>
                </a:solidFill>
                <a:latin typeface="+mj-ea"/>
                <a:ea typeface="+mj-ea"/>
              </a:rPr>
              <a:t>居住遷徙自由</a:t>
            </a:r>
            <a:r>
              <a:rPr lang="zh-TW" altLang="zh-TW" sz="2800" b="1" dirty="0">
                <a:solidFill>
                  <a:schemeClr val="tx1"/>
                </a:solidFill>
                <a:latin typeface="+mj-ea"/>
                <a:ea typeface="+mj-ea"/>
              </a:rPr>
              <a:t>的</a:t>
            </a:r>
            <a:r>
              <a:rPr lang="zh-TW" altLang="zh-TW" sz="2800" b="1" dirty="0" smtClean="0">
                <a:solidFill>
                  <a:schemeClr val="tx1"/>
                </a:solidFill>
                <a:latin typeface="+mj-ea"/>
                <a:ea typeface="+mj-ea"/>
              </a:rPr>
              <a:t>疑慮</a:t>
            </a:r>
            <a:endParaRPr lang="en-US" altLang="zh-TW" sz="2800" b="1" dirty="0" smtClean="0">
              <a:solidFill>
                <a:schemeClr val="tx1"/>
              </a:solidFill>
              <a:latin typeface="+mj-ea"/>
              <a:ea typeface="+mj-ea"/>
            </a:endParaRPr>
          </a:p>
          <a:p>
            <a:pPr algn="just">
              <a:lnSpc>
                <a:spcPct val="150000"/>
              </a:lnSpc>
            </a:pPr>
            <a:r>
              <a:rPr lang="zh-TW" altLang="zh-TW" sz="2800" b="1" dirty="0">
                <a:solidFill>
                  <a:schemeClr val="tx1"/>
                </a:solidFill>
                <a:latin typeface="+mj-ea"/>
                <a:ea typeface="+mj-ea"/>
              </a:rPr>
              <a:t>衛福</a:t>
            </a:r>
            <a:r>
              <a:rPr lang="zh-TW" altLang="zh-TW" sz="2800" b="1" dirty="0" smtClean="0">
                <a:solidFill>
                  <a:schemeClr val="tx1"/>
                </a:solidFill>
                <a:latin typeface="+mj-ea"/>
                <a:ea typeface="+mj-ea"/>
              </a:rPr>
              <a:t>部</a:t>
            </a:r>
            <a:r>
              <a:rPr lang="zh-TW" altLang="en-US" sz="2800" b="1" dirty="0" smtClean="0">
                <a:solidFill>
                  <a:schemeClr val="tx1"/>
                </a:solidFill>
                <a:latin typeface="+mj-ea"/>
                <a:ea typeface="+mj-ea"/>
              </a:rPr>
              <a:t>所援引</a:t>
            </a:r>
            <a:r>
              <a:rPr lang="zh-TW" altLang="zh-TW" sz="2800" b="1" dirty="0" smtClean="0">
                <a:solidFill>
                  <a:schemeClr val="tx1"/>
                </a:solidFill>
                <a:latin typeface="+mj-ea"/>
                <a:ea typeface="+mj-ea"/>
              </a:rPr>
              <a:t>《</a:t>
            </a:r>
            <a:r>
              <a:rPr lang="zh-TW" altLang="zh-TW" sz="2800" b="1" dirty="0">
                <a:solidFill>
                  <a:schemeClr val="tx1"/>
                </a:solidFill>
                <a:latin typeface="+mj-ea"/>
                <a:ea typeface="+mj-ea"/>
              </a:rPr>
              <a:t>醫療法</a:t>
            </a:r>
            <a:r>
              <a:rPr lang="zh-TW" altLang="zh-TW" sz="2800" b="1" dirty="0" smtClean="0">
                <a:solidFill>
                  <a:schemeClr val="tx1"/>
                </a:solidFill>
                <a:latin typeface="+mj-ea"/>
                <a:ea typeface="+mj-ea"/>
              </a:rPr>
              <a:t>》</a:t>
            </a:r>
            <a:r>
              <a:rPr lang="zh-TW" altLang="en-US" sz="2800" b="1" dirty="0" smtClean="0">
                <a:solidFill>
                  <a:schemeClr val="tx1"/>
                </a:solidFill>
                <a:latin typeface="+mj-ea"/>
                <a:ea typeface="+mj-ea"/>
              </a:rPr>
              <a:t>、</a:t>
            </a:r>
            <a:r>
              <a:rPr lang="zh-TW" altLang="zh-TW" sz="2800" b="1" dirty="0" smtClean="0">
                <a:solidFill>
                  <a:schemeClr val="tx1"/>
                </a:solidFill>
                <a:latin typeface="+mj-ea"/>
                <a:ea typeface="+mj-ea"/>
              </a:rPr>
              <a:t>《</a:t>
            </a:r>
            <a:r>
              <a:rPr lang="zh-TW" altLang="zh-TW" sz="2800" b="1" dirty="0">
                <a:solidFill>
                  <a:schemeClr val="tx1"/>
                </a:solidFill>
                <a:latin typeface="+mj-ea"/>
                <a:ea typeface="+mj-ea"/>
              </a:rPr>
              <a:t>醫師法</a:t>
            </a:r>
            <a:r>
              <a:rPr lang="zh-TW" altLang="zh-TW" sz="2800" b="1" dirty="0" smtClean="0">
                <a:solidFill>
                  <a:schemeClr val="tx1"/>
                </a:solidFill>
                <a:latin typeface="+mj-ea"/>
                <a:ea typeface="+mj-ea"/>
              </a:rPr>
              <a:t>》</a:t>
            </a:r>
            <a:r>
              <a:rPr lang="zh-TW" altLang="zh-TW" sz="2800" b="1" dirty="0">
                <a:solidFill>
                  <a:schemeClr val="tx1"/>
                </a:solidFill>
                <a:latin typeface="+mj-ea"/>
                <a:ea typeface="+mj-ea"/>
              </a:rPr>
              <a:t>等均未明確「限制」醫事人員出國，僅提及必須遵從「主管機關」指揮，因而衛福部如此擴大解釋並不符合</a:t>
            </a:r>
            <a:r>
              <a:rPr lang="zh-TW" altLang="zh-TW" sz="2800" b="1" dirty="0">
                <a:solidFill>
                  <a:srgbClr val="00B050"/>
                </a:solidFill>
                <a:latin typeface="+mj-ea"/>
                <a:ea typeface="+mj-ea"/>
              </a:rPr>
              <a:t>比例原則</a:t>
            </a:r>
            <a:endParaRPr lang="zh-TW" altLang="en-US" sz="2800" b="1" dirty="0">
              <a:solidFill>
                <a:srgbClr val="00B050"/>
              </a:solidFill>
              <a:latin typeface="+mj-ea"/>
              <a:ea typeface="+mj-ea"/>
            </a:endParaRPr>
          </a:p>
        </p:txBody>
      </p:sp>
    </p:spTree>
    <p:extLst>
      <p:ext uri="{BB962C8B-B14F-4D97-AF65-F5344CB8AC3E}">
        <p14:creationId xmlns:p14="http://schemas.microsoft.com/office/powerpoint/2010/main" val="3643824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44162" y="457200"/>
            <a:ext cx="10547837" cy="1447800"/>
          </a:xfrm>
        </p:spPr>
        <p:txBody>
          <a:bodyPr>
            <a:normAutofit fontScale="90000"/>
          </a:bodyPr>
          <a:lstStyle/>
          <a:p>
            <a:r>
              <a:rPr lang="zh-TW" altLang="zh-TW" b="1" dirty="0">
                <a:solidFill>
                  <a:srgbClr val="C00000"/>
                </a:solidFill>
                <a:latin typeface="+mj-ea"/>
              </a:rPr>
              <a:t>六、註記並嚴厲管制武漢台胞之返鄉權違反司法</a:t>
            </a:r>
            <a:r>
              <a:rPr lang="zh-TW" altLang="zh-TW" b="1" dirty="0" smtClean="0">
                <a:solidFill>
                  <a:srgbClr val="C00000"/>
                </a:solidFill>
                <a:latin typeface="+mj-ea"/>
              </a:rPr>
              <a:t>院</a:t>
            </a:r>
            <a:r>
              <a:rPr lang="en-US" altLang="zh-TW" b="1" dirty="0" smtClean="0">
                <a:solidFill>
                  <a:srgbClr val="C00000"/>
                </a:solidFill>
                <a:latin typeface="+mj-ea"/>
              </a:rPr>
              <a:t/>
            </a:r>
            <a:br>
              <a:rPr lang="en-US" altLang="zh-TW" b="1" dirty="0" smtClean="0">
                <a:solidFill>
                  <a:srgbClr val="C00000"/>
                </a:solidFill>
                <a:latin typeface="+mj-ea"/>
              </a:rPr>
            </a:br>
            <a:r>
              <a:rPr lang="zh-TW" altLang="en-US" b="1" dirty="0">
                <a:solidFill>
                  <a:srgbClr val="C00000"/>
                </a:solidFill>
                <a:latin typeface="+mj-ea"/>
              </a:rPr>
              <a:t> </a:t>
            </a:r>
            <a:r>
              <a:rPr lang="zh-TW" altLang="en-US" b="1" dirty="0" smtClean="0">
                <a:solidFill>
                  <a:srgbClr val="C00000"/>
                </a:solidFill>
                <a:latin typeface="+mj-ea"/>
              </a:rPr>
              <a:t>     </a:t>
            </a:r>
            <a:r>
              <a:rPr lang="zh-TW" altLang="zh-TW" b="1" dirty="0" smtClean="0">
                <a:solidFill>
                  <a:srgbClr val="C00000"/>
                </a:solidFill>
                <a:latin typeface="+mj-ea"/>
              </a:rPr>
              <a:t>《</a:t>
            </a:r>
            <a:r>
              <a:rPr lang="zh-TW" altLang="zh-TW" b="1" dirty="0">
                <a:solidFill>
                  <a:srgbClr val="C00000"/>
                </a:solidFill>
                <a:latin typeface="+mj-ea"/>
              </a:rPr>
              <a:t>大法官釋字第</a:t>
            </a:r>
            <a:r>
              <a:rPr lang="en-US" altLang="zh-TW" b="1" dirty="0">
                <a:solidFill>
                  <a:srgbClr val="C00000"/>
                </a:solidFill>
                <a:latin typeface="+mj-ea"/>
              </a:rPr>
              <a:t>558</a:t>
            </a:r>
            <a:r>
              <a:rPr lang="zh-TW" altLang="zh-TW" b="1" dirty="0">
                <a:solidFill>
                  <a:srgbClr val="C00000"/>
                </a:solidFill>
                <a:latin typeface="+mj-ea"/>
              </a:rPr>
              <a:t>號》解釋及相關國際法之規定</a:t>
            </a:r>
            <a:br>
              <a:rPr lang="zh-TW" altLang="zh-TW" b="1" dirty="0">
                <a:solidFill>
                  <a:srgbClr val="C00000"/>
                </a:solidFill>
                <a:latin typeface="+mj-ea"/>
              </a:rPr>
            </a:br>
            <a:endParaRPr lang="zh-TW" altLang="en-US" b="1" dirty="0">
              <a:solidFill>
                <a:srgbClr val="C00000"/>
              </a:solidFill>
              <a:latin typeface="+mj-ea"/>
            </a:endParaRPr>
          </a:p>
        </p:txBody>
      </p:sp>
      <p:sp>
        <p:nvSpPr>
          <p:cNvPr id="3" name="內容版面配置區 2"/>
          <p:cNvSpPr>
            <a:spLocks noGrp="1"/>
          </p:cNvSpPr>
          <p:nvPr>
            <p:ph idx="1"/>
          </p:nvPr>
        </p:nvSpPr>
        <p:spPr>
          <a:xfrm>
            <a:off x="1002322" y="2054469"/>
            <a:ext cx="10811608" cy="4724400"/>
          </a:xfrm>
        </p:spPr>
        <p:txBody>
          <a:bodyPr>
            <a:normAutofit/>
          </a:bodyPr>
          <a:lstStyle/>
          <a:p>
            <a:pPr algn="just">
              <a:lnSpc>
                <a:spcPct val="150000"/>
              </a:lnSpc>
            </a:pPr>
            <a:r>
              <a:rPr lang="zh-TW" altLang="zh-TW" sz="2800" b="1" dirty="0">
                <a:latin typeface="+mj-ea"/>
                <a:ea typeface="+mj-ea"/>
              </a:rPr>
              <a:t>於臺灣地區設有住所而有</a:t>
            </a:r>
            <a:r>
              <a:rPr lang="zh-TW" altLang="zh-TW" sz="2800" b="1" dirty="0">
                <a:solidFill>
                  <a:srgbClr val="00B050"/>
                </a:solidFill>
                <a:latin typeface="+mj-ea"/>
                <a:ea typeface="+mj-ea"/>
              </a:rPr>
              <a:t>戶籍</a:t>
            </a:r>
            <a:r>
              <a:rPr lang="zh-TW" altLang="zh-TW" sz="2800" b="1" dirty="0">
                <a:latin typeface="+mj-ea"/>
                <a:ea typeface="+mj-ea"/>
              </a:rPr>
              <a:t>之國民得隨時返回本國，無待</a:t>
            </a:r>
            <a:r>
              <a:rPr lang="zh-TW" altLang="zh-TW" sz="2800" b="1" dirty="0" smtClean="0">
                <a:latin typeface="+mj-ea"/>
                <a:ea typeface="+mj-ea"/>
              </a:rPr>
              <a:t>許可</a:t>
            </a:r>
            <a:r>
              <a:rPr lang="zh-TW" altLang="en-US" sz="2800" b="1" dirty="0" smtClean="0">
                <a:latin typeface="+mj-ea"/>
                <a:ea typeface="+mj-ea"/>
              </a:rPr>
              <a:t>；</a:t>
            </a:r>
            <a:r>
              <a:rPr lang="zh-TW" altLang="zh-TW" sz="2800" b="1" dirty="0" smtClean="0">
                <a:latin typeface="+mj-ea"/>
                <a:ea typeface="+mj-ea"/>
              </a:rPr>
              <a:t>惟</a:t>
            </a:r>
            <a:r>
              <a:rPr lang="zh-TW" altLang="zh-TW" sz="2800" b="1" dirty="0">
                <a:latin typeface="+mj-ea"/>
                <a:ea typeface="+mj-ea"/>
              </a:rPr>
              <a:t>為維護國家安全及社會秩序，人民入出境之</a:t>
            </a:r>
            <a:r>
              <a:rPr lang="zh-TW" altLang="zh-TW" sz="2800" b="1" dirty="0" smtClean="0">
                <a:latin typeface="+mj-ea"/>
                <a:ea typeface="+mj-ea"/>
              </a:rPr>
              <a:t>權利並非</a:t>
            </a:r>
            <a:r>
              <a:rPr lang="zh-TW" altLang="zh-TW" sz="2800" b="1" dirty="0">
                <a:latin typeface="+mj-ea"/>
                <a:ea typeface="+mj-ea"/>
              </a:rPr>
              <a:t>不得限制，但須</a:t>
            </a:r>
            <a:r>
              <a:rPr lang="zh-TW" altLang="zh-TW" sz="2800" b="1" dirty="0" smtClean="0">
                <a:latin typeface="+mj-ea"/>
                <a:ea typeface="+mj-ea"/>
              </a:rPr>
              <a:t>符合</a:t>
            </a:r>
            <a:r>
              <a:rPr lang="en-US" altLang="zh-TW" sz="2800" b="1" dirty="0" smtClean="0">
                <a:latin typeface="+mj-ea"/>
                <a:ea typeface="+mj-ea"/>
              </a:rPr>
              <a:t>《</a:t>
            </a:r>
            <a:r>
              <a:rPr lang="zh-TW" altLang="zh-TW" sz="2800" b="1" dirty="0" smtClean="0">
                <a:latin typeface="+mj-ea"/>
                <a:ea typeface="+mj-ea"/>
              </a:rPr>
              <a:t>憲法</a:t>
            </a:r>
            <a:r>
              <a:rPr lang="en-US" altLang="zh-TW" sz="2800" b="1" dirty="0" smtClean="0">
                <a:latin typeface="+mj-ea"/>
                <a:ea typeface="+mj-ea"/>
              </a:rPr>
              <a:t>》</a:t>
            </a:r>
            <a:r>
              <a:rPr lang="zh-TW" altLang="zh-TW" sz="2800" b="1" dirty="0" smtClean="0">
                <a:latin typeface="+mj-ea"/>
                <a:ea typeface="+mj-ea"/>
              </a:rPr>
              <a:t>第</a:t>
            </a:r>
            <a:r>
              <a:rPr lang="en-US" altLang="zh-TW" sz="2800" b="1" dirty="0">
                <a:latin typeface="+mj-ea"/>
                <a:ea typeface="+mj-ea"/>
              </a:rPr>
              <a:t>23</a:t>
            </a:r>
            <a:r>
              <a:rPr lang="zh-TW" altLang="zh-TW" sz="2800" b="1" dirty="0">
                <a:latin typeface="+mj-ea"/>
                <a:ea typeface="+mj-ea"/>
              </a:rPr>
              <a:t>條之</a:t>
            </a:r>
            <a:r>
              <a:rPr lang="zh-TW" altLang="zh-TW" sz="2800" b="1" dirty="0">
                <a:solidFill>
                  <a:srgbClr val="00B050"/>
                </a:solidFill>
                <a:latin typeface="+mj-ea"/>
                <a:ea typeface="+mj-ea"/>
              </a:rPr>
              <a:t>比例原則</a:t>
            </a:r>
            <a:r>
              <a:rPr lang="zh-TW" altLang="zh-TW" sz="2800" b="1" dirty="0">
                <a:latin typeface="+mj-ea"/>
                <a:ea typeface="+mj-ea"/>
              </a:rPr>
              <a:t>，並以法律定</a:t>
            </a:r>
            <a:r>
              <a:rPr lang="zh-TW" altLang="zh-TW" sz="2800" b="1" dirty="0" smtClean="0">
                <a:latin typeface="+mj-ea"/>
                <a:ea typeface="+mj-ea"/>
              </a:rPr>
              <a:t>之</a:t>
            </a:r>
            <a:endParaRPr lang="en-US" altLang="zh-TW" sz="2800" b="1" dirty="0" smtClean="0">
              <a:latin typeface="+mj-ea"/>
              <a:ea typeface="+mj-ea"/>
            </a:endParaRPr>
          </a:p>
          <a:p>
            <a:pPr algn="just">
              <a:lnSpc>
                <a:spcPct val="150000"/>
              </a:lnSpc>
            </a:pPr>
            <a:r>
              <a:rPr lang="zh-TW" altLang="zh-TW" sz="2800" b="1" dirty="0">
                <a:latin typeface="+mj-ea"/>
                <a:ea typeface="+mj-ea"/>
              </a:rPr>
              <a:t>「武漢地區臺商</a:t>
            </a:r>
            <a:r>
              <a:rPr lang="zh-TW" altLang="zh-TW" sz="2800" b="1" dirty="0" smtClean="0">
                <a:latin typeface="+mj-ea"/>
                <a:ea typeface="+mj-ea"/>
              </a:rPr>
              <a:t>」被</a:t>
            </a:r>
            <a:r>
              <a:rPr lang="zh-TW" altLang="zh-TW" sz="2800" b="1" dirty="0">
                <a:latin typeface="+mj-ea"/>
                <a:ea typeface="+mj-ea"/>
              </a:rPr>
              <a:t>政府</a:t>
            </a:r>
            <a:r>
              <a:rPr lang="zh-TW" altLang="zh-TW" sz="2800" b="1" dirty="0" smtClean="0">
                <a:latin typeface="+mj-ea"/>
                <a:ea typeface="+mj-ea"/>
              </a:rPr>
              <a:t>註記</a:t>
            </a:r>
            <a:r>
              <a:rPr lang="zh-TW" altLang="zh-TW" sz="2800" b="1" dirty="0">
                <a:latin typeface="+mj-ea"/>
                <a:ea typeface="+mj-ea"/>
              </a:rPr>
              <a:t>並嚴厲管制回國，剝奪其返鄉的權利，這將與國際法中</a:t>
            </a:r>
            <a:r>
              <a:rPr lang="zh-TW" altLang="zh-TW" sz="2800" b="1" dirty="0">
                <a:solidFill>
                  <a:srgbClr val="00B050"/>
                </a:solidFill>
                <a:latin typeface="+mj-ea"/>
                <a:ea typeface="+mj-ea"/>
              </a:rPr>
              <a:t>《公民與政治權利國際公約》</a:t>
            </a:r>
            <a:r>
              <a:rPr lang="zh-TW" altLang="zh-TW" sz="2800" b="1" dirty="0">
                <a:latin typeface="+mj-ea"/>
                <a:ea typeface="+mj-ea"/>
              </a:rPr>
              <a:t>第</a:t>
            </a:r>
            <a:r>
              <a:rPr lang="en-US" altLang="zh-TW" sz="2800" b="1" dirty="0">
                <a:latin typeface="+mj-ea"/>
                <a:ea typeface="+mj-ea"/>
              </a:rPr>
              <a:t>12</a:t>
            </a:r>
            <a:r>
              <a:rPr lang="zh-TW" altLang="zh-TW" sz="2800" b="1" dirty="0">
                <a:latin typeface="+mj-ea"/>
                <a:ea typeface="+mj-ea"/>
              </a:rPr>
              <a:t>條第</a:t>
            </a:r>
            <a:r>
              <a:rPr lang="en-US" altLang="zh-TW" sz="2800" b="1" dirty="0">
                <a:latin typeface="+mj-ea"/>
                <a:ea typeface="+mj-ea"/>
              </a:rPr>
              <a:t>4</a:t>
            </a:r>
            <a:r>
              <a:rPr lang="zh-TW" altLang="zh-TW" sz="2800" b="1" dirty="0">
                <a:latin typeface="+mj-ea"/>
                <a:ea typeface="+mj-ea"/>
              </a:rPr>
              <a:t>款「人人進入其本國之權，不得無理褫奪」</a:t>
            </a:r>
            <a:r>
              <a:rPr lang="zh-TW" altLang="zh-TW" sz="2800" b="1" dirty="0" smtClean="0">
                <a:latin typeface="+mj-ea"/>
                <a:ea typeface="+mj-ea"/>
              </a:rPr>
              <a:t>相互違背</a:t>
            </a:r>
            <a:endParaRPr lang="zh-TW" altLang="en-US" sz="2800" b="1" dirty="0">
              <a:latin typeface="+mj-ea"/>
              <a:ea typeface="+mj-ea"/>
            </a:endParaRPr>
          </a:p>
        </p:txBody>
      </p:sp>
    </p:spTree>
    <p:extLst>
      <p:ext uri="{BB962C8B-B14F-4D97-AF65-F5344CB8AC3E}">
        <p14:creationId xmlns:p14="http://schemas.microsoft.com/office/powerpoint/2010/main" val="1818131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32085" y="624110"/>
            <a:ext cx="10459915" cy="1280890"/>
          </a:xfrm>
        </p:spPr>
        <p:txBody>
          <a:bodyPr>
            <a:normAutofit fontScale="90000"/>
          </a:bodyPr>
          <a:lstStyle/>
          <a:p>
            <a:r>
              <a:rPr lang="zh-TW" altLang="zh-TW" b="1" dirty="0">
                <a:solidFill>
                  <a:srgbClr val="C00000"/>
                </a:solidFill>
                <a:latin typeface="+mj-ea"/>
              </a:rPr>
              <a:t>七、我國「揭弊者保護法草案」尚未正式通過、施行</a:t>
            </a:r>
            <a:r>
              <a:rPr lang="zh-TW" altLang="zh-TW" b="1" dirty="0" smtClean="0">
                <a:solidFill>
                  <a:srgbClr val="C00000"/>
                </a:solidFill>
                <a:latin typeface="+mj-ea"/>
              </a:rPr>
              <a:t>，</a:t>
            </a:r>
            <a:r>
              <a:rPr lang="en-US" altLang="zh-TW" b="1" dirty="0" smtClean="0">
                <a:solidFill>
                  <a:srgbClr val="C00000"/>
                </a:solidFill>
                <a:latin typeface="+mj-ea"/>
              </a:rPr>
              <a:t/>
            </a:r>
            <a:br>
              <a:rPr lang="en-US" altLang="zh-TW" b="1" dirty="0" smtClean="0">
                <a:solidFill>
                  <a:srgbClr val="C00000"/>
                </a:solidFill>
                <a:latin typeface="+mj-ea"/>
              </a:rPr>
            </a:br>
            <a:r>
              <a:rPr lang="zh-TW" altLang="en-US" b="1" dirty="0">
                <a:solidFill>
                  <a:srgbClr val="C00000"/>
                </a:solidFill>
                <a:latin typeface="+mj-ea"/>
              </a:rPr>
              <a:t> </a:t>
            </a:r>
            <a:r>
              <a:rPr lang="zh-TW" altLang="en-US" b="1" dirty="0" smtClean="0">
                <a:solidFill>
                  <a:srgbClr val="C00000"/>
                </a:solidFill>
                <a:latin typeface="+mj-ea"/>
              </a:rPr>
              <a:t>       </a:t>
            </a:r>
            <a:r>
              <a:rPr lang="zh-TW" altLang="zh-TW" b="1" dirty="0" smtClean="0">
                <a:solidFill>
                  <a:srgbClr val="C00000"/>
                </a:solidFill>
                <a:latin typeface="+mj-ea"/>
              </a:rPr>
              <a:t>無法</a:t>
            </a:r>
            <a:r>
              <a:rPr lang="zh-TW" altLang="zh-TW" b="1" dirty="0">
                <a:solidFill>
                  <a:srgbClr val="C00000"/>
                </a:solidFill>
                <a:latin typeface="+mj-ea"/>
              </a:rPr>
              <a:t>保障防疫「吹哨者」</a:t>
            </a:r>
            <a:r>
              <a:rPr lang="zh-TW" altLang="zh-TW" sz="2000" b="1" dirty="0">
                <a:solidFill>
                  <a:srgbClr val="C00000"/>
                </a:solidFill>
                <a:latin typeface="+mj-ea"/>
              </a:rPr>
              <a:t>（</a:t>
            </a:r>
            <a:r>
              <a:rPr lang="en-US" altLang="zh-TW" sz="2000" b="1" dirty="0">
                <a:solidFill>
                  <a:srgbClr val="C00000"/>
                </a:solidFill>
                <a:latin typeface="+mj-ea"/>
              </a:rPr>
              <a:t>Whistleblower</a:t>
            </a:r>
            <a:r>
              <a:rPr lang="zh-TW" altLang="zh-TW" sz="2000" b="1" dirty="0">
                <a:solidFill>
                  <a:srgbClr val="C00000"/>
                </a:solidFill>
                <a:latin typeface="+mj-ea"/>
              </a:rPr>
              <a:t>）</a:t>
            </a:r>
            <a:r>
              <a:rPr lang="zh-TW" altLang="zh-TW" b="1" dirty="0">
                <a:solidFill>
                  <a:srgbClr val="C00000"/>
                </a:solidFill>
                <a:latin typeface="+mj-ea"/>
              </a:rPr>
              <a:t>之相關人權</a:t>
            </a:r>
            <a:r>
              <a:rPr lang="zh-TW" altLang="zh-TW" dirty="0"/>
              <a:t/>
            </a:r>
            <a:br>
              <a:rPr lang="zh-TW" altLang="zh-TW" dirty="0"/>
            </a:br>
            <a:endParaRPr lang="zh-TW" altLang="en-US" dirty="0"/>
          </a:p>
        </p:txBody>
      </p:sp>
      <p:sp>
        <p:nvSpPr>
          <p:cNvPr id="3" name="內容版面配置區 2"/>
          <p:cNvSpPr>
            <a:spLocks noGrp="1"/>
          </p:cNvSpPr>
          <p:nvPr>
            <p:ph idx="1"/>
          </p:nvPr>
        </p:nvSpPr>
        <p:spPr>
          <a:xfrm>
            <a:off x="958361" y="2203938"/>
            <a:ext cx="11066585" cy="4724400"/>
          </a:xfrm>
        </p:spPr>
        <p:txBody>
          <a:bodyPr>
            <a:normAutofit/>
          </a:bodyPr>
          <a:lstStyle/>
          <a:p>
            <a:pPr algn="just">
              <a:lnSpc>
                <a:spcPct val="150000"/>
              </a:lnSpc>
            </a:pPr>
            <a:r>
              <a:rPr lang="zh-TW" altLang="zh-TW" sz="2800" b="1" dirty="0">
                <a:solidFill>
                  <a:schemeClr val="tx1"/>
                </a:solidFill>
                <a:latin typeface="+mj-ea"/>
                <a:ea typeface="+mj-ea"/>
              </a:rPr>
              <a:t>我國政府在「揭弊者保護法草案」尚未正式通過、施行前，目前之吹哨子示警之檢舉制度屬於「</a:t>
            </a:r>
            <a:r>
              <a:rPr lang="zh-TW" altLang="zh-TW" sz="2800" b="1" dirty="0">
                <a:solidFill>
                  <a:srgbClr val="00B050"/>
                </a:solidFill>
                <a:latin typeface="+mj-ea"/>
                <a:ea typeface="+mj-ea"/>
              </a:rPr>
              <a:t>補洞式</a:t>
            </a:r>
            <a:r>
              <a:rPr lang="zh-TW" altLang="zh-TW" sz="2800" b="1" dirty="0">
                <a:solidFill>
                  <a:schemeClr val="tx1"/>
                </a:solidFill>
                <a:latin typeface="+mj-ea"/>
                <a:ea typeface="+mj-ea"/>
              </a:rPr>
              <a:t>」之「</a:t>
            </a:r>
            <a:r>
              <a:rPr lang="zh-TW" altLang="zh-TW" sz="2800" b="1" dirty="0">
                <a:solidFill>
                  <a:srgbClr val="00B050"/>
                </a:solidFill>
                <a:latin typeface="+mj-ea"/>
                <a:ea typeface="+mj-ea"/>
              </a:rPr>
              <a:t>單方面</a:t>
            </a:r>
            <a:r>
              <a:rPr lang="zh-TW" altLang="zh-TW" sz="2800" b="1" dirty="0">
                <a:solidFill>
                  <a:schemeClr val="tx1"/>
                </a:solidFill>
                <a:latin typeface="+mj-ea"/>
                <a:ea typeface="+mj-ea"/>
              </a:rPr>
              <a:t>」的吹哨者法規，缺乏全面性、全般性之</a:t>
            </a:r>
            <a:r>
              <a:rPr lang="zh-TW" altLang="zh-TW" sz="2800" b="1" dirty="0" smtClean="0">
                <a:solidFill>
                  <a:schemeClr val="tx1"/>
                </a:solidFill>
                <a:latin typeface="+mj-ea"/>
                <a:ea typeface="+mj-ea"/>
              </a:rPr>
              <a:t>規劃</a:t>
            </a:r>
            <a:r>
              <a:rPr lang="zh-TW" altLang="en-US" sz="2800" b="1" dirty="0" smtClean="0">
                <a:solidFill>
                  <a:schemeClr val="tx1"/>
                </a:solidFill>
                <a:latin typeface="+mj-ea"/>
                <a:ea typeface="+mj-ea"/>
              </a:rPr>
              <a:t>，而</a:t>
            </a:r>
            <a:r>
              <a:rPr lang="zh-TW" altLang="en-US" sz="2800" b="1" u="sng" dirty="0" smtClean="0">
                <a:solidFill>
                  <a:schemeClr val="tx1"/>
                </a:solidFill>
                <a:latin typeface="+mj-ea"/>
                <a:ea typeface="+mj-ea"/>
              </a:rPr>
              <a:t>僅存在於個別法規</a:t>
            </a:r>
            <a:r>
              <a:rPr lang="zh-TW" altLang="en-US" sz="2800" b="1" dirty="0" smtClean="0">
                <a:solidFill>
                  <a:schemeClr val="tx1"/>
                </a:solidFill>
                <a:latin typeface="+mj-ea"/>
                <a:ea typeface="+mj-ea"/>
              </a:rPr>
              <a:t>中</a:t>
            </a:r>
            <a:endParaRPr lang="en-US" altLang="zh-TW" sz="2800" b="1" dirty="0" smtClean="0">
              <a:solidFill>
                <a:schemeClr val="tx1"/>
              </a:solidFill>
              <a:latin typeface="+mj-ea"/>
              <a:ea typeface="+mj-ea"/>
            </a:endParaRPr>
          </a:p>
          <a:p>
            <a:pPr algn="just">
              <a:lnSpc>
                <a:spcPct val="150000"/>
              </a:lnSpc>
            </a:pPr>
            <a:r>
              <a:rPr lang="zh-TW" altLang="zh-TW" sz="2800" b="1" dirty="0" smtClean="0">
                <a:solidFill>
                  <a:schemeClr val="tx1"/>
                </a:solidFill>
                <a:latin typeface="+mj-ea"/>
                <a:ea typeface="+mj-ea"/>
              </a:rPr>
              <a:t>例如</a:t>
            </a:r>
            <a:r>
              <a:rPr lang="zh-TW" altLang="en-US" sz="2800" b="1" dirty="0" smtClean="0">
                <a:solidFill>
                  <a:schemeClr val="tx1"/>
                </a:solidFill>
                <a:latin typeface="標楷體" panose="03000509000000000000" pitchFamily="65" charset="-120"/>
                <a:ea typeface="標楷體" panose="03000509000000000000" pitchFamily="65" charset="-120"/>
              </a:rPr>
              <a:t>：</a:t>
            </a:r>
            <a:r>
              <a:rPr lang="zh-TW" altLang="zh-TW" sz="2800" b="1" dirty="0" smtClean="0">
                <a:solidFill>
                  <a:schemeClr val="tx1"/>
                </a:solidFill>
                <a:latin typeface="+mj-ea"/>
                <a:ea typeface="+mj-ea"/>
              </a:rPr>
              <a:t>在</a:t>
            </a:r>
            <a:r>
              <a:rPr lang="zh-TW" altLang="zh-TW" sz="2800" b="1" dirty="0">
                <a:solidFill>
                  <a:schemeClr val="tx1"/>
                </a:solidFill>
                <a:latin typeface="+mj-ea"/>
                <a:ea typeface="+mj-ea"/>
              </a:rPr>
              <a:t>食品安全方面，根據《食品安全衛生管理法》第</a:t>
            </a:r>
            <a:r>
              <a:rPr lang="en-US" altLang="zh-TW" sz="2800" b="1" dirty="0">
                <a:solidFill>
                  <a:schemeClr val="tx1"/>
                </a:solidFill>
                <a:latin typeface="+mj-ea"/>
                <a:ea typeface="+mj-ea"/>
              </a:rPr>
              <a:t>43</a:t>
            </a:r>
            <a:r>
              <a:rPr lang="zh-TW" altLang="zh-TW" sz="2800" b="1" dirty="0">
                <a:solidFill>
                  <a:schemeClr val="tx1"/>
                </a:solidFill>
                <a:latin typeface="+mj-ea"/>
                <a:ea typeface="+mj-ea"/>
              </a:rPr>
              <a:t>條第</a:t>
            </a:r>
            <a:r>
              <a:rPr lang="en-US" altLang="zh-TW" sz="2800" b="1" dirty="0">
                <a:solidFill>
                  <a:schemeClr val="tx1"/>
                </a:solidFill>
                <a:latin typeface="+mj-ea"/>
                <a:ea typeface="+mj-ea"/>
              </a:rPr>
              <a:t>2</a:t>
            </a:r>
            <a:r>
              <a:rPr lang="zh-TW" altLang="zh-TW" sz="2800" b="1" dirty="0" smtClean="0">
                <a:solidFill>
                  <a:schemeClr val="tx1"/>
                </a:solidFill>
                <a:latin typeface="+mj-ea"/>
                <a:ea typeface="+mj-ea"/>
              </a:rPr>
              <a:t>項</a:t>
            </a:r>
            <a:r>
              <a:rPr lang="zh-TW" altLang="en-US" sz="2800" b="1" dirty="0" smtClean="0">
                <a:solidFill>
                  <a:schemeClr val="tx1"/>
                </a:solidFill>
                <a:latin typeface="+mj-ea"/>
                <a:ea typeface="+mj-ea"/>
              </a:rPr>
              <a:t>而</a:t>
            </a:r>
            <a:r>
              <a:rPr lang="zh-TW" altLang="zh-TW" sz="2800" b="1" dirty="0" smtClean="0">
                <a:solidFill>
                  <a:schemeClr val="tx1"/>
                </a:solidFill>
                <a:latin typeface="+mj-ea"/>
                <a:ea typeface="+mj-ea"/>
              </a:rPr>
              <a:t>授權訂《</a:t>
            </a:r>
            <a:r>
              <a:rPr lang="zh-TW" altLang="zh-TW" sz="2800" b="1" dirty="0">
                <a:solidFill>
                  <a:schemeClr val="tx1"/>
                </a:solidFill>
                <a:latin typeface="+mj-ea"/>
                <a:ea typeface="+mj-ea"/>
              </a:rPr>
              <a:t>檢舉違反食品衛生案件獎勵辦法》</a:t>
            </a:r>
            <a:endParaRPr lang="zh-TW" altLang="en-US" sz="2800" b="1" dirty="0">
              <a:solidFill>
                <a:schemeClr val="tx1"/>
              </a:solidFill>
              <a:latin typeface="+mj-ea"/>
              <a:ea typeface="+mj-ea"/>
            </a:endParaRPr>
          </a:p>
        </p:txBody>
      </p:sp>
    </p:spTree>
    <p:extLst>
      <p:ext uri="{BB962C8B-B14F-4D97-AF65-F5344CB8AC3E}">
        <p14:creationId xmlns:p14="http://schemas.microsoft.com/office/powerpoint/2010/main" val="3183673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32085" y="624110"/>
            <a:ext cx="10459915" cy="1280890"/>
          </a:xfrm>
        </p:spPr>
        <p:txBody>
          <a:bodyPr>
            <a:normAutofit fontScale="90000"/>
          </a:bodyPr>
          <a:lstStyle/>
          <a:p>
            <a:r>
              <a:rPr lang="zh-TW" altLang="zh-TW" b="1" dirty="0">
                <a:solidFill>
                  <a:srgbClr val="C00000"/>
                </a:solidFill>
              </a:rPr>
              <a:t>八、陸籍子女及陸生的在台受教權利未受到充分保障</a:t>
            </a:r>
            <a:br>
              <a:rPr lang="zh-TW" altLang="zh-TW" b="1" dirty="0">
                <a:solidFill>
                  <a:srgbClr val="C00000"/>
                </a:solidFill>
              </a:rPr>
            </a:br>
            <a:endParaRPr lang="zh-TW" altLang="en-US" b="1" dirty="0">
              <a:solidFill>
                <a:srgbClr val="C00000"/>
              </a:solidFill>
            </a:endParaRPr>
          </a:p>
        </p:txBody>
      </p:sp>
      <p:sp>
        <p:nvSpPr>
          <p:cNvPr id="3" name="內容版面配置區 2"/>
          <p:cNvSpPr>
            <a:spLocks noGrp="1"/>
          </p:cNvSpPr>
          <p:nvPr>
            <p:ph idx="1"/>
          </p:nvPr>
        </p:nvSpPr>
        <p:spPr>
          <a:xfrm>
            <a:off x="1037492" y="1723292"/>
            <a:ext cx="11154508" cy="5064370"/>
          </a:xfrm>
        </p:spPr>
        <p:txBody>
          <a:bodyPr>
            <a:normAutofit/>
          </a:bodyPr>
          <a:lstStyle/>
          <a:p>
            <a:pPr algn="just">
              <a:lnSpc>
                <a:spcPct val="150000"/>
              </a:lnSpc>
            </a:pPr>
            <a:r>
              <a:rPr lang="zh-TW" altLang="zh-TW" sz="2800" b="1" dirty="0">
                <a:solidFill>
                  <a:schemeClr val="tx1"/>
                </a:solidFill>
                <a:latin typeface="+mj-ea"/>
                <a:ea typeface="+mj-ea"/>
              </a:rPr>
              <a:t>我國《國籍法</a:t>
            </a:r>
            <a:r>
              <a:rPr lang="zh-TW" altLang="zh-TW" sz="2800" b="1" dirty="0" smtClean="0">
                <a:solidFill>
                  <a:schemeClr val="tx1"/>
                </a:solidFill>
                <a:latin typeface="+mj-ea"/>
                <a:ea typeface="+mj-ea"/>
              </a:rPr>
              <a:t>》規定</a:t>
            </a:r>
            <a:r>
              <a:rPr lang="zh-TW" altLang="zh-TW" sz="2800" b="1" dirty="0">
                <a:solidFill>
                  <a:schemeClr val="tx1"/>
                </a:solidFill>
                <a:latin typeface="+mj-ea"/>
                <a:ea typeface="+mj-ea"/>
              </a:rPr>
              <a:t>父母任一方是中華民國國籍，小明就是「中華民國國民</a:t>
            </a:r>
            <a:r>
              <a:rPr lang="zh-TW" altLang="zh-TW" sz="2800" b="1" dirty="0" smtClean="0">
                <a:solidFill>
                  <a:schemeClr val="tx1"/>
                </a:solidFill>
                <a:latin typeface="+mj-ea"/>
                <a:ea typeface="+mj-ea"/>
              </a:rPr>
              <a:t>」</a:t>
            </a:r>
            <a:r>
              <a:rPr lang="zh-TW" altLang="en-US" sz="2800" b="1" dirty="0" smtClean="0">
                <a:solidFill>
                  <a:schemeClr val="tx1"/>
                </a:solidFill>
                <a:latin typeface="標楷體" panose="03000509000000000000" pitchFamily="65" charset="-120"/>
                <a:ea typeface="標楷體" panose="03000509000000000000" pitchFamily="65" charset="-120"/>
              </a:rPr>
              <a:t>；</a:t>
            </a:r>
            <a:r>
              <a:rPr lang="zh-TW" altLang="zh-TW" sz="2800" b="1" dirty="0" smtClean="0">
                <a:solidFill>
                  <a:schemeClr val="tx1"/>
                </a:solidFill>
                <a:latin typeface="+mj-ea"/>
                <a:ea typeface="+mj-ea"/>
              </a:rPr>
              <a:t>再者</a:t>
            </a:r>
            <a:r>
              <a:rPr lang="zh-TW" altLang="zh-TW" sz="2800" b="1" dirty="0">
                <a:solidFill>
                  <a:schemeClr val="tx1"/>
                </a:solidFill>
                <a:latin typeface="+mj-ea"/>
                <a:ea typeface="+mj-ea"/>
              </a:rPr>
              <a:t>，依照《憲法》</a:t>
            </a:r>
            <a:r>
              <a:rPr lang="zh-TW" altLang="zh-TW" sz="2800" b="1" dirty="0" smtClean="0">
                <a:solidFill>
                  <a:schemeClr val="tx1"/>
                </a:solidFill>
                <a:latin typeface="+mj-ea"/>
                <a:ea typeface="+mj-ea"/>
              </a:rPr>
              <a:t>法理</a:t>
            </a:r>
            <a:r>
              <a:rPr lang="zh-TW" altLang="zh-TW" sz="2800" b="1" dirty="0">
                <a:solidFill>
                  <a:schemeClr val="tx1"/>
                </a:solidFill>
                <a:latin typeface="+mj-ea"/>
                <a:ea typeface="+mj-ea"/>
              </a:rPr>
              <a:t>我國的</a:t>
            </a:r>
            <a:r>
              <a:rPr lang="zh-TW" altLang="zh-TW" sz="2800" b="1" dirty="0" smtClean="0">
                <a:solidFill>
                  <a:schemeClr val="tx1"/>
                </a:solidFill>
                <a:latin typeface="+mj-ea"/>
                <a:ea typeface="+mj-ea"/>
              </a:rPr>
              <a:t>主權仍</a:t>
            </a:r>
            <a:r>
              <a:rPr lang="zh-TW" altLang="zh-TW" sz="2800" b="1" dirty="0">
                <a:solidFill>
                  <a:schemeClr val="tx1"/>
                </a:solidFill>
                <a:latin typeface="+mj-ea"/>
                <a:ea typeface="+mj-ea"/>
              </a:rPr>
              <a:t>擴及於整個中國大陸，兩岸人民無所謂之國籍問題，僅有</a:t>
            </a:r>
            <a:r>
              <a:rPr lang="zh-TW" altLang="zh-TW" sz="2800" b="1" dirty="0">
                <a:solidFill>
                  <a:srgbClr val="00B050"/>
                </a:solidFill>
                <a:latin typeface="+mj-ea"/>
                <a:ea typeface="+mj-ea"/>
              </a:rPr>
              <a:t>戶籍</a:t>
            </a:r>
            <a:r>
              <a:rPr lang="zh-TW" altLang="zh-TW" sz="2800" b="1" dirty="0" smtClean="0">
                <a:solidFill>
                  <a:schemeClr val="tx1"/>
                </a:solidFill>
                <a:latin typeface="+mj-ea"/>
                <a:ea typeface="+mj-ea"/>
              </a:rPr>
              <a:t>問題</a:t>
            </a:r>
            <a:endParaRPr lang="en-US" altLang="zh-TW" sz="2800" b="1" dirty="0" smtClean="0">
              <a:solidFill>
                <a:schemeClr val="tx1"/>
              </a:solidFill>
              <a:latin typeface="+mj-ea"/>
              <a:ea typeface="+mj-ea"/>
            </a:endParaRPr>
          </a:p>
          <a:p>
            <a:pPr algn="just">
              <a:lnSpc>
                <a:spcPct val="150000"/>
              </a:lnSpc>
            </a:pPr>
            <a:r>
              <a:rPr lang="zh-TW" altLang="zh-TW" sz="2800" b="1" dirty="0">
                <a:solidFill>
                  <a:schemeClr val="tx1"/>
                </a:solidFill>
                <a:latin typeface="+mj-ea"/>
                <a:ea typeface="+mj-ea"/>
              </a:rPr>
              <a:t>當小明的父母已明確表達希望小明返台之意願，政府非但未積極協助小明返台保障其「</a:t>
            </a:r>
            <a:r>
              <a:rPr lang="zh-TW" altLang="zh-TW" sz="2800" b="1" dirty="0">
                <a:solidFill>
                  <a:srgbClr val="00B050"/>
                </a:solidFill>
                <a:latin typeface="+mj-ea"/>
                <a:ea typeface="+mj-ea"/>
              </a:rPr>
              <a:t>團聚權</a:t>
            </a:r>
            <a:r>
              <a:rPr lang="zh-TW" altLang="zh-TW" sz="2800" b="1" dirty="0">
                <a:solidFill>
                  <a:schemeClr val="tx1"/>
                </a:solidFill>
                <a:latin typeface="+mj-ea"/>
                <a:ea typeface="+mj-ea"/>
              </a:rPr>
              <a:t>」，反而違反小明父母意願禁止小明返台，此點顯然</a:t>
            </a:r>
            <a:r>
              <a:rPr lang="zh-TW" altLang="zh-TW" sz="2800" b="1" dirty="0" smtClean="0">
                <a:solidFill>
                  <a:schemeClr val="tx1"/>
                </a:solidFill>
                <a:latin typeface="+mj-ea"/>
                <a:ea typeface="+mj-ea"/>
              </a:rPr>
              <a:t>違反</a:t>
            </a:r>
            <a:r>
              <a:rPr lang="zh-TW" altLang="zh-TW" sz="2800" b="1" dirty="0">
                <a:solidFill>
                  <a:schemeClr val="tx1"/>
                </a:solidFill>
                <a:latin typeface="+mj-ea"/>
                <a:ea typeface="+mj-ea"/>
              </a:rPr>
              <a:t>《兒童權利公約施行法》</a:t>
            </a:r>
            <a:r>
              <a:rPr lang="zh-TW" altLang="zh-TW" sz="2800" b="1" dirty="0" smtClean="0">
                <a:solidFill>
                  <a:schemeClr val="tx1"/>
                </a:solidFill>
                <a:latin typeface="+mj-ea"/>
                <a:ea typeface="+mj-ea"/>
              </a:rPr>
              <a:t>與</a:t>
            </a:r>
            <a:r>
              <a:rPr lang="zh-TW" altLang="zh-TW" sz="2800" b="1" dirty="0">
                <a:solidFill>
                  <a:schemeClr val="tx1"/>
                </a:solidFill>
                <a:latin typeface="+mj-ea"/>
                <a:ea typeface="+mj-ea"/>
              </a:rPr>
              <a:t>《兒童權利公約</a:t>
            </a:r>
            <a:r>
              <a:rPr lang="zh-TW" altLang="zh-TW" sz="2800" b="1" dirty="0" smtClean="0">
                <a:solidFill>
                  <a:schemeClr val="tx1"/>
                </a:solidFill>
                <a:latin typeface="+mj-ea"/>
                <a:ea typeface="+mj-ea"/>
              </a:rPr>
              <a:t>》中</a:t>
            </a:r>
            <a:r>
              <a:rPr lang="zh-TW" altLang="en-US" sz="2800" b="1" dirty="0" smtClean="0">
                <a:solidFill>
                  <a:schemeClr val="tx1"/>
                </a:solidFill>
                <a:latin typeface="+mj-ea"/>
                <a:ea typeface="+mj-ea"/>
              </a:rPr>
              <a:t>對</a:t>
            </a:r>
            <a:r>
              <a:rPr lang="zh-TW" altLang="zh-TW" sz="2800" b="1" dirty="0" smtClean="0">
                <a:solidFill>
                  <a:schemeClr val="tx1"/>
                </a:solidFill>
                <a:latin typeface="+mj-ea"/>
                <a:ea typeface="+mj-ea"/>
              </a:rPr>
              <a:t>兒童</a:t>
            </a:r>
            <a:r>
              <a:rPr lang="zh-TW" altLang="zh-TW" sz="2800" b="1" dirty="0">
                <a:solidFill>
                  <a:schemeClr val="tx1"/>
                </a:solidFill>
                <a:latin typeface="+mj-ea"/>
                <a:ea typeface="+mj-ea"/>
              </a:rPr>
              <a:t>最佳利益保護之誡命要求</a:t>
            </a:r>
            <a:endParaRPr lang="zh-TW" altLang="en-US" sz="2800" b="1" dirty="0">
              <a:solidFill>
                <a:schemeClr val="tx1"/>
              </a:solidFill>
              <a:latin typeface="+mj-ea"/>
              <a:ea typeface="+mj-ea"/>
            </a:endParaRPr>
          </a:p>
        </p:txBody>
      </p:sp>
    </p:spTree>
    <p:extLst>
      <p:ext uri="{BB962C8B-B14F-4D97-AF65-F5344CB8AC3E}">
        <p14:creationId xmlns:p14="http://schemas.microsoft.com/office/powerpoint/2010/main" val="40019876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889540" y="562564"/>
            <a:ext cx="10302460" cy="1280890"/>
          </a:xfrm>
        </p:spPr>
        <p:txBody>
          <a:bodyPr>
            <a:normAutofit/>
          </a:bodyPr>
          <a:lstStyle/>
          <a:p>
            <a:r>
              <a:rPr lang="zh-TW" altLang="zh-TW" sz="3200" b="1" dirty="0">
                <a:solidFill>
                  <a:srgbClr val="C00000"/>
                </a:solidFill>
              </a:rPr>
              <a:t>九、陸配回台之返鄉權未獲保障</a:t>
            </a:r>
            <a:r>
              <a:rPr lang="zh-TW" altLang="zh-TW" sz="3200" dirty="0">
                <a:solidFill>
                  <a:srgbClr val="C00000"/>
                </a:solidFill>
              </a:rPr>
              <a:t/>
            </a:r>
            <a:br>
              <a:rPr lang="zh-TW" altLang="zh-TW" sz="3200" dirty="0">
                <a:solidFill>
                  <a:srgbClr val="C00000"/>
                </a:solidFill>
              </a:rPr>
            </a:br>
            <a:endParaRPr lang="zh-TW" altLang="en-US" sz="3200" dirty="0">
              <a:solidFill>
                <a:srgbClr val="C00000"/>
              </a:solidFill>
            </a:endParaRPr>
          </a:p>
        </p:txBody>
      </p:sp>
      <p:sp>
        <p:nvSpPr>
          <p:cNvPr id="3" name="內容版面配置區 2"/>
          <p:cNvSpPr>
            <a:spLocks noGrp="1"/>
          </p:cNvSpPr>
          <p:nvPr>
            <p:ph idx="1"/>
          </p:nvPr>
        </p:nvSpPr>
        <p:spPr>
          <a:xfrm>
            <a:off x="931985" y="1582615"/>
            <a:ext cx="11260015" cy="5275385"/>
          </a:xfrm>
        </p:spPr>
        <p:txBody>
          <a:bodyPr>
            <a:normAutofit lnSpcReduction="10000"/>
          </a:bodyPr>
          <a:lstStyle/>
          <a:p>
            <a:pPr algn="just">
              <a:lnSpc>
                <a:spcPct val="150000"/>
              </a:lnSpc>
            </a:pPr>
            <a:r>
              <a:rPr lang="zh-TW" altLang="en-US" sz="2800" b="1" dirty="0" smtClean="0">
                <a:solidFill>
                  <a:schemeClr val="tx1"/>
                </a:solidFill>
                <a:latin typeface="+mj-ea"/>
                <a:ea typeface="+mj-ea"/>
              </a:rPr>
              <a:t>疫情爆發後，</a:t>
            </a:r>
            <a:r>
              <a:rPr lang="zh-TW" altLang="zh-TW" sz="2800" b="1" dirty="0" smtClean="0">
                <a:solidFill>
                  <a:schemeClr val="tx1"/>
                </a:solidFill>
                <a:latin typeface="+mj-ea"/>
                <a:ea typeface="+mj-ea"/>
              </a:rPr>
              <a:t>政府</a:t>
            </a:r>
            <a:r>
              <a:rPr lang="zh-TW" altLang="zh-TW" sz="2800" b="1" dirty="0">
                <a:solidFill>
                  <a:schemeClr val="tx1"/>
                </a:solidFill>
                <a:latin typeface="+mj-ea"/>
                <a:ea typeface="+mj-ea"/>
              </a:rPr>
              <a:t>宣布只開放持有「</a:t>
            </a:r>
            <a:r>
              <a:rPr lang="zh-TW" altLang="zh-TW" sz="2800" b="1" dirty="0">
                <a:solidFill>
                  <a:srgbClr val="00B050"/>
                </a:solidFill>
                <a:latin typeface="+mj-ea"/>
                <a:ea typeface="+mj-ea"/>
              </a:rPr>
              <a:t>居留證</a:t>
            </a:r>
            <a:r>
              <a:rPr lang="zh-TW" altLang="zh-TW" sz="2800" b="1" dirty="0">
                <a:solidFill>
                  <a:schemeClr val="tx1"/>
                </a:solidFill>
                <a:latin typeface="+mj-ea"/>
                <a:ea typeface="+mj-ea"/>
              </a:rPr>
              <a:t>」的大陸配偶入境</a:t>
            </a:r>
            <a:r>
              <a:rPr lang="zh-TW" altLang="zh-TW" sz="2800" b="1" dirty="0" smtClean="0">
                <a:solidFill>
                  <a:schemeClr val="tx1"/>
                </a:solidFill>
                <a:latin typeface="+mj-ea"/>
                <a:ea typeface="+mj-ea"/>
              </a:rPr>
              <a:t>台灣</a:t>
            </a:r>
            <a:r>
              <a:rPr lang="zh-TW" altLang="en-US" sz="2800" b="1" dirty="0" smtClean="0">
                <a:solidFill>
                  <a:schemeClr val="tx1"/>
                </a:solidFill>
                <a:latin typeface="+mj-ea"/>
                <a:ea typeface="+mj-ea"/>
              </a:rPr>
              <a:t>，</a:t>
            </a:r>
            <a:r>
              <a:rPr lang="zh-TW" altLang="zh-TW" sz="2800" b="1" dirty="0" smtClean="0">
                <a:solidFill>
                  <a:schemeClr val="tx1"/>
                </a:solidFill>
                <a:latin typeface="+mj-ea"/>
                <a:ea typeface="+mj-ea"/>
              </a:rPr>
              <a:t>這些</a:t>
            </a:r>
            <a:r>
              <a:rPr lang="zh-TW" altLang="zh-TW" sz="2800" b="1" dirty="0">
                <a:solidFill>
                  <a:schemeClr val="tx1"/>
                </a:solidFill>
                <a:latin typeface="+mj-ea"/>
                <a:ea typeface="+mj-ea"/>
              </a:rPr>
              <a:t>陸配都是經過兩岸認證</a:t>
            </a:r>
            <a:r>
              <a:rPr lang="zh-TW" altLang="zh-TW" sz="2800" b="1" u="sng" dirty="0">
                <a:solidFill>
                  <a:schemeClr val="tx1"/>
                </a:solidFill>
                <a:latin typeface="+mj-ea"/>
                <a:ea typeface="+mj-ea"/>
              </a:rPr>
              <a:t>具有合法婚姻事實</a:t>
            </a:r>
            <a:r>
              <a:rPr lang="zh-TW" altLang="zh-TW" sz="2800" b="1" dirty="0">
                <a:solidFill>
                  <a:schemeClr val="tx1"/>
                </a:solidFill>
                <a:latin typeface="+mj-ea"/>
                <a:ea typeface="+mj-ea"/>
              </a:rPr>
              <a:t>，區別是申請團聚或具有居留身分，進而對其有不同之對待的理由為何？如此區別陸配對防疫工作又有何實質幫助</a:t>
            </a:r>
            <a:r>
              <a:rPr lang="zh-TW" altLang="zh-TW" sz="2800" b="1" dirty="0" smtClean="0">
                <a:solidFill>
                  <a:schemeClr val="tx1"/>
                </a:solidFill>
                <a:latin typeface="+mj-ea"/>
                <a:ea typeface="+mj-ea"/>
              </a:rPr>
              <a:t>？</a:t>
            </a:r>
            <a:endParaRPr lang="en-US" altLang="zh-TW" sz="2800" b="1" dirty="0" smtClean="0">
              <a:solidFill>
                <a:schemeClr val="tx1"/>
              </a:solidFill>
              <a:latin typeface="+mj-ea"/>
              <a:ea typeface="+mj-ea"/>
            </a:endParaRPr>
          </a:p>
          <a:p>
            <a:pPr algn="just">
              <a:lnSpc>
                <a:spcPct val="150000"/>
              </a:lnSpc>
            </a:pPr>
            <a:r>
              <a:rPr lang="zh-TW" altLang="en-US" sz="2800" b="1" dirty="0" smtClean="0">
                <a:solidFill>
                  <a:schemeClr val="tx1"/>
                </a:solidFill>
                <a:latin typeface="+mj-ea"/>
                <a:ea typeface="+mj-ea"/>
              </a:rPr>
              <a:t>外交部宣布</a:t>
            </a:r>
            <a:r>
              <a:rPr lang="zh-TW" altLang="zh-TW" sz="2800" b="1" dirty="0" smtClean="0">
                <a:solidFill>
                  <a:schemeClr val="tx1"/>
                </a:solidFill>
                <a:latin typeface="+mj-ea"/>
                <a:ea typeface="+mj-ea"/>
              </a:rPr>
              <a:t>非</a:t>
            </a:r>
            <a:r>
              <a:rPr lang="zh-TW" altLang="zh-TW" sz="2800" b="1" dirty="0">
                <a:solidFill>
                  <a:schemeClr val="tx1"/>
                </a:solidFill>
                <a:latin typeface="+mj-ea"/>
                <a:ea typeface="+mj-ea"/>
              </a:rPr>
              <a:t>我國籍國民禁止入境，卻仍開放</a:t>
            </a:r>
            <a:r>
              <a:rPr lang="zh-TW" altLang="zh-TW" sz="2800" b="1" u="sng" dirty="0">
                <a:solidFill>
                  <a:schemeClr val="tx1"/>
                </a:solidFill>
                <a:latin typeface="+mj-ea"/>
                <a:ea typeface="+mj-ea"/>
              </a:rPr>
              <a:t>未取得居留權</a:t>
            </a:r>
            <a:r>
              <a:rPr lang="zh-TW" altLang="zh-TW" sz="2800" b="1" dirty="0">
                <a:solidFill>
                  <a:schemeClr val="tx1"/>
                </a:solidFill>
                <a:latin typeface="+mj-ea"/>
                <a:ea typeface="+mj-ea"/>
              </a:rPr>
              <a:t>的</a:t>
            </a:r>
            <a:r>
              <a:rPr lang="zh-TW" altLang="zh-TW" sz="2800" b="1" dirty="0">
                <a:solidFill>
                  <a:srgbClr val="00B050"/>
                </a:solidFill>
                <a:latin typeface="+mj-ea"/>
                <a:ea typeface="+mj-ea"/>
              </a:rPr>
              <a:t>外配</a:t>
            </a:r>
            <a:r>
              <a:rPr lang="zh-TW" altLang="zh-TW" sz="2800" b="1" dirty="0">
                <a:solidFill>
                  <a:schemeClr val="tx1"/>
                </a:solidFill>
                <a:latin typeface="+mj-ea"/>
                <a:ea typeface="+mj-ea"/>
              </a:rPr>
              <a:t>申請特別許可入境，甚至僑居我國的外國人之配偶（如：在台美國人的美國配偶）皆可申請來台，然而在台完成結婚登記的大陸配偶卻唯獨被排除在外</a:t>
            </a:r>
            <a:endParaRPr lang="zh-TW" altLang="en-US" sz="2800" b="1" dirty="0">
              <a:solidFill>
                <a:schemeClr val="tx1"/>
              </a:solidFill>
              <a:latin typeface="+mj-ea"/>
              <a:ea typeface="+mj-ea"/>
            </a:endParaRPr>
          </a:p>
        </p:txBody>
      </p:sp>
    </p:spTree>
    <p:extLst>
      <p:ext uri="{BB962C8B-B14F-4D97-AF65-F5344CB8AC3E}">
        <p14:creationId xmlns:p14="http://schemas.microsoft.com/office/powerpoint/2010/main" val="18035574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61746" y="624110"/>
            <a:ext cx="10530253" cy="1280890"/>
          </a:xfrm>
        </p:spPr>
        <p:txBody>
          <a:bodyPr>
            <a:normAutofit fontScale="90000"/>
          </a:bodyPr>
          <a:lstStyle/>
          <a:p>
            <a:r>
              <a:rPr lang="zh-TW" altLang="zh-TW" b="1" dirty="0">
                <a:solidFill>
                  <a:srgbClr val="C00000"/>
                </a:solidFill>
              </a:rPr>
              <a:t>十、「因應嚴重特殊傳染性肺炎疫情整備應變計畫」</a:t>
            </a:r>
            <a:r>
              <a:rPr lang="zh-TW" altLang="zh-TW" b="1" dirty="0" smtClean="0">
                <a:solidFill>
                  <a:srgbClr val="C00000"/>
                </a:solidFill>
              </a:rPr>
              <a:t>之</a:t>
            </a:r>
            <a:r>
              <a:rPr lang="en-US" altLang="zh-TW" b="1" dirty="0" smtClean="0">
                <a:solidFill>
                  <a:srgbClr val="C00000"/>
                </a:solidFill>
              </a:rPr>
              <a:t/>
            </a:r>
            <a:br>
              <a:rPr lang="en-US" altLang="zh-TW" b="1" dirty="0" smtClean="0">
                <a:solidFill>
                  <a:srgbClr val="C00000"/>
                </a:solidFill>
              </a:rPr>
            </a:br>
            <a:r>
              <a:rPr lang="zh-TW" altLang="en-US" b="1" dirty="0" smtClean="0">
                <a:solidFill>
                  <a:srgbClr val="C00000"/>
                </a:solidFill>
              </a:rPr>
              <a:t>       </a:t>
            </a:r>
            <a:r>
              <a:rPr lang="zh-TW" altLang="zh-TW" b="1" dirty="0" smtClean="0">
                <a:solidFill>
                  <a:srgbClr val="C00000"/>
                </a:solidFill>
              </a:rPr>
              <a:t>內容</a:t>
            </a:r>
            <a:r>
              <a:rPr lang="zh-TW" altLang="zh-TW" b="1" dirty="0">
                <a:solidFill>
                  <a:srgbClr val="C00000"/>
                </a:solidFill>
              </a:rPr>
              <a:t>缺乏民眾權利遭受侵害時之救濟管道與教示</a:t>
            </a:r>
            <a:r>
              <a:rPr lang="zh-TW" altLang="zh-TW" dirty="0">
                <a:solidFill>
                  <a:srgbClr val="C00000"/>
                </a:solidFill>
              </a:rPr>
              <a:t/>
            </a:r>
            <a:br>
              <a:rPr lang="zh-TW" altLang="zh-TW" dirty="0">
                <a:solidFill>
                  <a:srgbClr val="C00000"/>
                </a:solidFill>
              </a:rPr>
            </a:br>
            <a:endParaRPr lang="zh-TW" altLang="en-US" dirty="0">
              <a:solidFill>
                <a:srgbClr val="C00000"/>
              </a:solidFill>
            </a:endParaRPr>
          </a:p>
        </p:txBody>
      </p:sp>
      <p:sp>
        <p:nvSpPr>
          <p:cNvPr id="3" name="內容版面配置區 2"/>
          <p:cNvSpPr>
            <a:spLocks noGrp="1"/>
          </p:cNvSpPr>
          <p:nvPr>
            <p:ph idx="1"/>
          </p:nvPr>
        </p:nvSpPr>
        <p:spPr>
          <a:xfrm>
            <a:off x="332509" y="1905000"/>
            <a:ext cx="11739330" cy="4953000"/>
          </a:xfrm>
        </p:spPr>
        <p:txBody>
          <a:bodyPr>
            <a:normAutofit/>
          </a:bodyPr>
          <a:lstStyle/>
          <a:p>
            <a:pPr algn="just">
              <a:lnSpc>
                <a:spcPct val="150000"/>
              </a:lnSpc>
            </a:pPr>
            <a:r>
              <a:rPr lang="zh-TW" altLang="zh-TW" sz="3200" b="1" dirty="0">
                <a:solidFill>
                  <a:schemeClr val="tx1"/>
                </a:solidFill>
                <a:latin typeface="+mj-ea"/>
                <a:ea typeface="+mj-ea"/>
              </a:rPr>
              <a:t>「電子圍籬智慧追蹤系統」對於</a:t>
            </a:r>
            <a:r>
              <a:rPr lang="zh-TW" altLang="zh-TW" sz="3200" b="1" dirty="0">
                <a:solidFill>
                  <a:srgbClr val="00B050"/>
                </a:solidFill>
                <a:latin typeface="+mj-ea"/>
                <a:ea typeface="+mj-ea"/>
              </a:rPr>
              <a:t>隱私權</a:t>
            </a:r>
            <a:r>
              <a:rPr lang="zh-TW" altLang="zh-TW" sz="3200" b="1" dirty="0">
                <a:solidFill>
                  <a:schemeClr val="tx1"/>
                </a:solidFill>
                <a:latin typeface="+mj-ea"/>
                <a:ea typeface="+mj-ea"/>
              </a:rPr>
              <a:t>的影響、「禁止醫護人員出境」的</a:t>
            </a:r>
            <a:r>
              <a:rPr lang="zh-TW" altLang="zh-TW" sz="3200" b="1" u="sng" dirty="0">
                <a:solidFill>
                  <a:schemeClr val="tx1"/>
                </a:solidFill>
                <a:latin typeface="+mj-ea"/>
                <a:ea typeface="+mj-ea"/>
              </a:rPr>
              <a:t>公益訴求</a:t>
            </a:r>
            <a:r>
              <a:rPr lang="zh-TW" altLang="zh-TW" sz="3200" b="1" dirty="0">
                <a:solidFill>
                  <a:schemeClr val="tx1"/>
                </a:solidFill>
                <a:latin typeface="+mj-ea"/>
                <a:ea typeface="+mj-ea"/>
              </a:rPr>
              <a:t>與</a:t>
            </a:r>
            <a:r>
              <a:rPr lang="zh-TW" altLang="zh-TW" sz="3200" b="1" u="sng" dirty="0">
                <a:solidFill>
                  <a:schemeClr val="tx1"/>
                </a:solidFill>
                <a:latin typeface="+mj-ea"/>
                <a:ea typeface="+mj-ea"/>
              </a:rPr>
              <a:t>行動自由限制</a:t>
            </a:r>
            <a:r>
              <a:rPr lang="zh-TW" altLang="zh-TW" sz="3200" b="1" dirty="0">
                <a:solidFill>
                  <a:schemeClr val="tx1"/>
                </a:solidFill>
                <a:latin typeface="+mj-ea"/>
                <a:ea typeface="+mj-ea"/>
              </a:rPr>
              <a:t>的</a:t>
            </a:r>
            <a:r>
              <a:rPr lang="zh-TW" altLang="zh-TW" sz="3200" b="1" dirty="0">
                <a:solidFill>
                  <a:srgbClr val="00B050"/>
                </a:solidFill>
                <a:latin typeface="+mj-ea"/>
                <a:ea typeface="+mj-ea"/>
              </a:rPr>
              <a:t>比例原則</a:t>
            </a:r>
            <a:r>
              <a:rPr lang="zh-TW" altLang="zh-TW" sz="3200" b="1" dirty="0">
                <a:solidFill>
                  <a:schemeClr val="tx1"/>
                </a:solidFill>
                <a:latin typeface="+mj-ea"/>
                <a:ea typeface="+mj-ea"/>
              </a:rPr>
              <a:t>，人民在這個整備應變計畫中卻沒被教示如何或何處去尋求救濟的管道與方法</a:t>
            </a:r>
            <a:r>
              <a:rPr lang="zh-TW" altLang="zh-TW" sz="3200" b="1" dirty="0" smtClean="0">
                <a:solidFill>
                  <a:schemeClr val="tx1"/>
                </a:solidFill>
                <a:latin typeface="+mj-ea"/>
                <a:ea typeface="+mj-ea"/>
              </a:rPr>
              <a:t>？</a:t>
            </a:r>
            <a:endParaRPr lang="en-US" altLang="zh-TW" sz="3200" b="1" dirty="0" smtClean="0">
              <a:solidFill>
                <a:schemeClr val="tx1"/>
              </a:solidFill>
              <a:latin typeface="+mj-ea"/>
              <a:ea typeface="+mj-ea"/>
            </a:endParaRPr>
          </a:p>
          <a:p>
            <a:pPr algn="just">
              <a:lnSpc>
                <a:spcPct val="150000"/>
              </a:lnSpc>
            </a:pPr>
            <a:r>
              <a:rPr lang="zh-TW" altLang="zh-TW" sz="3200" b="1" dirty="0">
                <a:solidFill>
                  <a:schemeClr val="tx1"/>
                </a:solidFill>
                <a:latin typeface="+mj-ea"/>
                <a:ea typeface="+mj-ea"/>
              </a:rPr>
              <a:t>義務的限縮與強制也必須相對給予明確的申訴救濟管道</a:t>
            </a:r>
            <a:r>
              <a:rPr lang="zh-TW" altLang="zh-TW" sz="3200" b="1" dirty="0" smtClean="0">
                <a:solidFill>
                  <a:schemeClr val="tx1"/>
                </a:solidFill>
                <a:latin typeface="+mj-ea"/>
                <a:ea typeface="+mj-ea"/>
              </a:rPr>
              <a:t>，</a:t>
            </a:r>
            <a:r>
              <a:rPr lang="zh-TW" altLang="en-US" sz="3200" b="1" dirty="0" smtClean="0">
                <a:solidFill>
                  <a:schemeClr val="tx1"/>
                </a:solidFill>
                <a:latin typeface="+mj-ea"/>
                <a:ea typeface="+mj-ea"/>
              </a:rPr>
              <a:t>以</a:t>
            </a:r>
            <a:r>
              <a:rPr lang="zh-TW" altLang="zh-TW" sz="3200" b="1" dirty="0" smtClean="0">
                <a:solidFill>
                  <a:schemeClr val="tx1"/>
                </a:solidFill>
                <a:latin typeface="+mj-ea"/>
                <a:ea typeface="+mj-ea"/>
              </a:rPr>
              <a:t>符合</a:t>
            </a:r>
            <a:r>
              <a:rPr lang="zh-TW" altLang="zh-TW" sz="3200" b="1" dirty="0" smtClean="0">
                <a:solidFill>
                  <a:srgbClr val="00B050"/>
                </a:solidFill>
                <a:latin typeface="+mj-ea"/>
                <a:ea typeface="+mj-ea"/>
              </a:rPr>
              <a:t>憲政</a:t>
            </a:r>
            <a:r>
              <a:rPr lang="zh-TW" altLang="zh-TW" sz="3200" b="1" dirty="0">
                <a:solidFill>
                  <a:srgbClr val="00B050"/>
                </a:solidFill>
                <a:latin typeface="+mj-ea"/>
                <a:ea typeface="+mj-ea"/>
              </a:rPr>
              <a:t>法治</a:t>
            </a:r>
            <a:r>
              <a:rPr lang="zh-TW" altLang="zh-TW" sz="3200" b="1" dirty="0">
                <a:solidFill>
                  <a:schemeClr val="tx1"/>
                </a:solidFill>
                <a:latin typeface="+mj-ea"/>
                <a:ea typeface="+mj-ea"/>
              </a:rPr>
              <a:t>國家的基礎</a:t>
            </a:r>
            <a:endParaRPr lang="zh-TW" altLang="en-US" sz="3200" b="1" dirty="0">
              <a:solidFill>
                <a:schemeClr val="tx1"/>
              </a:solidFill>
              <a:latin typeface="+mj-ea"/>
              <a:ea typeface="+mj-ea"/>
            </a:endParaRPr>
          </a:p>
        </p:txBody>
      </p:sp>
    </p:spTree>
    <p:extLst>
      <p:ext uri="{BB962C8B-B14F-4D97-AF65-F5344CB8AC3E}">
        <p14:creationId xmlns:p14="http://schemas.microsoft.com/office/powerpoint/2010/main" val="1235947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graphicFrame>
        <p:nvGraphicFramePr>
          <p:cNvPr id="4" name="物件 3"/>
          <p:cNvGraphicFramePr>
            <a:graphicFrameLocks noChangeAspect="1"/>
          </p:cNvGraphicFramePr>
          <p:nvPr>
            <p:extLst>
              <p:ext uri="{D42A27DB-BD31-4B8C-83A1-F6EECF244321}">
                <p14:modId xmlns:p14="http://schemas.microsoft.com/office/powerpoint/2010/main" val="117166391"/>
              </p:ext>
            </p:extLst>
          </p:nvPr>
        </p:nvGraphicFramePr>
        <p:xfrm>
          <a:off x="184727" y="0"/>
          <a:ext cx="11933381" cy="6964218"/>
        </p:xfrm>
        <a:graphic>
          <a:graphicData uri="http://schemas.openxmlformats.org/presentationml/2006/ole">
            <mc:AlternateContent xmlns:mc="http://schemas.openxmlformats.org/markup-compatibility/2006">
              <mc:Choice xmlns:v="urn:schemas-microsoft-com:vml" Requires="v">
                <p:oleObj spid="_x0000_s1052" name="Acrobat Document" r:id="rId3" imgW="3778132" imgH="5346691" progId="Acrobat.Document.DC">
                  <p:embed/>
                </p:oleObj>
              </mc:Choice>
              <mc:Fallback>
                <p:oleObj name="Acrobat Document" r:id="rId3" imgW="3778132" imgH="5346691" progId="Acrobat.Document.DC">
                  <p:embed/>
                  <p:pic>
                    <p:nvPicPr>
                      <p:cNvPr id="0" name=""/>
                      <p:cNvPicPr/>
                      <p:nvPr/>
                    </p:nvPicPr>
                    <p:blipFill>
                      <a:blip r:embed="rId4"/>
                      <a:stretch>
                        <a:fillRect/>
                      </a:stretch>
                    </p:blipFill>
                    <p:spPr>
                      <a:xfrm>
                        <a:off x="184727" y="0"/>
                        <a:ext cx="11933381" cy="6964218"/>
                      </a:xfrm>
                      <a:prstGeom prst="rect">
                        <a:avLst/>
                      </a:prstGeom>
                    </p:spPr>
                  </p:pic>
                </p:oleObj>
              </mc:Fallback>
            </mc:AlternateContent>
          </a:graphicData>
        </a:graphic>
      </p:graphicFrame>
    </p:spTree>
    <p:extLst>
      <p:ext uri="{BB962C8B-B14F-4D97-AF65-F5344CB8AC3E}">
        <p14:creationId xmlns:p14="http://schemas.microsoft.com/office/powerpoint/2010/main" val="31564724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49669" y="624110"/>
            <a:ext cx="10442331" cy="1280890"/>
          </a:xfrm>
        </p:spPr>
        <p:txBody>
          <a:bodyPr>
            <a:normAutofit fontScale="90000"/>
          </a:bodyPr>
          <a:lstStyle/>
          <a:p>
            <a:r>
              <a:rPr lang="zh-TW" altLang="zh-TW" b="1" dirty="0">
                <a:solidFill>
                  <a:srgbClr val="C00000"/>
                </a:solidFill>
                <a:latin typeface="+mj-ea"/>
              </a:rPr>
              <a:t>十一、我國將</a:t>
            </a:r>
            <a:r>
              <a:rPr lang="en-US" altLang="zh-TW" b="1" dirty="0">
                <a:solidFill>
                  <a:srgbClr val="C00000"/>
                </a:solidFill>
                <a:latin typeface="+mj-ea"/>
              </a:rPr>
              <a:t>COVID-19</a:t>
            </a:r>
            <a:r>
              <a:rPr lang="zh-TW" altLang="zh-TW" b="1" dirty="0">
                <a:solidFill>
                  <a:srgbClr val="C00000"/>
                </a:solidFill>
                <a:latin typeface="+mj-ea"/>
              </a:rPr>
              <a:t>稱為武漢肺炎，恐與相關</a:t>
            </a:r>
            <a:r>
              <a:rPr lang="zh-TW" altLang="zh-TW" b="1" dirty="0" smtClean="0">
                <a:solidFill>
                  <a:srgbClr val="C00000"/>
                </a:solidFill>
                <a:latin typeface="+mj-ea"/>
              </a:rPr>
              <a:t>國際法</a:t>
            </a:r>
            <a:r>
              <a:rPr lang="en-US" altLang="zh-TW" b="1" dirty="0" smtClean="0">
                <a:solidFill>
                  <a:srgbClr val="C00000"/>
                </a:solidFill>
                <a:latin typeface="+mj-ea"/>
              </a:rPr>
              <a:t/>
            </a:r>
            <a:br>
              <a:rPr lang="en-US" altLang="zh-TW" b="1" dirty="0" smtClean="0">
                <a:solidFill>
                  <a:srgbClr val="C00000"/>
                </a:solidFill>
                <a:latin typeface="+mj-ea"/>
              </a:rPr>
            </a:br>
            <a:r>
              <a:rPr lang="zh-TW" altLang="en-US" b="1" dirty="0">
                <a:solidFill>
                  <a:srgbClr val="C00000"/>
                </a:solidFill>
                <a:latin typeface="+mj-ea"/>
              </a:rPr>
              <a:t> </a:t>
            </a:r>
            <a:r>
              <a:rPr lang="zh-TW" altLang="en-US" b="1" dirty="0" smtClean="0">
                <a:solidFill>
                  <a:srgbClr val="C00000"/>
                </a:solidFill>
                <a:latin typeface="+mj-ea"/>
              </a:rPr>
              <a:t>           </a:t>
            </a:r>
            <a:r>
              <a:rPr lang="zh-TW" altLang="zh-TW" b="1" dirty="0" smtClean="0">
                <a:solidFill>
                  <a:srgbClr val="C00000"/>
                </a:solidFill>
                <a:latin typeface="+mj-ea"/>
              </a:rPr>
              <a:t>與</a:t>
            </a:r>
            <a:r>
              <a:rPr lang="zh-TW" altLang="zh-TW" b="1" dirty="0">
                <a:solidFill>
                  <a:srgbClr val="C00000"/>
                </a:solidFill>
                <a:latin typeface="+mj-ea"/>
              </a:rPr>
              <a:t>國內法禁止歧視之規定，相互牴觸</a:t>
            </a:r>
            <a:br>
              <a:rPr lang="zh-TW" altLang="zh-TW" b="1" dirty="0">
                <a:solidFill>
                  <a:srgbClr val="C00000"/>
                </a:solidFill>
                <a:latin typeface="+mj-ea"/>
              </a:rPr>
            </a:br>
            <a:endParaRPr lang="zh-TW" altLang="en-US" b="1" dirty="0">
              <a:solidFill>
                <a:srgbClr val="C00000"/>
              </a:solidFill>
              <a:latin typeface="+mj-ea"/>
            </a:endParaRPr>
          </a:p>
        </p:txBody>
      </p:sp>
      <p:sp>
        <p:nvSpPr>
          <p:cNvPr id="3" name="內容版面配置區 2"/>
          <p:cNvSpPr>
            <a:spLocks noGrp="1"/>
          </p:cNvSpPr>
          <p:nvPr>
            <p:ph idx="1"/>
          </p:nvPr>
        </p:nvSpPr>
        <p:spPr>
          <a:xfrm>
            <a:off x="1028700" y="2133600"/>
            <a:ext cx="11163300" cy="4724400"/>
          </a:xfrm>
        </p:spPr>
        <p:txBody>
          <a:bodyPr>
            <a:normAutofit/>
          </a:bodyPr>
          <a:lstStyle/>
          <a:p>
            <a:pPr algn="just">
              <a:lnSpc>
                <a:spcPct val="150000"/>
              </a:lnSpc>
            </a:pPr>
            <a:r>
              <a:rPr lang="zh-TW" altLang="zh-TW" sz="2800" b="1" dirty="0" smtClean="0">
                <a:solidFill>
                  <a:schemeClr val="tx1"/>
                </a:solidFill>
                <a:latin typeface="+mj-ea"/>
                <a:ea typeface="+mj-ea"/>
              </a:rPr>
              <a:t>臺灣</a:t>
            </a:r>
            <a:r>
              <a:rPr lang="zh-TW" altLang="zh-TW" sz="2800" b="1" dirty="0">
                <a:solidFill>
                  <a:schemeClr val="tx1"/>
                </a:solidFill>
                <a:latin typeface="+mj-ea"/>
                <a:ea typeface="+mj-ea"/>
              </a:rPr>
              <a:t>的</a:t>
            </a:r>
            <a:r>
              <a:rPr lang="zh-TW" altLang="zh-TW" sz="2800" b="1" dirty="0" smtClean="0">
                <a:solidFill>
                  <a:schemeClr val="tx1"/>
                </a:solidFill>
                <a:latin typeface="+mj-ea"/>
                <a:ea typeface="+mj-ea"/>
              </a:rPr>
              <a:t>民航機</a:t>
            </a:r>
            <a:r>
              <a:rPr lang="zh-TW" altLang="en-US" sz="2800" b="1" dirty="0" smtClean="0">
                <a:solidFill>
                  <a:schemeClr val="tx1"/>
                </a:solidFill>
                <a:latin typeface="+mj-ea"/>
                <a:ea typeface="+mj-ea"/>
              </a:rPr>
              <a:t>在</a:t>
            </a:r>
            <a:r>
              <a:rPr lang="zh-TW" altLang="zh-TW" sz="2800" b="1" dirty="0" smtClean="0">
                <a:solidFill>
                  <a:schemeClr val="tx1"/>
                </a:solidFill>
                <a:latin typeface="+mj-ea"/>
                <a:ea typeface="+mj-ea"/>
              </a:rPr>
              <a:t>「</a:t>
            </a:r>
            <a:r>
              <a:rPr lang="zh-TW" altLang="zh-TW" sz="2800" b="1" dirty="0">
                <a:solidFill>
                  <a:srgbClr val="00B050"/>
                </a:solidFill>
                <a:latin typeface="+mj-ea"/>
                <a:ea typeface="+mj-ea"/>
              </a:rPr>
              <a:t>一個中國</a:t>
            </a:r>
            <a:r>
              <a:rPr lang="zh-TW" altLang="zh-TW" sz="2800" b="1" dirty="0">
                <a:solidFill>
                  <a:schemeClr val="tx1"/>
                </a:solidFill>
                <a:latin typeface="+mj-ea"/>
                <a:ea typeface="+mj-ea"/>
              </a:rPr>
              <a:t>」原則的</a:t>
            </a:r>
            <a:r>
              <a:rPr lang="zh-TW" altLang="zh-TW" sz="2800" b="1" dirty="0" smtClean="0">
                <a:solidFill>
                  <a:schemeClr val="tx1"/>
                </a:solidFill>
                <a:latin typeface="+mj-ea"/>
                <a:ea typeface="+mj-ea"/>
              </a:rPr>
              <a:t>效應</a:t>
            </a:r>
            <a:r>
              <a:rPr lang="zh-TW" altLang="en-US" sz="2800" b="1" dirty="0" smtClean="0">
                <a:solidFill>
                  <a:schemeClr val="tx1"/>
                </a:solidFill>
                <a:latin typeface="+mj-ea"/>
                <a:ea typeface="+mj-ea"/>
              </a:rPr>
              <a:t>下，</a:t>
            </a:r>
            <a:r>
              <a:rPr lang="zh-TW" altLang="zh-TW" sz="2800" b="1" dirty="0" smtClean="0">
                <a:solidFill>
                  <a:schemeClr val="tx1"/>
                </a:solidFill>
                <a:latin typeface="+mj-ea"/>
                <a:ea typeface="+mj-ea"/>
              </a:rPr>
              <a:t>被</a:t>
            </a:r>
            <a:r>
              <a:rPr lang="zh-TW" altLang="zh-TW" sz="2800" b="1" dirty="0">
                <a:solidFill>
                  <a:schemeClr val="tx1"/>
                </a:solidFill>
                <a:latin typeface="+mj-ea"/>
                <a:ea typeface="+mj-ea"/>
              </a:rPr>
              <a:t>其他國家列為首波禁飛往來的名單中，因此使用「武漢肺炎」這個名詞或許</a:t>
            </a:r>
            <a:r>
              <a:rPr lang="zh-TW" altLang="zh-TW" sz="2800" b="1" dirty="0" smtClean="0">
                <a:solidFill>
                  <a:schemeClr val="tx1"/>
                </a:solidFill>
                <a:latin typeface="+mj-ea"/>
                <a:ea typeface="+mj-ea"/>
              </a:rPr>
              <a:t>是可以</a:t>
            </a:r>
            <a:r>
              <a:rPr lang="zh-TW" altLang="zh-TW" sz="2800" b="1" dirty="0">
                <a:solidFill>
                  <a:schemeClr val="tx1"/>
                </a:solidFill>
                <a:latin typeface="+mj-ea"/>
                <a:ea typeface="+mj-ea"/>
              </a:rPr>
              <a:t>主張</a:t>
            </a:r>
            <a:r>
              <a:rPr lang="zh-TW" altLang="zh-TW" sz="2800" b="1" u="sng" dirty="0">
                <a:solidFill>
                  <a:schemeClr val="tx1"/>
                </a:solidFill>
                <a:latin typeface="+mj-ea"/>
                <a:ea typeface="+mj-ea"/>
              </a:rPr>
              <a:t>兩岸地理區隔</a:t>
            </a:r>
            <a:r>
              <a:rPr lang="zh-TW" altLang="zh-TW" sz="2800" b="1" dirty="0">
                <a:solidFill>
                  <a:schemeClr val="tx1"/>
                </a:solidFill>
                <a:latin typeface="+mj-ea"/>
                <a:ea typeface="+mj-ea"/>
              </a:rPr>
              <a:t>的差異</a:t>
            </a:r>
            <a:r>
              <a:rPr lang="zh-TW" altLang="zh-TW" sz="2800" b="1" dirty="0" smtClean="0">
                <a:solidFill>
                  <a:schemeClr val="tx1"/>
                </a:solidFill>
                <a:latin typeface="+mj-ea"/>
                <a:ea typeface="+mj-ea"/>
              </a:rPr>
              <a:t>所在</a:t>
            </a:r>
            <a:endParaRPr lang="en-US" altLang="zh-TW" sz="2800" b="1" dirty="0" smtClean="0">
              <a:solidFill>
                <a:schemeClr val="tx1"/>
              </a:solidFill>
              <a:latin typeface="+mj-ea"/>
              <a:ea typeface="+mj-ea"/>
            </a:endParaRPr>
          </a:p>
          <a:p>
            <a:pPr algn="just">
              <a:lnSpc>
                <a:spcPct val="150000"/>
              </a:lnSpc>
            </a:pPr>
            <a:r>
              <a:rPr lang="zh-TW" altLang="zh-TW" sz="2800" b="1" dirty="0">
                <a:solidFill>
                  <a:schemeClr val="tx1"/>
                </a:solidFill>
                <a:latin typeface="+mj-ea"/>
                <a:ea typeface="+mj-ea"/>
              </a:rPr>
              <a:t>我國應該轉換名稱以「</a:t>
            </a:r>
            <a:r>
              <a:rPr lang="en-US" altLang="zh-TW" sz="2800" b="1" dirty="0">
                <a:solidFill>
                  <a:schemeClr val="tx1"/>
                </a:solidFill>
                <a:latin typeface="+mj-ea"/>
                <a:ea typeface="+mj-ea"/>
              </a:rPr>
              <a:t>COVID-19</a:t>
            </a:r>
            <a:r>
              <a:rPr lang="zh-TW" altLang="zh-TW" sz="2800" b="1" dirty="0">
                <a:solidFill>
                  <a:schemeClr val="tx1"/>
                </a:solidFill>
                <a:latin typeface="+mj-ea"/>
                <a:ea typeface="+mj-ea"/>
              </a:rPr>
              <a:t>」取代「武漢肺炎」以慎防在汙名化的疑慮中付出無法預料的政治代價，並且亦不違反國際法及牴觸禁止歧視之</a:t>
            </a:r>
            <a:r>
              <a:rPr lang="zh-TW" altLang="zh-TW" sz="2800" b="1" dirty="0" smtClean="0">
                <a:solidFill>
                  <a:schemeClr val="tx1"/>
                </a:solidFill>
                <a:latin typeface="+mj-ea"/>
                <a:ea typeface="+mj-ea"/>
              </a:rPr>
              <a:t>規定</a:t>
            </a:r>
            <a:endParaRPr lang="zh-TW" altLang="en-US" sz="2800" b="1" dirty="0">
              <a:solidFill>
                <a:schemeClr val="tx1"/>
              </a:solidFill>
              <a:latin typeface="+mj-ea"/>
              <a:ea typeface="+mj-ea"/>
            </a:endParaRPr>
          </a:p>
        </p:txBody>
      </p:sp>
    </p:spTree>
    <p:extLst>
      <p:ext uri="{BB962C8B-B14F-4D97-AF65-F5344CB8AC3E}">
        <p14:creationId xmlns:p14="http://schemas.microsoft.com/office/powerpoint/2010/main" val="1271552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49669" y="624110"/>
            <a:ext cx="10442331" cy="1280890"/>
          </a:xfrm>
        </p:spPr>
        <p:txBody>
          <a:bodyPr>
            <a:normAutofit fontScale="90000"/>
          </a:bodyPr>
          <a:lstStyle/>
          <a:p>
            <a:r>
              <a:rPr lang="zh-TW" altLang="zh-TW" b="1" dirty="0">
                <a:solidFill>
                  <a:srgbClr val="C00000"/>
                </a:solidFill>
                <a:latin typeface="+mj-ea"/>
              </a:rPr>
              <a:t>十二、「因應嚴重特殊傳染性肺炎疫情整備應變計畫」</a:t>
            </a:r>
            <a:r>
              <a:rPr lang="zh-TW" altLang="zh-TW" b="1" dirty="0" smtClean="0">
                <a:solidFill>
                  <a:srgbClr val="C00000"/>
                </a:solidFill>
                <a:latin typeface="+mj-ea"/>
              </a:rPr>
              <a:t>之</a:t>
            </a:r>
            <a:r>
              <a:rPr lang="en-US" altLang="zh-TW" b="1" dirty="0" smtClean="0">
                <a:solidFill>
                  <a:srgbClr val="C00000"/>
                </a:solidFill>
                <a:latin typeface="+mj-ea"/>
              </a:rPr>
              <a:t/>
            </a:r>
            <a:br>
              <a:rPr lang="en-US" altLang="zh-TW" b="1" dirty="0" smtClean="0">
                <a:solidFill>
                  <a:srgbClr val="C00000"/>
                </a:solidFill>
                <a:latin typeface="+mj-ea"/>
              </a:rPr>
            </a:br>
            <a:r>
              <a:rPr lang="zh-TW" altLang="en-US" b="1" dirty="0">
                <a:solidFill>
                  <a:srgbClr val="C00000"/>
                </a:solidFill>
                <a:latin typeface="+mj-ea"/>
              </a:rPr>
              <a:t> </a:t>
            </a:r>
            <a:r>
              <a:rPr lang="zh-TW" altLang="en-US" b="1" dirty="0" smtClean="0">
                <a:solidFill>
                  <a:srgbClr val="C00000"/>
                </a:solidFill>
                <a:latin typeface="+mj-ea"/>
              </a:rPr>
              <a:t>           </a:t>
            </a:r>
            <a:r>
              <a:rPr lang="zh-TW" altLang="zh-TW" b="1" dirty="0" smtClean="0">
                <a:solidFill>
                  <a:srgbClr val="C00000"/>
                </a:solidFill>
                <a:latin typeface="+mj-ea"/>
              </a:rPr>
              <a:t>內容</a:t>
            </a:r>
            <a:r>
              <a:rPr lang="zh-TW" altLang="zh-TW" b="1" dirty="0">
                <a:solidFill>
                  <a:srgbClr val="C00000"/>
                </a:solidFill>
                <a:latin typeface="+mj-ea"/>
              </a:rPr>
              <a:t>缺乏我國援助國際</a:t>
            </a:r>
            <a:r>
              <a:rPr lang="zh-TW" altLang="zh-TW" b="1" dirty="0" smtClean="0">
                <a:solidFill>
                  <a:srgbClr val="C00000"/>
                </a:solidFill>
                <a:latin typeface="+mj-ea"/>
              </a:rPr>
              <a:t>社</a:t>
            </a:r>
            <a:r>
              <a:rPr lang="en-US" altLang="zh-TW" b="1" dirty="0" smtClean="0">
                <a:solidFill>
                  <a:srgbClr val="C00000"/>
                </a:solidFill>
                <a:latin typeface="+mj-ea"/>
              </a:rPr>
              <a:t> </a:t>
            </a:r>
            <a:r>
              <a:rPr lang="zh-TW" altLang="zh-TW" b="1" dirty="0">
                <a:solidFill>
                  <a:srgbClr val="C00000"/>
                </a:solidFill>
                <a:latin typeface="+mj-ea"/>
              </a:rPr>
              <a:t>會共同防治</a:t>
            </a:r>
            <a:r>
              <a:rPr lang="en-US" altLang="zh-TW" b="1" dirty="0">
                <a:solidFill>
                  <a:srgbClr val="C00000"/>
                </a:solidFill>
                <a:latin typeface="+mj-ea"/>
              </a:rPr>
              <a:t>COVID-19</a:t>
            </a:r>
            <a:r>
              <a:rPr lang="zh-TW" altLang="zh-TW" b="1" dirty="0" smtClean="0">
                <a:solidFill>
                  <a:srgbClr val="C00000"/>
                </a:solidFill>
                <a:latin typeface="+mj-ea"/>
              </a:rPr>
              <a:t>疫</a:t>
            </a:r>
            <a:r>
              <a:rPr lang="en-US" altLang="zh-TW" b="1" dirty="0" smtClean="0">
                <a:solidFill>
                  <a:srgbClr val="C00000"/>
                </a:solidFill>
                <a:latin typeface="+mj-ea"/>
              </a:rPr>
              <a:t/>
            </a:r>
            <a:br>
              <a:rPr lang="en-US" altLang="zh-TW" b="1" dirty="0" smtClean="0">
                <a:solidFill>
                  <a:srgbClr val="C00000"/>
                </a:solidFill>
                <a:latin typeface="+mj-ea"/>
              </a:rPr>
            </a:br>
            <a:r>
              <a:rPr lang="zh-TW" altLang="en-US" b="1" dirty="0">
                <a:solidFill>
                  <a:srgbClr val="C00000"/>
                </a:solidFill>
                <a:latin typeface="+mj-ea"/>
              </a:rPr>
              <a:t> </a:t>
            </a:r>
            <a:r>
              <a:rPr lang="zh-TW" altLang="en-US" b="1" dirty="0" smtClean="0">
                <a:solidFill>
                  <a:srgbClr val="C00000"/>
                </a:solidFill>
                <a:latin typeface="+mj-ea"/>
              </a:rPr>
              <a:t>           </a:t>
            </a:r>
            <a:r>
              <a:rPr lang="zh-TW" altLang="zh-TW" b="1" dirty="0" smtClean="0">
                <a:solidFill>
                  <a:srgbClr val="C00000"/>
                </a:solidFill>
                <a:latin typeface="+mj-ea"/>
              </a:rPr>
              <a:t>情</a:t>
            </a:r>
            <a:r>
              <a:rPr lang="zh-TW" altLang="zh-TW" b="1" dirty="0">
                <a:solidFill>
                  <a:srgbClr val="C00000"/>
                </a:solidFill>
                <a:latin typeface="+mj-ea"/>
              </a:rPr>
              <a:t>擴散之合作機制</a:t>
            </a:r>
            <a:br>
              <a:rPr lang="zh-TW" altLang="zh-TW" b="1" dirty="0">
                <a:solidFill>
                  <a:srgbClr val="C00000"/>
                </a:solidFill>
                <a:latin typeface="+mj-ea"/>
              </a:rPr>
            </a:br>
            <a:endParaRPr lang="zh-TW" altLang="en-US" b="1" dirty="0">
              <a:solidFill>
                <a:srgbClr val="C00000"/>
              </a:solidFill>
              <a:latin typeface="+mj-ea"/>
            </a:endParaRPr>
          </a:p>
        </p:txBody>
      </p:sp>
      <p:sp>
        <p:nvSpPr>
          <p:cNvPr id="3" name="內容版面配置區 2"/>
          <p:cNvSpPr>
            <a:spLocks noGrp="1"/>
          </p:cNvSpPr>
          <p:nvPr>
            <p:ph idx="1"/>
          </p:nvPr>
        </p:nvSpPr>
        <p:spPr>
          <a:xfrm>
            <a:off x="835270" y="2291862"/>
            <a:ext cx="11198469" cy="4566138"/>
          </a:xfrm>
        </p:spPr>
        <p:txBody>
          <a:bodyPr>
            <a:normAutofit/>
          </a:bodyPr>
          <a:lstStyle/>
          <a:p>
            <a:pPr algn="just"/>
            <a:r>
              <a:rPr lang="zh-TW" altLang="zh-TW" sz="2800" b="1" dirty="0">
                <a:solidFill>
                  <a:schemeClr val="tx1"/>
                </a:solidFill>
                <a:latin typeface="+mj-ea"/>
                <a:ea typeface="+mj-ea"/>
              </a:rPr>
              <a:t>衛生福利部疾病管制</a:t>
            </a:r>
            <a:r>
              <a:rPr lang="zh-TW" altLang="zh-TW" sz="2800" b="1" dirty="0" smtClean="0">
                <a:solidFill>
                  <a:schemeClr val="tx1"/>
                </a:solidFill>
                <a:latin typeface="+mj-ea"/>
                <a:ea typeface="+mj-ea"/>
              </a:rPr>
              <a:t>署提出「</a:t>
            </a:r>
            <a:r>
              <a:rPr lang="zh-TW" altLang="zh-TW" sz="2800" b="1" dirty="0">
                <a:solidFill>
                  <a:schemeClr val="tx1"/>
                </a:solidFill>
                <a:latin typeface="+mj-ea"/>
                <a:ea typeface="+mj-ea"/>
              </a:rPr>
              <a:t>因應嚴重特殊傳染性肺炎疫情整備應變計畫</a:t>
            </a:r>
            <a:r>
              <a:rPr lang="zh-TW" altLang="zh-TW" sz="2800" b="1" dirty="0" smtClean="0">
                <a:solidFill>
                  <a:schemeClr val="tx1"/>
                </a:solidFill>
                <a:latin typeface="+mj-ea"/>
                <a:ea typeface="+mj-ea"/>
              </a:rPr>
              <a:t>」中在第九</a:t>
            </a:r>
            <a:r>
              <a:rPr lang="zh-TW" altLang="zh-TW" sz="2800" b="1" dirty="0">
                <a:solidFill>
                  <a:schemeClr val="tx1"/>
                </a:solidFill>
                <a:latin typeface="+mj-ea"/>
                <a:ea typeface="+mj-ea"/>
              </a:rPr>
              <a:t>項便提出「</a:t>
            </a:r>
            <a:r>
              <a:rPr lang="zh-TW" altLang="zh-TW" sz="2800" b="1" dirty="0">
                <a:solidFill>
                  <a:srgbClr val="00B050"/>
                </a:solidFill>
                <a:latin typeface="+mj-ea"/>
                <a:ea typeface="+mj-ea"/>
              </a:rPr>
              <a:t>發展國際合作</a:t>
            </a:r>
            <a:r>
              <a:rPr lang="zh-TW" altLang="zh-TW" sz="2800" b="1" dirty="0">
                <a:solidFill>
                  <a:schemeClr val="tx1"/>
                </a:solidFill>
                <a:latin typeface="+mj-ea"/>
                <a:ea typeface="+mj-ea"/>
              </a:rPr>
              <a:t>」模式，展現我國希望持續以多元管道參與國際重要防疫會議分享交換防疫對策，無奈面對中國大陸的影響壓力，世界衛生組織</a:t>
            </a:r>
            <a:r>
              <a:rPr lang="en-US" altLang="zh-TW" sz="2800" b="1" dirty="0">
                <a:solidFill>
                  <a:schemeClr val="tx1"/>
                </a:solidFill>
                <a:latin typeface="+mj-ea"/>
                <a:ea typeface="+mj-ea"/>
              </a:rPr>
              <a:t>(WHO)</a:t>
            </a:r>
            <a:r>
              <a:rPr lang="zh-TW" altLang="zh-TW" sz="2800" b="1" dirty="0">
                <a:solidFill>
                  <a:schemeClr val="tx1"/>
                </a:solidFill>
                <a:latin typeface="+mj-ea"/>
                <a:ea typeface="+mj-ea"/>
              </a:rPr>
              <a:t>未能邀請我國參與防疫的緊急</a:t>
            </a:r>
            <a:r>
              <a:rPr lang="zh-TW" altLang="zh-TW" sz="2800" b="1" dirty="0" smtClean="0">
                <a:solidFill>
                  <a:schemeClr val="tx1"/>
                </a:solidFill>
                <a:latin typeface="+mj-ea"/>
                <a:ea typeface="+mj-ea"/>
              </a:rPr>
              <a:t>會議</a:t>
            </a:r>
            <a:endParaRPr lang="en-US" altLang="zh-TW" sz="2800" b="1" dirty="0" smtClean="0">
              <a:solidFill>
                <a:schemeClr val="tx1"/>
              </a:solidFill>
              <a:latin typeface="+mj-ea"/>
              <a:ea typeface="+mj-ea"/>
            </a:endParaRPr>
          </a:p>
          <a:p>
            <a:pPr algn="just"/>
            <a:r>
              <a:rPr lang="zh-TW" altLang="zh-TW" sz="2800" b="1" dirty="0">
                <a:solidFill>
                  <a:schemeClr val="tx1"/>
                </a:solidFill>
                <a:latin typeface="+mj-ea"/>
                <a:ea typeface="+mj-ea"/>
              </a:rPr>
              <a:t>雖存在現實國際外在環境的限制有著實質困難外，但缺乏完備整體的與國際社會共同防治新型冠狀肺炎疫情擴散之合作機制藍圖亦是事實，尤其政府主管機關更應該主動體認並預先評估國際現實與困境超前規劃「</a:t>
            </a:r>
            <a:r>
              <a:rPr lang="zh-TW" altLang="zh-TW" sz="2800" b="1" dirty="0">
                <a:solidFill>
                  <a:srgbClr val="00B050"/>
                </a:solidFill>
                <a:latin typeface="+mj-ea"/>
                <a:ea typeface="+mj-ea"/>
              </a:rPr>
              <a:t>應變策略</a:t>
            </a:r>
            <a:r>
              <a:rPr lang="zh-TW" altLang="zh-TW" sz="2800" b="1" dirty="0">
                <a:solidFill>
                  <a:schemeClr val="tx1"/>
                </a:solidFill>
                <a:latin typeface="+mj-ea"/>
                <a:ea typeface="+mj-ea"/>
              </a:rPr>
              <a:t>」，而非被動的陷於這個困境找不到突破口</a:t>
            </a:r>
            <a:endParaRPr lang="zh-TW" altLang="en-US" sz="2800" b="1" dirty="0">
              <a:solidFill>
                <a:schemeClr val="tx1"/>
              </a:solidFill>
              <a:latin typeface="+mj-ea"/>
              <a:ea typeface="+mj-ea"/>
            </a:endParaRPr>
          </a:p>
        </p:txBody>
      </p:sp>
    </p:spTree>
    <p:extLst>
      <p:ext uri="{BB962C8B-B14F-4D97-AF65-F5344CB8AC3E}">
        <p14:creationId xmlns:p14="http://schemas.microsoft.com/office/powerpoint/2010/main" val="29720791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14500" y="624110"/>
            <a:ext cx="10477499" cy="1280890"/>
          </a:xfrm>
        </p:spPr>
        <p:txBody>
          <a:bodyPr>
            <a:normAutofit fontScale="90000"/>
          </a:bodyPr>
          <a:lstStyle/>
          <a:p>
            <a:r>
              <a:rPr lang="zh-TW" altLang="zh-TW" b="1" dirty="0">
                <a:solidFill>
                  <a:srgbClr val="C00000"/>
                </a:solidFill>
              </a:rPr>
              <a:t>十三、「因應嚴重特殊傳染性肺炎疫情整備應變計畫</a:t>
            </a:r>
            <a:r>
              <a:rPr lang="zh-TW" altLang="zh-TW" b="1" dirty="0" smtClean="0">
                <a:solidFill>
                  <a:srgbClr val="C00000"/>
                </a:solidFill>
              </a:rPr>
              <a:t>」</a:t>
            </a:r>
            <a:r>
              <a:rPr lang="en-US" altLang="zh-TW" b="1" dirty="0" smtClean="0">
                <a:solidFill>
                  <a:srgbClr val="C00000"/>
                </a:solidFill>
              </a:rPr>
              <a:t/>
            </a:r>
            <a:br>
              <a:rPr lang="en-US" altLang="zh-TW" b="1" dirty="0" smtClean="0">
                <a:solidFill>
                  <a:srgbClr val="C00000"/>
                </a:solidFill>
              </a:rPr>
            </a:br>
            <a:r>
              <a:rPr lang="zh-TW" altLang="en-US" b="1" dirty="0">
                <a:solidFill>
                  <a:srgbClr val="C00000"/>
                </a:solidFill>
              </a:rPr>
              <a:t> </a:t>
            </a:r>
            <a:r>
              <a:rPr lang="zh-TW" altLang="en-US" b="1" dirty="0" smtClean="0">
                <a:solidFill>
                  <a:srgbClr val="C00000"/>
                </a:solidFill>
              </a:rPr>
              <a:t>          </a:t>
            </a:r>
            <a:r>
              <a:rPr lang="zh-TW" altLang="zh-TW" b="1" dirty="0" smtClean="0">
                <a:solidFill>
                  <a:srgbClr val="C00000"/>
                </a:solidFill>
              </a:rPr>
              <a:t>之</a:t>
            </a:r>
            <a:r>
              <a:rPr lang="zh-TW" altLang="zh-TW" b="1" dirty="0">
                <a:solidFill>
                  <a:srgbClr val="C00000"/>
                </a:solidFill>
              </a:rPr>
              <a:t>內容缺乏我國應積極研發、量產</a:t>
            </a:r>
            <a:r>
              <a:rPr lang="en-US" altLang="zh-TW" b="1" dirty="0">
                <a:solidFill>
                  <a:srgbClr val="C00000"/>
                </a:solidFill>
              </a:rPr>
              <a:t>COVID-19</a:t>
            </a:r>
            <a:r>
              <a:rPr lang="zh-TW" altLang="zh-TW" b="1" dirty="0" smtClean="0">
                <a:solidFill>
                  <a:srgbClr val="C00000"/>
                </a:solidFill>
              </a:rPr>
              <a:t>疫苗</a:t>
            </a:r>
            <a:r>
              <a:rPr lang="en-US" altLang="zh-TW" b="1" dirty="0" smtClean="0">
                <a:solidFill>
                  <a:srgbClr val="C00000"/>
                </a:solidFill>
              </a:rPr>
              <a:t/>
            </a:r>
            <a:br>
              <a:rPr lang="en-US" altLang="zh-TW" b="1" dirty="0" smtClean="0">
                <a:solidFill>
                  <a:srgbClr val="C00000"/>
                </a:solidFill>
              </a:rPr>
            </a:br>
            <a:r>
              <a:rPr lang="zh-TW" altLang="en-US" b="1" dirty="0">
                <a:solidFill>
                  <a:srgbClr val="C00000"/>
                </a:solidFill>
              </a:rPr>
              <a:t> </a:t>
            </a:r>
            <a:r>
              <a:rPr lang="zh-TW" altLang="en-US" b="1" dirty="0" smtClean="0">
                <a:solidFill>
                  <a:srgbClr val="C00000"/>
                </a:solidFill>
              </a:rPr>
              <a:t>          </a:t>
            </a:r>
            <a:r>
              <a:rPr lang="zh-TW" altLang="zh-TW" b="1" dirty="0" smtClean="0">
                <a:solidFill>
                  <a:srgbClr val="C00000"/>
                </a:solidFill>
              </a:rPr>
              <a:t>之</a:t>
            </a:r>
            <a:r>
              <a:rPr lang="zh-TW" altLang="zh-TW" b="1" dirty="0">
                <a:solidFill>
                  <a:srgbClr val="C00000"/>
                </a:solidFill>
              </a:rPr>
              <a:t>機制</a:t>
            </a:r>
            <a:r>
              <a:rPr lang="zh-TW" altLang="zh-TW" dirty="0">
                <a:solidFill>
                  <a:srgbClr val="C00000"/>
                </a:solidFill>
              </a:rPr>
              <a:t/>
            </a:r>
            <a:br>
              <a:rPr lang="zh-TW" altLang="zh-TW" dirty="0">
                <a:solidFill>
                  <a:srgbClr val="C00000"/>
                </a:solidFill>
              </a:rPr>
            </a:br>
            <a:endParaRPr lang="zh-TW" altLang="en-US" dirty="0">
              <a:solidFill>
                <a:srgbClr val="C00000"/>
              </a:solidFill>
            </a:endParaRPr>
          </a:p>
        </p:txBody>
      </p:sp>
      <p:sp>
        <p:nvSpPr>
          <p:cNvPr id="3" name="內容版面配置區 2"/>
          <p:cNvSpPr>
            <a:spLocks noGrp="1"/>
          </p:cNvSpPr>
          <p:nvPr>
            <p:ph idx="1"/>
          </p:nvPr>
        </p:nvSpPr>
        <p:spPr>
          <a:xfrm>
            <a:off x="258619" y="2133599"/>
            <a:ext cx="11933382" cy="4636477"/>
          </a:xfrm>
        </p:spPr>
        <p:txBody>
          <a:bodyPr>
            <a:normAutofit/>
          </a:bodyPr>
          <a:lstStyle/>
          <a:p>
            <a:r>
              <a:rPr lang="zh-TW" altLang="zh-TW" sz="2800" b="1" dirty="0">
                <a:solidFill>
                  <a:schemeClr val="tx1"/>
                </a:solidFill>
                <a:latin typeface="+mj-ea"/>
                <a:ea typeface="+mj-ea"/>
              </a:rPr>
              <a:t>依據衛生福利部疾病管制署發布之「因應嚴重特殊傳染性肺炎疫情整備應變計畫」中應變策略之內容所示</a:t>
            </a:r>
            <a:r>
              <a:rPr lang="en-US" altLang="zh-TW" sz="2800" b="1" dirty="0">
                <a:solidFill>
                  <a:schemeClr val="tx1"/>
                </a:solidFill>
                <a:latin typeface="+mj-ea"/>
                <a:ea typeface="+mj-ea"/>
              </a:rPr>
              <a:t>(</a:t>
            </a:r>
            <a:r>
              <a:rPr lang="zh-TW" altLang="zh-TW" sz="2800" b="1" dirty="0">
                <a:solidFill>
                  <a:schemeClr val="tx1"/>
                </a:solidFill>
                <a:latin typeface="+mj-ea"/>
                <a:ea typeface="+mj-ea"/>
              </a:rPr>
              <a:t>詳如下</a:t>
            </a:r>
            <a:r>
              <a:rPr lang="zh-TW" altLang="zh-TW" sz="2800" b="1" dirty="0" smtClean="0">
                <a:solidFill>
                  <a:schemeClr val="tx1"/>
                </a:solidFill>
                <a:latin typeface="+mj-ea"/>
                <a:ea typeface="+mj-ea"/>
              </a:rPr>
              <a:t>圖</a:t>
            </a:r>
            <a:r>
              <a:rPr lang="en-US" altLang="zh-TW" sz="2800" b="1" dirty="0" smtClean="0">
                <a:solidFill>
                  <a:schemeClr val="tx1"/>
                </a:solidFill>
                <a:latin typeface="+mj-ea"/>
                <a:ea typeface="+mj-ea"/>
              </a:rPr>
              <a:t>)</a:t>
            </a:r>
            <a:r>
              <a:rPr lang="zh-TW" altLang="zh-TW" sz="2800" b="1" dirty="0">
                <a:solidFill>
                  <a:schemeClr val="tx1"/>
                </a:solidFill>
                <a:latin typeface="+mj-ea"/>
                <a:ea typeface="+mj-ea"/>
              </a:rPr>
              <a:t>，並未包含積極研發</a:t>
            </a:r>
            <a:r>
              <a:rPr lang="en-US" altLang="zh-TW" sz="2800" b="1" dirty="0">
                <a:solidFill>
                  <a:schemeClr val="tx1"/>
                </a:solidFill>
                <a:latin typeface="+mj-ea"/>
                <a:ea typeface="+mj-ea"/>
              </a:rPr>
              <a:t>COVID-19</a:t>
            </a:r>
            <a:r>
              <a:rPr lang="zh-TW" altLang="zh-TW" sz="2800" b="1" dirty="0">
                <a:solidFill>
                  <a:schemeClr val="tx1"/>
                </a:solidFill>
                <a:latin typeface="+mj-ea"/>
                <a:ea typeface="+mj-ea"/>
              </a:rPr>
              <a:t>疫苗之規劃，顯然這樣子的策略似乎</a:t>
            </a:r>
            <a:r>
              <a:rPr lang="zh-TW" altLang="zh-TW" sz="2800" b="1" u="sng" dirty="0">
                <a:solidFill>
                  <a:schemeClr val="tx1"/>
                </a:solidFill>
                <a:latin typeface="+mj-ea"/>
                <a:ea typeface="+mj-ea"/>
              </a:rPr>
              <a:t>缺乏前瞻性的防治疫情概念</a:t>
            </a:r>
            <a:endParaRPr lang="zh-TW" altLang="en-US" sz="2800" b="1" u="sng" dirty="0">
              <a:solidFill>
                <a:schemeClr val="tx1"/>
              </a:solidFill>
              <a:latin typeface="+mj-ea"/>
              <a:ea typeface="+mj-ea"/>
            </a:endParaRPr>
          </a:p>
        </p:txBody>
      </p:sp>
      <p:pic>
        <p:nvPicPr>
          <p:cNvPr id="4" name="圖片 3"/>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452582" y="3675185"/>
            <a:ext cx="11739418" cy="3182815"/>
          </a:xfrm>
          <a:prstGeom prst="rect">
            <a:avLst/>
          </a:prstGeom>
        </p:spPr>
      </p:pic>
    </p:spTree>
    <p:extLst>
      <p:ext uri="{BB962C8B-B14F-4D97-AF65-F5344CB8AC3E}">
        <p14:creationId xmlns:p14="http://schemas.microsoft.com/office/powerpoint/2010/main" val="26156830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23292" y="624110"/>
            <a:ext cx="10468707" cy="1280890"/>
          </a:xfrm>
        </p:spPr>
        <p:txBody>
          <a:bodyPr>
            <a:normAutofit/>
          </a:bodyPr>
          <a:lstStyle/>
          <a:p>
            <a:r>
              <a:rPr lang="zh-TW" altLang="zh-TW" sz="3200" b="1" dirty="0">
                <a:solidFill>
                  <a:srgbClr val="C00000"/>
                </a:solidFill>
              </a:rPr>
              <a:t>十四、《嚴重特殊傳染性肺炎防治及紓困振興</a:t>
            </a:r>
            <a:r>
              <a:rPr lang="zh-TW" altLang="zh-TW" sz="3200" b="1" dirty="0" smtClean="0">
                <a:solidFill>
                  <a:srgbClr val="C00000"/>
                </a:solidFill>
              </a:rPr>
              <a:t>特別條例》</a:t>
            </a:r>
            <a:r>
              <a:rPr lang="en-US" altLang="zh-TW" sz="3200" b="1" dirty="0" smtClean="0">
                <a:solidFill>
                  <a:srgbClr val="C00000"/>
                </a:solidFill>
              </a:rPr>
              <a:t/>
            </a:r>
            <a:br>
              <a:rPr lang="en-US" altLang="zh-TW" sz="3200" b="1" dirty="0" smtClean="0">
                <a:solidFill>
                  <a:srgbClr val="C00000"/>
                </a:solidFill>
              </a:rPr>
            </a:br>
            <a:r>
              <a:rPr lang="zh-TW" altLang="en-US" sz="3200" b="1" dirty="0">
                <a:solidFill>
                  <a:srgbClr val="C00000"/>
                </a:solidFill>
              </a:rPr>
              <a:t> </a:t>
            </a:r>
            <a:r>
              <a:rPr lang="zh-TW" altLang="en-US" sz="3200" b="1" dirty="0" smtClean="0">
                <a:solidFill>
                  <a:srgbClr val="C00000"/>
                </a:solidFill>
              </a:rPr>
              <a:t>          </a:t>
            </a:r>
            <a:r>
              <a:rPr lang="zh-TW" altLang="zh-TW" sz="3200" b="1" dirty="0" smtClean="0">
                <a:solidFill>
                  <a:srgbClr val="C00000"/>
                </a:solidFill>
              </a:rPr>
              <a:t>整體</a:t>
            </a:r>
            <a:r>
              <a:rPr lang="zh-TW" altLang="zh-TW" sz="3200" b="1" dirty="0">
                <a:solidFill>
                  <a:srgbClr val="C00000"/>
                </a:solidFill>
              </a:rPr>
              <a:t>執法成效不佳</a:t>
            </a:r>
            <a:endParaRPr lang="zh-TW" altLang="en-US" sz="3200" dirty="0">
              <a:solidFill>
                <a:srgbClr val="C00000"/>
              </a:solidFill>
            </a:endParaRPr>
          </a:p>
        </p:txBody>
      </p:sp>
      <p:sp>
        <p:nvSpPr>
          <p:cNvPr id="3" name="內容版面配置區 2"/>
          <p:cNvSpPr>
            <a:spLocks noGrp="1"/>
          </p:cNvSpPr>
          <p:nvPr>
            <p:ph idx="1"/>
          </p:nvPr>
        </p:nvSpPr>
        <p:spPr>
          <a:xfrm>
            <a:off x="1107831" y="2133600"/>
            <a:ext cx="10908323" cy="4724400"/>
          </a:xfrm>
        </p:spPr>
        <p:txBody>
          <a:bodyPr>
            <a:normAutofit/>
          </a:bodyPr>
          <a:lstStyle/>
          <a:p>
            <a:pPr algn="just"/>
            <a:r>
              <a:rPr lang="zh-TW" altLang="zh-TW" sz="2800" b="1" dirty="0">
                <a:solidFill>
                  <a:schemeClr val="tx1"/>
                </a:solidFill>
                <a:latin typeface="+mj-ea"/>
                <a:ea typeface="+mj-ea"/>
              </a:rPr>
              <a:t>台大公衛學者詹長權教授表示</a:t>
            </a:r>
            <a:r>
              <a:rPr lang="zh-TW" altLang="zh-TW" sz="2800" b="1" dirty="0" smtClean="0">
                <a:solidFill>
                  <a:schemeClr val="tx1"/>
                </a:solidFill>
                <a:latin typeface="+mj-ea"/>
                <a:ea typeface="+mj-ea"/>
              </a:rPr>
              <a:t>，預估</a:t>
            </a:r>
            <a:r>
              <a:rPr lang="zh-TW" altLang="zh-TW" sz="2800" b="1" dirty="0">
                <a:solidFill>
                  <a:schemeClr val="tx1"/>
                </a:solidFill>
                <a:latin typeface="+mj-ea"/>
                <a:ea typeface="+mj-ea"/>
              </a:rPr>
              <a:t>新冠肺炎之</a:t>
            </a:r>
            <a:r>
              <a:rPr lang="zh-TW" altLang="zh-TW" sz="2800" b="1" dirty="0" smtClean="0">
                <a:solidFill>
                  <a:schemeClr val="tx1"/>
                </a:solidFill>
                <a:latin typeface="+mj-ea"/>
                <a:ea typeface="+mj-ea"/>
              </a:rPr>
              <a:t>死亡率將</a:t>
            </a:r>
            <a:r>
              <a:rPr lang="zh-TW" altLang="zh-TW" sz="2800" b="1" dirty="0">
                <a:solidFill>
                  <a:schemeClr val="tx1"/>
                </a:solidFill>
                <a:latin typeface="+mj-ea"/>
                <a:ea typeface="+mj-ea"/>
              </a:rPr>
              <a:t>會成為台灣</a:t>
            </a:r>
            <a:r>
              <a:rPr lang="en-US" altLang="zh-TW" sz="2800" b="1" dirty="0">
                <a:solidFill>
                  <a:schemeClr val="tx1"/>
                </a:solidFill>
                <a:latin typeface="+mj-ea"/>
                <a:ea typeface="+mj-ea"/>
              </a:rPr>
              <a:t>2022</a:t>
            </a:r>
            <a:r>
              <a:rPr lang="zh-TW" altLang="zh-TW" sz="2800" b="1" dirty="0">
                <a:solidFill>
                  <a:schemeClr val="tx1"/>
                </a:solidFill>
                <a:latin typeface="+mj-ea"/>
                <a:ea typeface="+mj-ea"/>
              </a:rPr>
              <a:t>年之第五大死亡原因，顯示我國現有的防疫指揮系統及相關之防疫措施與機制，恐無法有效地將新冠疫情壓制在「</a:t>
            </a:r>
            <a:r>
              <a:rPr lang="zh-TW" altLang="zh-TW" sz="2800" b="1" dirty="0">
                <a:solidFill>
                  <a:srgbClr val="00B050"/>
                </a:solidFill>
                <a:latin typeface="+mj-ea"/>
                <a:ea typeface="+mj-ea"/>
              </a:rPr>
              <a:t>低死亡率</a:t>
            </a:r>
            <a:r>
              <a:rPr lang="zh-TW" altLang="zh-TW" sz="2800" b="1" dirty="0">
                <a:solidFill>
                  <a:schemeClr val="tx1"/>
                </a:solidFill>
                <a:latin typeface="+mj-ea"/>
                <a:ea typeface="+mj-ea"/>
              </a:rPr>
              <a:t>」之預設</a:t>
            </a:r>
            <a:r>
              <a:rPr lang="zh-TW" altLang="zh-TW" sz="2800" b="1" dirty="0" smtClean="0">
                <a:solidFill>
                  <a:schemeClr val="tx1"/>
                </a:solidFill>
                <a:latin typeface="+mj-ea"/>
                <a:ea typeface="+mj-ea"/>
              </a:rPr>
              <a:t>目標</a:t>
            </a:r>
            <a:endParaRPr lang="en-US" altLang="zh-TW" sz="2800" b="1" dirty="0" smtClean="0">
              <a:solidFill>
                <a:schemeClr val="tx1"/>
              </a:solidFill>
              <a:latin typeface="+mj-ea"/>
              <a:ea typeface="+mj-ea"/>
            </a:endParaRPr>
          </a:p>
          <a:p>
            <a:pPr algn="just"/>
            <a:r>
              <a:rPr lang="zh-TW" altLang="zh-TW" sz="2800" b="1" dirty="0">
                <a:solidFill>
                  <a:schemeClr val="tx1"/>
                </a:solidFill>
                <a:latin typeface="+mj-ea"/>
                <a:ea typeface="+mj-ea"/>
              </a:rPr>
              <a:t>台灣近期爆發嚴重的疫情下，防疫措施也再遭國際社會及國內民眾之高度質疑，導致</a:t>
            </a:r>
            <a:r>
              <a:rPr lang="zh-TW" altLang="zh-TW" sz="2800" b="1" dirty="0" smtClean="0">
                <a:solidFill>
                  <a:schemeClr val="tx1"/>
                </a:solidFill>
                <a:latin typeface="+mj-ea"/>
                <a:ea typeface="+mj-ea"/>
              </a:rPr>
              <a:t>國人感受</a:t>
            </a:r>
            <a:r>
              <a:rPr lang="zh-TW" altLang="zh-TW" sz="2800" b="1" dirty="0">
                <a:solidFill>
                  <a:schemeClr val="tx1"/>
                </a:solidFill>
                <a:latin typeface="+mj-ea"/>
                <a:ea typeface="+mj-ea"/>
              </a:rPr>
              <a:t>到政府依據《嚴重特殊傳染性肺炎防治及紓困振興特別條例》整體執法成效，恐有不佳的實際外部現象</a:t>
            </a:r>
            <a:endParaRPr lang="zh-TW" altLang="en-US" sz="2800" b="1" dirty="0">
              <a:solidFill>
                <a:schemeClr val="tx1"/>
              </a:solidFill>
              <a:latin typeface="+mj-ea"/>
              <a:ea typeface="+mj-ea"/>
            </a:endParaRPr>
          </a:p>
        </p:txBody>
      </p:sp>
    </p:spTree>
    <p:extLst>
      <p:ext uri="{BB962C8B-B14F-4D97-AF65-F5344CB8AC3E}">
        <p14:creationId xmlns:p14="http://schemas.microsoft.com/office/powerpoint/2010/main" val="16655138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7018" y="-203199"/>
            <a:ext cx="11028218" cy="637309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TW" altLang="en-US" sz="8800" b="1" dirty="0">
                <a:latin typeface="+mj-ea"/>
                <a:ea typeface="+mj-ea"/>
              </a:rPr>
              <a:t>肆、因應</a:t>
            </a:r>
            <a:r>
              <a:rPr lang="en-US" altLang="zh-TW" sz="8800" b="1" dirty="0">
                <a:latin typeface="+mj-ea"/>
                <a:ea typeface="+mj-ea"/>
              </a:rPr>
              <a:t>COVID-19</a:t>
            </a:r>
            <a:r>
              <a:rPr lang="zh-TW" altLang="en-US" sz="8800" b="1" dirty="0">
                <a:latin typeface="+mj-ea"/>
                <a:ea typeface="+mj-ea"/>
              </a:rPr>
              <a:t>疫情影響下之</a:t>
            </a:r>
            <a:r>
              <a:rPr lang="zh-TW" altLang="en-US" sz="8800" b="1" dirty="0" smtClean="0">
                <a:latin typeface="+mj-ea"/>
                <a:ea typeface="+mj-ea"/>
              </a:rPr>
              <a:t>法律</a:t>
            </a:r>
            <a:endParaRPr lang="en-US" altLang="zh-TW" sz="8800" b="1" dirty="0" smtClean="0">
              <a:latin typeface="+mj-ea"/>
              <a:ea typeface="+mj-ea"/>
            </a:endParaRPr>
          </a:p>
          <a:p>
            <a:pPr algn="ctr"/>
            <a:r>
              <a:rPr lang="en-US" altLang="zh-TW" sz="8800" b="1" dirty="0">
                <a:latin typeface="+mj-ea"/>
                <a:ea typeface="+mj-ea"/>
              </a:rPr>
              <a:t> </a:t>
            </a:r>
            <a:r>
              <a:rPr lang="en-US" altLang="zh-TW" sz="8800" b="1" dirty="0" smtClean="0">
                <a:latin typeface="+mj-ea"/>
                <a:ea typeface="+mj-ea"/>
              </a:rPr>
              <a:t>    </a:t>
            </a:r>
            <a:r>
              <a:rPr lang="zh-TW" altLang="en-US" sz="8800" b="1" dirty="0" smtClean="0">
                <a:latin typeface="+mj-ea"/>
                <a:ea typeface="+mj-ea"/>
              </a:rPr>
              <a:t>應變</a:t>
            </a:r>
            <a:r>
              <a:rPr lang="zh-TW" altLang="en-US" sz="8800" b="1" dirty="0">
                <a:latin typeface="+mj-ea"/>
                <a:ea typeface="+mj-ea"/>
              </a:rPr>
              <a:t>體系規劃與調整之可行對策</a:t>
            </a:r>
          </a:p>
        </p:txBody>
      </p:sp>
    </p:spTree>
    <p:extLst>
      <p:ext uri="{BB962C8B-B14F-4D97-AF65-F5344CB8AC3E}">
        <p14:creationId xmlns:p14="http://schemas.microsoft.com/office/powerpoint/2010/main" val="20414223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05708" y="624110"/>
            <a:ext cx="10486291" cy="1509490"/>
          </a:xfrm>
        </p:spPr>
        <p:txBody>
          <a:bodyPr>
            <a:normAutofit fontScale="90000"/>
          </a:bodyPr>
          <a:lstStyle/>
          <a:p>
            <a:r>
              <a:rPr lang="zh-TW" altLang="en-US" b="1" dirty="0">
                <a:solidFill>
                  <a:srgbClr val="C00000"/>
                </a:solidFill>
              </a:rPr>
              <a:t>一、「嚴重特殊傳染性肺炎防治及紓困振興特別條例」</a:t>
            </a:r>
            <a:r>
              <a:rPr lang="zh-TW" altLang="en-US" b="1" dirty="0" smtClean="0">
                <a:solidFill>
                  <a:srgbClr val="C00000"/>
                </a:solidFill>
              </a:rPr>
              <a:t>若</a:t>
            </a:r>
            <a:r>
              <a:rPr lang="en-US" altLang="zh-TW" b="1" dirty="0" smtClean="0">
                <a:solidFill>
                  <a:srgbClr val="C00000"/>
                </a:solidFill>
              </a:rPr>
              <a:t/>
            </a:r>
            <a:br>
              <a:rPr lang="en-US" altLang="zh-TW" b="1" dirty="0" smtClean="0">
                <a:solidFill>
                  <a:srgbClr val="C00000"/>
                </a:solidFill>
              </a:rPr>
            </a:br>
            <a:r>
              <a:rPr lang="en-US" altLang="zh-TW" b="1" dirty="0">
                <a:solidFill>
                  <a:srgbClr val="C00000"/>
                </a:solidFill>
              </a:rPr>
              <a:t> </a:t>
            </a:r>
            <a:r>
              <a:rPr lang="en-US" altLang="zh-TW" b="1" dirty="0" smtClean="0">
                <a:solidFill>
                  <a:srgbClr val="C00000"/>
                </a:solidFill>
              </a:rPr>
              <a:t>      </a:t>
            </a:r>
            <a:r>
              <a:rPr lang="zh-TW" altLang="en-US" b="1" dirty="0" smtClean="0">
                <a:solidFill>
                  <a:srgbClr val="C00000"/>
                </a:solidFill>
              </a:rPr>
              <a:t>干</a:t>
            </a:r>
            <a:r>
              <a:rPr lang="zh-TW" altLang="en-US" b="1" dirty="0">
                <a:solidFill>
                  <a:srgbClr val="C00000"/>
                </a:solidFill>
              </a:rPr>
              <a:t>條文之建置，宜符合國會法律保留、法治國原則</a:t>
            </a:r>
            <a:r>
              <a:rPr lang="zh-TW" altLang="en-US" b="1" dirty="0" smtClean="0">
                <a:solidFill>
                  <a:srgbClr val="C00000"/>
                </a:solidFill>
              </a:rPr>
              <a:t>、</a:t>
            </a:r>
            <a:r>
              <a:rPr lang="en-US" altLang="zh-TW" b="1" dirty="0" smtClean="0">
                <a:solidFill>
                  <a:srgbClr val="C00000"/>
                </a:solidFill>
              </a:rPr>
              <a:t/>
            </a:r>
            <a:br>
              <a:rPr lang="en-US" altLang="zh-TW" b="1" dirty="0" smtClean="0">
                <a:solidFill>
                  <a:srgbClr val="C00000"/>
                </a:solidFill>
              </a:rPr>
            </a:br>
            <a:r>
              <a:rPr lang="en-US" altLang="zh-TW" b="1" dirty="0">
                <a:solidFill>
                  <a:srgbClr val="C00000"/>
                </a:solidFill>
              </a:rPr>
              <a:t> </a:t>
            </a:r>
            <a:r>
              <a:rPr lang="en-US" altLang="zh-TW" b="1" dirty="0" smtClean="0">
                <a:solidFill>
                  <a:srgbClr val="C00000"/>
                </a:solidFill>
              </a:rPr>
              <a:t>      </a:t>
            </a:r>
            <a:r>
              <a:rPr lang="zh-TW" altLang="en-US" b="1" dirty="0" smtClean="0">
                <a:solidFill>
                  <a:srgbClr val="C00000"/>
                </a:solidFill>
              </a:rPr>
              <a:t>明確</a:t>
            </a:r>
            <a:r>
              <a:rPr lang="zh-TW" altLang="en-US" b="1" dirty="0">
                <a:solidFill>
                  <a:srgbClr val="C00000"/>
                </a:solidFill>
              </a:rPr>
              <a:t>性原則、比例原則</a:t>
            </a:r>
          </a:p>
        </p:txBody>
      </p:sp>
      <p:sp>
        <p:nvSpPr>
          <p:cNvPr id="3" name="內容版面配置區 2"/>
          <p:cNvSpPr>
            <a:spLocks noGrp="1"/>
          </p:cNvSpPr>
          <p:nvPr>
            <p:ph idx="1"/>
          </p:nvPr>
        </p:nvSpPr>
        <p:spPr>
          <a:xfrm>
            <a:off x="888023" y="2476500"/>
            <a:ext cx="11303977" cy="4381500"/>
          </a:xfrm>
        </p:spPr>
        <p:txBody>
          <a:bodyPr>
            <a:normAutofit/>
          </a:bodyPr>
          <a:lstStyle/>
          <a:p>
            <a:r>
              <a:rPr lang="zh-TW" altLang="zh-TW" sz="2800" b="1" dirty="0">
                <a:solidFill>
                  <a:schemeClr val="tx1"/>
                </a:solidFill>
                <a:latin typeface="+mj-ea"/>
                <a:ea typeface="+mj-ea"/>
              </a:rPr>
              <a:t>舉凡干預人民的人身自由，在檢視其合憲性與合法性時，有必要以嚴格的標準來進行審查，此即涉及上開作為是否符合</a:t>
            </a:r>
            <a:r>
              <a:rPr lang="zh-TW" altLang="zh-TW" sz="2800" b="1" u="sng" dirty="0">
                <a:solidFill>
                  <a:schemeClr val="tx1"/>
                </a:solidFill>
                <a:latin typeface="+mj-ea"/>
                <a:ea typeface="+mj-ea"/>
              </a:rPr>
              <a:t>法律保留</a:t>
            </a:r>
            <a:r>
              <a:rPr lang="zh-TW" altLang="zh-TW" sz="2800" b="1" dirty="0">
                <a:solidFill>
                  <a:schemeClr val="tx1"/>
                </a:solidFill>
                <a:latin typeface="+mj-ea"/>
                <a:ea typeface="+mj-ea"/>
              </a:rPr>
              <a:t>及</a:t>
            </a:r>
            <a:r>
              <a:rPr lang="zh-TW" altLang="zh-TW" sz="2800" b="1" u="sng" dirty="0">
                <a:solidFill>
                  <a:schemeClr val="tx1"/>
                </a:solidFill>
                <a:latin typeface="+mj-ea"/>
                <a:ea typeface="+mj-ea"/>
              </a:rPr>
              <a:t>法律授權明確性</a:t>
            </a:r>
            <a:r>
              <a:rPr lang="zh-TW" altLang="zh-TW" sz="2800" b="1" dirty="0">
                <a:solidFill>
                  <a:schemeClr val="tx1"/>
                </a:solidFill>
                <a:latin typeface="+mj-ea"/>
                <a:ea typeface="+mj-ea"/>
              </a:rPr>
              <a:t>等重大之</a:t>
            </a:r>
            <a:r>
              <a:rPr lang="zh-TW" altLang="zh-TW" sz="2800" b="1" dirty="0" smtClean="0">
                <a:solidFill>
                  <a:schemeClr val="tx1"/>
                </a:solidFill>
                <a:latin typeface="+mj-ea"/>
                <a:ea typeface="+mj-ea"/>
              </a:rPr>
              <a:t>法理</a:t>
            </a:r>
            <a:endParaRPr lang="en-US" altLang="zh-TW" sz="2800" b="1" dirty="0" smtClean="0">
              <a:solidFill>
                <a:schemeClr val="tx1"/>
              </a:solidFill>
              <a:latin typeface="+mj-ea"/>
              <a:ea typeface="+mj-ea"/>
            </a:endParaRPr>
          </a:p>
          <a:p>
            <a:r>
              <a:rPr lang="zh-TW" altLang="zh-TW" sz="2800" b="1" dirty="0">
                <a:solidFill>
                  <a:schemeClr val="tx1"/>
                </a:solidFill>
                <a:latin typeface="+mj-ea"/>
                <a:ea typeface="+mj-ea"/>
              </a:rPr>
              <a:t>若實質侵害人民的人身自由時，則必須在重要公共利益與基本權利保障中盱衡是否合乎</a:t>
            </a:r>
            <a:r>
              <a:rPr lang="zh-TW" altLang="zh-TW" sz="2800" b="1" u="sng" dirty="0">
                <a:solidFill>
                  <a:schemeClr val="tx1"/>
                </a:solidFill>
                <a:latin typeface="+mj-ea"/>
                <a:ea typeface="+mj-ea"/>
              </a:rPr>
              <a:t>比例原則</a:t>
            </a:r>
            <a:r>
              <a:rPr lang="zh-TW" altLang="zh-TW" sz="2800" b="1" dirty="0">
                <a:solidFill>
                  <a:schemeClr val="tx1"/>
                </a:solidFill>
                <a:latin typeface="+mj-ea"/>
                <a:ea typeface="+mj-ea"/>
              </a:rPr>
              <a:t>及</a:t>
            </a:r>
            <a:r>
              <a:rPr lang="zh-TW" altLang="zh-TW" sz="2800" b="1" u="sng" dirty="0">
                <a:solidFill>
                  <a:schemeClr val="tx1"/>
                </a:solidFill>
                <a:latin typeface="+mj-ea"/>
                <a:ea typeface="+mj-ea"/>
              </a:rPr>
              <a:t>平等</a:t>
            </a:r>
            <a:r>
              <a:rPr lang="zh-TW" altLang="zh-TW" sz="2800" b="1" u="sng" dirty="0" smtClean="0">
                <a:solidFill>
                  <a:schemeClr val="tx1"/>
                </a:solidFill>
                <a:latin typeface="+mj-ea"/>
                <a:ea typeface="+mj-ea"/>
              </a:rPr>
              <a:t>原則</a:t>
            </a:r>
            <a:endParaRPr lang="en-US" altLang="zh-TW" sz="2800" b="1" u="sng" dirty="0" smtClean="0">
              <a:solidFill>
                <a:schemeClr val="tx1"/>
              </a:solidFill>
              <a:latin typeface="+mj-ea"/>
              <a:ea typeface="+mj-ea"/>
            </a:endParaRPr>
          </a:p>
          <a:p>
            <a:r>
              <a:rPr lang="zh-TW" altLang="zh-TW" sz="2800" b="1" dirty="0">
                <a:solidFill>
                  <a:schemeClr val="tx1"/>
                </a:solidFill>
                <a:latin typeface="+mj-ea"/>
                <a:ea typeface="+mj-ea"/>
              </a:rPr>
              <a:t>執行之行政程序必須遵循</a:t>
            </a:r>
            <a:r>
              <a:rPr lang="zh-TW" altLang="zh-TW" sz="2800" b="1" u="sng" dirty="0">
                <a:solidFill>
                  <a:schemeClr val="tx1"/>
                </a:solidFill>
                <a:latin typeface="+mj-ea"/>
                <a:ea typeface="+mj-ea"/>
              </a:rPr>
              <a:t>法治國原則</a:t>
            </a:r>
            <a:r>
              <a:rPr lang="zh-TW" altLang="zh-TW" sz="2800" b="1" dirty="0">
                <a:solidFill>
                  <a:schemeClr val="tx1"/>
                </a:solidFill>
                <a:latin typeface="+mj-ea"/>
                <a:ea typeface="+mj-ea"/>
              </a:rPr>
              <a:t>，不但保障了人民程序正義的問題，而且也能限縮行政機關的恣意濫權</a:t>
            </a:r>
            <a:endParaRPr lang="zh-TW" altLang="en-US" sz="2800" b="1" dirty="0">
              <a:solidFill>
                <a:schemeClr val="tx1"/>
              </a:solidFill>
              <a:latin typeface="+mj-ea"/>
              <a:ea typeface="+mj-ea"/>
            </a:endParaRPr>
          </a:p>
        </p:txBody>
      </p:sp>
    </p:spTree>
    <p:extLst>
      <p:ext uri="{BB962C8B-B14F-4D97-AF65-F5344CB8AC3E}">
        <p14:creationId xmlns:p14="http://schemas.microsoft.com/office/powerpoint/2010/main" val="34928602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70538" y="624110"/>
            <a:ext cx="10521461" cy="1280890"/>
          </a:xfrm>
        </p:spPr>
        <p:txBody>
          <a:bodyPr>
            <a:normAutofit fontScale="90000"/>
          </a:bodyPr>
          <a:lstStyle/>
          <a:p>
            <a:r>
              <a:rPr lang="zh-TW" altLang="zh-TW" b="1" dirty="0">
                <a:solidFill>
                  <a:srgbClr val="C00000"/>
                </a:solidFill>
                <a:latin typeface="+mj-ea"/>
              </a:rPr>
              <a:t>二、「居家隔離」、「居家檢疫」涉及憲法第</a:t>
            </a:r>
            <a:r>
              <a:rPr lang="en-US" altLang="zh-TW" b="1" dirty="0">
                <a:solidFill>
                  <a:srgbClr val="C00000"/>
                </a:solidFill>
                <a:latin typeface="+mj-ea"/>
              </a:rPr>
              <a:t>8</a:t>
            </a:r>
            <a:r>
              <a:rPr lang="zh-TW" altLang="zh-TW" b="1" dirty="0">
                <a:solidFill>
                  <a:srgbClr val="C00000"/>
                </a:solidFill>
                <a:latin typeface="+mj-ea"/>
              </a:rPr>
              <a:t>條人身</a:t>
            </a:r>
            <a:r>
              <a:rPr lang="zh-TW" altLang="zh-TW" b="1" dirty="0" smtClean="0">
                <a:solidFill>
                  <a:srgbClr val="C00000"/>
                </a:solidFill>
                <a:latin typeface="+mj-ea"/>
              </a:rPr>
              <a:t>自</a:t>
            </a:r>
            <a:r>
              <a:rPr lang="en-US" altLang="zh-TW" b="1" dirty="0" smtClean="0">
                <a:solidFill>
                  <a:srgbClr val="C00000"/>
                </a:solidFill>
                <a:latin typeface="+mj-ea"/>
              </a:rPr>
              <a:t/>
            </a:r>
            <a:br>
              <a:rPr lang="en-US" altLang="zh-TW" b="1" dirty="0" smtClean="0">
                <a:solidFill>
                  <a:srgbClr val="C00000"/>
                </a:solidFill>
                <a:latin typeface="+mj-ea"/>
              </a:rPr>
            </a:br>
            <a:r>
              <a:rPr lang="en-US" altLang="zh-TW" b="1" dirty="0">
                <a:solidFill>
                  <a:srgbClr val="C00000"/>
                </a:solidFill>
                <a:latin typeface="+mj-ea"/>
              </a:rPr>
              <a:t> </a:t>
            </a:r>
            <a:r>
              <a:rPr lang="en-US" altLang="zh-TW" b="1" dirty="0" smtClean="0">
                <a:solidFill>
                  <a:srgbClr val="C00000"/>
                </a:solidFill>
                <a:latin typeface="+mj-ea"/>
              </a:rPr>
              <a:t>       </a:t>
            </a:r>
            <a:r>
              <a:rPr lang="zh-TW" altLang="zh-TW" b="1" dirty="0" smtClean="0">
                <a:solidFill>
                  <a:srgbClr val="C00000"/>
                </a:solidFill>
                <a:latin typeface="+mj-ea"/>
              </a:rPr>
              <a:t>由</a:t>
            </a:r>
            <a:r>
              <a:rPr lang="zh-TW" altLang="zh-TW" b="1" dirty="0">
                <a:solidFill>
                  <a:srgbClr val="C00000"/>
                </a:solidFill>
                <a:latin typeface="+mj-ea"/>
              </a:rPr>
              <a:t>之保障，其認定標準宜嚴謹化、合憲化</a:t>
            </a:r>
            <a:br>
              <a:rPr lang="zh-TW" altLang="zh-TW" b="1" dirty="0">
                <a:solidFill>
                  <a:srgbClr val="C00000"/>
                </a:solidFill>
                <a:latin typeface="+mj-ea"/>
              </a:rPr>
            </a:br>
            <a:endParaRPr lang="zh-TW" altLang="en-US" b="1" dirty="0">
              <a:solidFill>
                <a:srgbClr val="C00000"/>
              </a:solidFill>
              <a:latin typeface="+mj-ea"/>
            </a:endParaRPr>
          </a:p>
        </p:txBody>
      </p:sp>
      <p:sp>
        <p:nvSpPr>
          <p:cNvPr id="3" name="內容版面配置區 2"/>
          <p:cNvSpPr>
            <a:spLocks noGrp="1"/>
          </p:cNvSpPr>
          <p:nvPr>
            <p:ph idx="1"/>
          </p:nvPr>
        </p:nvSpPr>
        <p:spPr>
          <a:xfrm>
            <a:off x="984738" y="2133600"/>
            <a:ext cx="11207262" cy="4724400"/>
          </a:xfrm>
        </p:spPr>
        <p:txBody>
          <a:bodyPr>
            <a:normAutofit/>
          </a:bodyPr>
          <a:lstStyle/>
          <a:p>
            <a:pPr>
              <a:lnSpc>
                <a:spcPct val="150000"/>
              </a:lnSpc>
            </a:pPr>
            <a:r>
              <a:rPr lang="zh-TW" altLang="zh-TW" sz="2800" b="1" dirty="0">
                <a:solidFill>
                  <a:schemeClr val="tx1"/>
                </a:solidFill>
                <a:latin typeface="+mj-ea"/>
                <a:ea typeface="+mj-ea"/>
              </a:rPr>
              <a:t>現行之「居家隔離」、「居家檢疫」機制，</a:t>
            </a:r>
            <a:r>
              <a:rPr lang="zh-TW" altLang="zh-TW" sz="2800" b="1" dirty="0" smtClean="0">
                <a:solidFill>
                  <a:schemeClr val="tx1"/>
                </a:solidFill>
                <a:latin typeface="+mj-ea"/>
                <a:ea typeface="+mj-ea"/>
              </a:rPr>
              <a:t>涉及</a:t>
            </a:r>
            <a:r>
              <a:rPr lang="en-US" altLang="zh-TW" sz="2800" b="1" dirty="0" smtClean="0">
                <a:solidFill>
                  <a:schemeClr val="tx1"/>
                </a:solidFill>
                <a:latin typeface="+mj-ea"/>
                <a:ea typeface="+mj-ea"/>
              </a:rPr>
              <a:t>《</a:t>
            </a:r>
            <a:r>
              <a:rPr lang="zh-TW" altLang="zh-TW" sz="2800" b="1" dirty="0" smtClean="0">
                <a:solidFill>
                  <a:schemeClr val="tx1"/>
                </a:solidFill>
                <a:latin typeface="+mj-ea"/>
                <a:ea typeface="+mj-ea"/>
              </a:rPr>
              <a:t>憲法</a:t>
            </a:r>
            <a:r>
              <a:rPr lang="en-US" altLang="zh-TW" sz="2800" b="1" dirty="0" smtClean="0">
                <a:solidFill>
                  <a:schemeClr val="tx1"/>
                </a:solidFill>
                <a:latin typeface="+mj-ea"/>
                <a:ea typeface="+mj-ea"/>
              </a:rPr>
              <a:t>》</a:t>
            </a:r>
            <a:r>
              <a:rPr lang="zh-TW" altLang="zh-TW" sz="2800" b="1" dirty="0" smtClean="0">
                <a:solidFill>
                  <a:schemeClr val="tx1"/>
                </a:solidFill>
                <a:latin typeface="+mj-ea"/>
                <a:ea typeface="+mj-ea"/>
              </a:rPr>
              <a:t>第</a:t>
            </a:r>
            <a:r>
              <a:rPr lang="en-US" altLang="zh-TW" sz="2800" b="1" dirty="0">
                <a:solidFill>
                  <a:schemeClr val="tx1"/>
                </a:solidFill>
                <a:latin typeface="+mj-ea"/>
                <a:ea typeface="+mj-ea"/>
              </a:rPr>
              <a:t>8</a:t>
            </a:r>
            <a:r>
              <a:rPr lang="zh-TW" altLang="zh-TW" sz="2800" b="1" dirty="0">
                <a:solidFill>
                  <a:schemeClr val="tx1"/>
                </a:solidFill>
                <a:latin typeface="+mj-ea"/>
                <a:ea typeface="+mj-ea"/>
              </a:rPr>
              <a:t>條人身自由之保障，但卻未建立受隔離者或其親屬不服得及時</a:t>
            </a:r>
            <a:r>
              <a:rPr lang="zh-TW" altLang="zh-TW" sz="2800" b="1" u="sng" dirty="0">
                <a:solidFill>
                  <a:schemeClr val="tx1"/>
                </a:solidFill>
                <a:latin typeface="+mj-ea"/>
                <a:ea typeface="+mj-ea"/>
              </a:rPr>
              <a:t>請求法院救濟之機制</a:t>
            </a:r>
            <a:r>
              <a:rPr lang="zh-TW" altLang="zh-TW" sz="2800" b="1" dirty="0">
                <a:solidFill>
                  <a:schemeClr val="tx1"/>
                </a:solidFill>
                <a:latin typeface="+mj-ea"/>
                <a:ea typeface="+mj-ea"/>
              </a:rPr>
              <a:t>。凡此種種均未符合司法院大法官會議《釋字</a:t>
            </a:r>
            <a:r>
              <a:rPr lang="en-US" altLang="zh-TW" sz="2800" b="1" dirty="0">
                <a:solidFill>
                  <a:schemeClr val="tx1"/>
                </a:solidFill>
                <a:latin typeface="+mj-ea"/>
                <a:ea typeface="+mj-ea"/>
              </a:rPr>
              <a:t>690</a:t>
            </a:r>
            <a:r>
              <a:rPr lang="zh-TW" altLang="zh-TW" sz="2800" b="1" dirty="0">
                <a:solidFill>
                  <a:schemeClr val="tx1"/>
                </a:solidFill>
                <a:latin typeface="+mj-ea"/>
                <a:ea typeface="+mj-ea"/>
              </a:rPr>
              <a:t>號》之</a:t>
            </a:r>
            <a:r>
              <a:rPr lang="zh-TW" altLang="zh-TW" sz="2800" b="1" dirty="0" smtClean="0">
                <a:solidFill>
                  <a:schemeClr val="tx1"/>
                </a:solidFill>
                <a:latin typeface="+mj-ea"/>
                <a:ea typeface="+mj-ea"/>
              </a:rPr>
              <a:t>要求</a:t>
            </a:r>
            <a:endParaRPr lang="en-US" altLang="zh-TW" sz="2800" b="1" dirty="0" smtClean="0">
              <a:solidFill>
                <a:schemeClr val="tx1"/>
              </a:solidFill>
              <a:latin typeface="+mj-ea"/>
              <a:ea typeface="+mj-ea"/>
            </a:endParaRPr>
          </a:p>
          <a:p>
            <a:pPr>
              <a:lnSpc>
                <a:spcPct val="150000"/>
              </a:lnSpc>
            </a:pPr>
            <a:r>
              <a:rPr lang="zh-TW" altLang="zh-TW" sz="2800" b="1" dirty="0">
                <a:solidFill>
                  <a:schemeClr val="tx1"/>
                </a:solidFill>
                <a:latin typeface="+mj-ea"/>
                <a:ea typeface="+mj-ea"/>
              </a:rPr>
              <a:t>目前政府採取「居家隔離」或「居家檢疫」，係採</a:t>
            </a:r>
            <a:r>
              <a:rPr lang="zh-TW" altLang="zh-TW" sz="2800" b="1" dirty="0">
                <a:solidFill>
                  <a:srgbClr val="00B050"/>
                </a:solidFill>
                <a:latin typeface="+mj-ea"/>
                <a:ea typeface="+mj-ea"/>
              </a:rPr>
              <a:t>規範性作為</a:t>
            </a:r>
            <a:r>
              <a:rPr lang="zh-TW" altLang="zh-TW" sz="2800" b="1" dirty="0">
                <a:solidFill>
                  <a:schemeClr val="tx1"/>
                </a:solidFill>
                <a:latin typeface="+mj-ea"/>
                <a:ea typeface="+mj-ea"/>
              </a:rPr>
              <a:t>，凡符合規定前述訴兩項條件之對象一律執行隔離或檢疫，而非針對個人的狀況詳細評估判斷是否應該執行或一律執行滿十四天，是故難免侵害人權之疑慮</a:t>
            </a:r>
            <a:endParaRPr lang="zh-TW" altLang="en-US" sz="2800" b="1" dirty="0">
              <a:solidFill>
                <a:schemeClr val="tx1"/>
              </a:solidFill>
              <a:latin typeface="+mj-ea"/>
              <a:ea typeface="+mj-ea"/>
            </a:endParaRPr>
          </a:p>
        </p:txBody>
      </p:sp>
    </p:spTree>
    <p:extLst>
      <p:ext uri="{BB962C8B-B14F-4D97-AF65-F5344CB8AC3E}">
        <p14:creationId xmlns:p14="http://schemas.microsoft.com/office/powerpoint/2010/main" val="14796628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3631" y="624110"/>
            <a:ext cx="10398369" cy="1280890"/>
          </a:xfrm>
        </p:spPr>
        <p:txBody>
          <a:bodyPr>
            <a:normAutofit fontScale="90000"/>
          </a:bodyPr>
          <a:lstStyle/>
          <a:p>
            <a:r>
              <a:rPr lang="zh-TW" altLang="zh-TW" b="1" dirty="0">
                <a:solidFill>
                  <a:srgbClr val="C00000"/>
                </a:solidFill>
                <a:latin typeface="+mj-ea"/>
              </a:rPr>
              <a:t>三、執法機關對於</a:t>
            </a:r>
            <a:r>
              <a:rPr lang="en-US" altLang="zh-TW" b="1" dirty="0">
                <a:solidFill>
                  <a:srgbClr val="C00000"/>
                </a:solidFill>
                <a:latin typeface="+mj-ea"/>
              </a:rPr>
              <a:t>COVID-19</a:t>
            </a:r>
            <a:r>
              <a:rPr lang="zh-TW" altLang="zh-TW" b="1" dirty="0">
                <a:solidFill>
                  <a:srgbClr val="C00000"/>
                </a:solidFill>
                <a:latin typeface="+mj-ea"/>
              </a:rPr>
              <a:t>之網路假訊息之查緝、</a:t>
            </a:r>
            <a:r>
              <a:rPr lang="zh-TW" altLang="zh-TW" b="1" dirty="0" smtClean="0">
                <a:solidFill>
                  <a:srgbClr val="C00000"/>
                </a:solidFill>
                <a:latin typeface="+mj-ea"/>
              </a:rPr>
              <a:t>認定</a:t>
            </a:r>
            <a:r>
              <a:rPr lang="en-US" altLang="zh-TW" b="1" dirty="0" smtClean="0">
                <a:solidFill>
                  <a:srgbClr val="C00000"/>
                </a:solidFill>
                <a:latin typeface="+mj-ea"/>
              </a:rPr>
              <a:t/>
            </a:r>
            <a:br>
              <a:rPr lang="en-US" altLang="zh-TW" b="1" dirty="0" smtClean="0">
                <a:solidFill>
                  <a:srgbClr val="C00000"/>
                </a:solidFill>
                <a:latin typeface="+mj-ea"/>
              </a:rPr>
            </a:br>
            <a:r>
              <a:rPr lang="en-US" altLang="zh-TW" b="1" dirty="0">
                <a:solidFill>
                  <a:srgbClr val="C00000"/>
                </a:solidFill>
                <a:latin typeface="+mj-ea"/>
              </a:rPr>
              <a:t> </a:t>
            </a:r>
            <a:r>
              <a:rPr lang="en-US" altLang="zh-TW" b="1" dirty="0" smtClean="0">
                <a:solidFill>
                  <a:srgbClr val="C00000"/>
                </a:solidFill>
                <a:latin typeface="+mj-ea"/>
              </a:rPr>
              <a:t>       </a:t>
            </a:r>
            <a:r>
              <a:rPr lang="zh-TW" altLang="zh-TW" b="1" dirty="0" smtClean="0">
                <a:solidFill>
                  <a:srgbClr val="C00000"/>
                </a:solidFill>
                <a:latin typeface="+mj-ea"/>
              </a:rPr>
              <a:t>，</a:t>
            </a:r>
            <a:r>
              <a:rPr lang="zh-TW" altLang="zh-TW" b="1" dirty="0">
                <a:solidFill>
                  <a:srgbClr val="C00000"/>
                </a:solidFill>
                <a:latin typeface="+mj-ea"/>
              </a:rPr>
              <a:t>宜符合法律之構成要件</a:t>
            </a:r>
            <a:r>
              <a:rPr lang="zh-TW" altLang="zh-TW" dirty="0">
                <a:solidFill>
                  <a:srgbClr val="C00000"/>
                </a:solidFill>
                <a:latin typeface="+mj-ea"/>
              </a:rPr>
              <a:t/>
            </a:r>
            <a:br>
              <a:rPr lang="zh-TW" altLang="zh-TW" dirty="0">
                <a:solidFill>
                  <a:srgbClr val="C00000"/>
                </a:solidFill>
                <a:latin typeface="+mj-ea"/>
              </a:rPr>
            </a:br>
            <a:endParaRPr lang="zh-TW" altLang="en-US" dirty="0">
              <a:solidFill>
                <a:srgbClr val="C00000"/>
              </a:solidFill>
              <a:latin typeface="+mj-ea"/>
            </a:endParaRPr>
          </a:p>
        </p:txBody>
      </p:sp>
      <p:sp>
        <p:nvSpPr>
          <p:cNvPr id="3" name="內容版面配置區 2"/>
          <p:cNvSpPr>
            <a:spLocks noGrp="1"/>
          </p:cNvSpPr>
          <p:nvPr>
            <p:ph idx="1"/>
          </p:nvPr>
        </p:nvSpPr>
        <p:spPr>
          <a:xfrm>
            <a:off x="896815" y="2133600"/>
            <a:ext cx="11295185" cy="4724400"/>
          </a:xfrm>
        </p:spPr>
        <p:txBody>
          <a:bodyPr>
            <a:normAutofit/>
          </a:bodyPr>
          <a:lstStyle/>
          <a:p>
            <a:pPr>
              <a:lnSpc>
                <a:spcPct val="150000"/>
              </a:lnSpc>
            </a:pPr>
            <a:r>
              <a:rPr lang="zh-TW" altLang="zh-TW" sz="2800" b="1" dirty="0">
                <a:solidFill>
                  <a:schemeClr val="tx1"/>
                </a:solidFill>
                <a:latin typeface="+mj-ea"/>
                <a:ea typeface="+mj-ea"/>
              </a:rPr>
              <a:t>對假訊息提出「惡、假、害」的建議定義，亦即「</a:t>
            </a:r>
            <a:r>
              <a:rPr lang="zh-TW" altLang="zh-TW" sz="2800" b="1" dirty="0">
                <a:solidFill>
                  <a:srgbClr val="00B050"/>
                </a:solidFill>
                <a:latin typeface="+mj-ea"/>
                <a:ea typeface="+mj-ea"/>
              </a:rPr>
              <a:t>出於惡意</a:t>
            </a:r>
            <a:r>
              <a:rPr lang="zh-TW" altLang="zh-TW" sz="2800" b="1" dirty="0">
                <a:solidFill>
                  <a:schemeClr val="tx1"/>
                </a:solidFill>
                <a:latin typeface="+mj-ea"/>
                <a:ea typeface="+mj-ea"/>
              </a:rPr>
              <a:t>、</a:t>
            </a:r>
            <a:r>
              <a:rPr lang="zh-TW" altLang="zh-TW" sz="2800" b="1" dirty="0">
                <a:solidFill>
                  <a:srgbClr val="00B050"/>
                </a:solidFill>
                <a:latin typeface="+mj-ea"/>
                <a:ea typeface="+mj-ea"/>
              </a:rPr>
              <a:t>虛偽假造</a:t>
            </a:r>
            <a:r>
              <a:rPr lang="zh-TW" altLang="zh-TW" sz="2800" b="1" dirty="0">
                <a:solidFill>
                  <a:schemeClr val="tx1"/>
                </a:solidFill>
                <a:latin typeface="+mj-ea"/>
                <a:ea typeface="+mj-ea"/>
              </a:rPr>
              <a:t>、</a:t>
            </a:r>
            <a:r>
              <a:rPr lang="zh-TW" altLang="zh-TW" sz="2800" b="1" dirty="0">
                <a:solidFill>
                  <a:srgbClr val="00B050"/>
                </a:solidFill>
                <a:latin typeface="+mj-ea"/>
                <a:ea typeface="+mj-ea"/>
              </a:rPr>
              <a:t>造成危害</a:t>
            </a:r>
            <a:r>
              <a:rPr lang="zh-TW" altLang="zh-TW" sz="2800" b="1" dirty="0">
                <a:solidFill>
                  <a:schemeClr val="tx1"/>
                </a:solidFill>
                <a:latin typeface="+mj-ea"/>
                <a:ea typeface="+mj-ea"/>
              </a:rPr>
              <a:t>」始有法律規範問責的必要性，執法機關對於</a:t>
            </a:r>
            <a:r>
              <a:rPr lang="en-US" altLang="zh-TW" sz="2800" b="1" dirty="0">
                <a:solidFill>
                  <a:schemeClr val="tx1"/>
                </a:solidFill>
                <a:latin typeface="+mj-ea"/>
                <a:ea typeface="+mj-ea"/>
              </a:rPr>
              <a:t>COVID-19</a:t>
            </a:r>
            <a:r>
              <a:rPr lang="zh-TW" altLang="zh-TW" sz="2800" b="1" dirty="0">
                <a:solidFill>
                  <a:schemeClr val="tx1"/>
                </a:solidFill>
                <a:latin typeface="+mj-ea"/>
                <a:ea typeface="+mj-ea"/>
              </a:rPr>
              <a:t>之網路假訊息之查緝、認定應可以比照這項</a:t>
            </a:r>
            <a:r>
              <a:rPr lang="zh-TW" altLang="zh-TW" sz="2800" b="1" dirty="0" smtClean="0">
                <a:solidFill>
                  <a:schemeClr val="tx1"/>
                </a:solidFill>
                <a:latin typeface="+mj-ea"/>
                <a:ea typeface="+mj-ea"/>
              </a:rPr>
              <a:t>原則</a:t>
            </a:r>
            <a:endParaRPr lang="en-US" altLang="zh-TW" sz="2800" b="1" dirty="0" smtClean="0">
              <a:solidFill>
                <a:schemeClr val="tx1"/>
              </a:solidFill>
              <a:latin typeface="+mj-ea"/>
              <a:ea typeface="+mj-ea"/>
            </a:endParaRPr>
          </a:p>
          <a:p>
            <a:pPr>
              <a:lnSpc>
                <a:spcPct val="150000"/>
              </a:lnSpc>
            </a:pPr>
            <a:r>
              <a:rPr lang="zh-TW" altLang="zh-TW" sz="2800" b="1" dirty="0">
                <a:solidFill>
                  <a:schemeClr val="tx1"/>
                </a:solidFill>
                <a:latin typeface="+mj-ea"/>
                <a:ea typeface="+mj-ea"/>
              </a:rPr>
              <a:t>絕大多數的裁罰是否能成立往往以謠言</a:t>
            </a:r>
            <a:r>
              <a:rPr lang="en-US" altLang="zh-TW" sz="2800" b="1" dirty="0">
                <a:solidFill>
                  <a:schemeClr val="tx1"/>
                </a:solidFill>
                <a:latin typeface="+mj-ea"/>
                <a:ea typeface="+mj-ea"/>
              </a:rPr>
              <a:t>(</a:t>
            </a:r>
            <a:r>
              <a:rPr lang="zh-TW" altLang="zh-TW" sz="2800" b="1" dirty="0">
                <a:solidFill>
                  <a:schemeClr val="tx1"/>
                </a:solidFill>
                <a:latin typeface="+mj-ea"/>
                <a:ea typeface="+mj-ea"/>
              </a:rPr>
              <a:t>假訊息</a:t>
            </a:r>
            <a:r>
              <a:rPr lang="en-US" altLang="zh-TW" sz="2800" b="1" dirty="0">
                <a:solidFill>
                  <a:schemeClr val="tx1"/>
                </a:solidFill>
                <a:latin typeface="+mj-ea"/>
                <a:ea typeface="+mj-ea"/>
              </a:rPr>
              <a:t>)</a:t>
            </a:r>
            <a:r>
              <a:rPr lang="zh-TW" altLang="zh-TW" sz="2800" b="1" dirty="0">
                <a:solidFill>
                  <a:schemeClr val="tx1"/>
                </a:solidFill>
                <a:latin typeface="+mj-ea"/>
                <a:ea typeface="+mj-ea"/>
              </a:rPr>
              <a:t>須「</a:t>
            </a:r>
            <a:r>
              <a:rPr lang="zh-TW" altLang="zh-TW" sz="2800" b="1" dirty="0">
                <a:solidFill>
                  <a:srgbClr val="00B050"/>
                </a:solidFill>
                <a:latin typeface="+mj-ea"/>
                <a:ea typeface="+mj-ea"/>
              </a:rPr>
              <a:t>造成公眾的危害性</a:t>
            </a:r>
            <a:r>
              <a:rPr lang="zh-TW" altLang="zh-TW" sz="2800" b="1" dirty="0">
                <a:solidFill>
                  <a:schemeClr val="tx1"/>
                </a:solidFill>
                <a:latin typeface="+mj-ea"/>
                <a:ea typeface="+mj-ea"/>
              </a:rPr>
              <a:t>」為必要且最終衡量的構成要件，問此始構成違反《社會秩序維護法》第</a:t>
            </a:r>
            <a:r>
              <a:rPr lang="en-US" altLang="zh-TW" sz="2800" b="1" dirty="0">
                <a:solidFill>
                  <a:schemeClr val="tx1"/>
                </a:solidFill>
                <a:latin typeface="+mj-ea"/>
                <a:ea typeface="+mj-ea"/>
              </a:rPr>
              <a:t>63</a:t>
            </a:r>
            <a:r>
              <a:rPr lang="zh-TW" altLang="zh-TW" sz="2800" b="1" dirty="0">
                <a:solidFill>
                  <a:schemeClr val="tx1"/>
                </a:solidFill>
                <a:latin typeface="+mj-ea"/>
                <a:ea typeface="+mj-ea"/>
              </a:rPr>
              <a:t>條第</a:t>
            </a:r>
            <a:r>
              <a:rPr lang="en-US" altLang="zh-TW" sz="2800" b="1" dirty="0">
                <a:solidFill>
                  <a:schemeClr val="tx1"/>
                </a:solidFill>
                <a:latin typeface="+mj-ea"/>
                <a:ea typeface="+mj-ea"/>
              </a:rPr>
              <a:t>1</a:t>
            </a:r>
            <a:r>
              <a:rPr lang="zh-TW" altLang="zh-TW" sz="2800" b="1" dirty="0">
                <a:solidFill>
                  <a:schemeClr val="tx1"/>
                </a:solidFill>
                <a:latin typeface="+mj-ea"/>
                <a:ea typeface="+mj-ea"/>
              </a:rPr>
              <a:t>項第</a:t>
            </a:r>
            <a:r>
              <a:rPr lang="en-US" altLang="zh-TW" sz="2800" b="1" dirty="0">
                <a:solidFill>
                  <a:schemeClr val="tx1"/>
                </a:solidFill>
                <a:latin typeface="+mj-ea"/>
                <a:ea typeface="+mj-ea"/>
              </a:rPr>
              <a:t>5</a:t>
            </a:r>
            <a:r>
              <a:rPr lang="zh-TW" altLang="zh-TW" sz="2800" b="1" dirty="0">
                <a:solidFill>
                  <a:schemeClr val="tx1"/>
                </a:solidFill>
                <a:latin typeface="+mj-ea"/>
                <a:ea typeface="+mj-ea"/>
              </a:rPr>
              <a:t>款的嚴謹規定</a:t>
            </a:r>
            <a:endParaRPr lang="zh-TW" altLang="en-US" sz="2800" b="1" dirty="0">
              <a:solidFill>
                <a:schemeClr val="tx1"/>
              </a:solidFill>
              <a:latin typeface="+mj-ea"/>
              <a:ea typeface="+mj-ea"/>
            </a:endParaRPr>
          </a:p>
        </p:txBody>
      </p:sp>
    </p:spTree>
    <p:extLst>
      <p:ext uri="{BB962C8B-B14F-4D97-AF65-F5344CB8AC3E}">
        <p14:creationId xmlns:p14="http://schemas.microsoft.com/office/powerpoint/2010/main" val="8735975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52955" y="542048"/>
            <a:ext cx="10539045" cy="1591552"/>
          </a:xfrm>
        </p:spPr>
        <p:txBody>
          <a:bodyPr>
            <a:normAutofit fontScale="90000"/>
          </a:bodyPr>
          <a:lstStyle/>
          <a:p>
            <a:r>
              <a:rPr lang="zh-TW" altLang="zh-TW" b="1" dirty="0">
                <a:solidFill>
                  <a:srgbClr val="C00000"/>
                </a:solidFill>
              </a:rPr>
              <a:t>四、關於「電子圍籬智慧追蹤系統」、「電子防疫服務</a:t>
            </a:r>
            <a:r>
              <a:rPr lang="zh-TW" altLang="zh-TW" b="1" dirty="0" smtClean="0">
                <a:solidFill>
                  <a:srgbClr val="C00000"/>
                </a:solidFill>
              </a:rPr>
              <a:t>平</a:t>
            </a:r>
            <a:r>
              <a:rPr lang="en-US" altLang="zh-TW" b="1" dirty="0" smtClean="0">
                <a:solidFill>
                  <a:srgbClr val="C00000"/>
                </a:solidFill>
              </a:rPr>
              <a:t/>
            </a:r>
            <a:br>
              <a:rPr lang="en-US" altLang="zh-TW" b="1" dirty="0" smtClean="0">
                <a:solidFill>
                  <a:srgbClr val="C00000"/>
                </a:solidFill>
              </a:rPr>
            </a:br>
            <a:r>
              <a:rPr lang="zh-TW" altLang="en-US" b="1" dirty="0">
                <a:solidFill>
                  <a:srgbClr val="C00000"/>
                </a:solidFill>
              </a:rPr>
              <a:t> </a:t>
            </a:r>
            <a:r>
              <a:rPr lang="zh-TW" altLang="en-US" b="1" dirty="0" smtClean="0">
                <a:solidFill>
                  <a:srgbClr val="C00000"/>
                </a:solidFill>
              </a:rPr>
              <a:t>      </a:t>
            </a:r>
            <a:r>
              <a:rPr lang="zh-TW" altLang="zh-TW" b="1" dirty="0" smtClean="0">
                <a:solidFill>
                  <a:srgbClr val="C00000"/>
                </a:solidFill>
              </a:rPr>
              <a:t>台</a:t>
            </a:r>
            <a:r>
              <a:rPr lang="zh-TW" altLang="zh-TW" b="1" dirty="0">
                <a:solidFill>
                  <a:srgbClr val="C00000"/>
                </a:solidFill>
              </a:rPr>
              <a:t>系統」之個人資料（如細胞簡訊）之蒐集、調取</a:t>
            </a:r>
            <a:r>
              <a:rPr lang="zh-TW" altLang="zh-TW" b="1" dirty="0" smtClean="0">
                <a:solidFill>
                  <a:srgbClr val="C00000"/>
                </a:solidFill>
              </a:rPr>
              <a:t>、</a:t>
            </a:r>
            <a:r>
              <a:rPr lang="en-US" altLang="zh-TW" b="1" dirty="0" smtClean="0">
                <a:solidFill>
                  <a:srgbClr val="C00000"/>
                </a:solidFill>
              </a:rPr>
              <a:t/>
            </a:r>
            <a:br>
              <a:rPr lang="en-US" altLang="zh-TW" b="1" dirty="0" smtClean="0">
                <a:solidFill>
                  <a:srgbClr val="C00000"/>
                </a:solidFill>
              </a:rPr>
            </a:br>
            <a:r>
              <a:rPr lang="zh-TW" altLang="en-US" b="1" dirty="0">
                <a:solidFill>
                  <a:srgbClr val="C00000"/>
                </a:solidFill>
              </a:rPr>
              <a:t> </a:t>
            </a:r>
            <a:r>
              <a:rPr lang="zh-TW" altLang="en-US" b="1" dirty="0" smtClean="0">
                <a:solidFill>
                  <a:srgbClr val="C00000"/>
                </a:solidFill>
              </a:rPr>
              <a:t>      </a:t>
            </a:r>
            <a:r>
              <a:rPr lang="zh-TW" altLang="zh-TW" b="1" dirty="0" smtClean="0">
                <a:solidFill>
                  <a:srgbClr val="C00000"/>
                </a:solidFill>
              </a:rPr>
              <a:t>運用</a:t>
            </a:r>
            <a:r>
              <a:rPr lang="zh-TW" altLang="zh-TW" b="1" dirty="0">
                <a:solidFill>
                  <a:srgbClr val="C00000"/>
                </a:solidFill>
              </a:rPr>
              <a:t>機制宜有相當明確之法源規定</a:t>
            </a:r>
            <a:br>
              <a:rPr lang="zh-TW" altLang="zh-TW" b="1" dirty="0">
                <a:solidFill>
                  <a:srgbClr val="C00000"/>
                </a:solidFill>
              </a:rPr>
            </a:br>
            <a:endParaRPr lang="zh-TW" altLang="en-US" b="1" dirty="0">
              <a:solidFill>
                <a:srgbClr val="C00000"/>
              </a:solidFill>
            </a:endParaRPr>
          </a:p>
        </p:txBody>
      </p:sp>
      <p:sp>
        <p:nvSpPr>
          <p:cNvPr id="3" name="內容版面配置區 2"/>
          <p:cNvSpPr>
            <a:spLocks noGrp="1"/>
          </p:cNvSpPr>
          <p:nvPr>
            <p:ph idx="1"/>
          </p:nvPr>
        </p:nvSpPr>
        <p:spPr>
          <a:xfrm>
            <a:off x="940778" y="2599592"/>
            <a:ext cx="11251222" cy="4258408"/>
          </a:xfrm>
        </p:spPr>
        <p:txBody>
          <a:bodyPr>
            <a:normAutofit/>
          </a:bodyPr>
          <a:lstStyle/>
          <a:p>
            <a:r>
              <a:rPr lang="zh-TW" altLang="en-US" sz="2800" b="1" dirty="0">
                <a:latin typeface="+mj-ea"/>
                <a:ea typeface="+mj-ea"/>
              </a:rPr>
              <a:t>一般</a:t>
            </a:r>
            <a:r>
              <a:rPr lang="zh-TW" altLang="zh-TW" sz="2800" b="1" dirty="0" smtClean="0">
                <a:latin typeface="+mj-ea"/>
                <a:ea typeface="+mj-ea"/>
              </a:rPr>
              <a:t>檢</a:t>
            </a:r>
            <a:r>
              <a:rPr lang="zh-TW" altLang="zh-TW" sz="2800" b="1" dirty="0">
                <a:latin typeface="+mj-ea"/>
                <a:ea typeface="+mj-ea"/>
              </a:rPr>
              <a:t>警辦案時若要調取人民通訊紀錄，不但得符合</a:t>
            </a:r>
            <a:r>
              <a:rPr lang="zh-TW" altLang="zh-TW" sz="2800" b="1" u="sng" dirty="0">
                <a:latin typeface="+mj-ea"/>
                <a:ea typeface="+mj-ea"/>
              </a:rPr>
              <a:t>最輕三年以上有期徒刑</a:t>
            </a:r>
            <a:r>
              <a:rPr lang="zh-TW" altLang="zh-TW" sz="2800" b="1" dirty="0">
                <a:latin typeface="+mj-ea"/>
                <a:ea typeface="+mj-ea"/>
              </a:rPr>
              <a:t>之罪名</a:t>
            </a:r>
            <a:r>
              <a:rPr lang="en-US" altLang="zh-TW" sz="2800" b="1" dirty="0">
                <a:latin typeface="+mj-ea"/>
                <a:ea typeface="+mj-ea"/>
              </a:rPr>
              <a:t>(</a:t>
            </a:r>
            <a:r>
              <a:rPr lang="zh-TW" altLang="zh-TW" sz="2800" b="1" dirty="0">
                <a:latin typeface="+mj-ea"/>
                <a:ea typeface="+mj-ea"/>
              </a:rPr>
              <a:t>或臚列的重罪</a:t>
            </a:r>
            <a:r>
              <a:rPr lang="en-US" altLang="zh-TW" sz="2800" b="1" dirty="0">
                <a:latin typeface="+mj-ea"/>
                <a:ea typeface="+mj-ea"/>
              </a:rPr>
              <a:t>)</a:t>
            </a:r>
            <a:r>
              <a:rPr lang="zh-TW" altLang="zh-TW" sz="2800" b="1" dirty="0">
                <a:latin typeface="+mj-ea"/>
                <a:ea typeface="+mj-ea"/>
              </a:rPr>
              <a:t>，尚且還必須取得法院核發的「</a:t>
            </a:r>
            <a:r>
              <a:rPr lang="zh-TW" altLang="zh-TW" sz="2800" b="1" dirty="0">
                <a:solidFill>
                  <a:srgbClr val="00B050"/>
                </a:solidFill>
                <a:latin typeface="+mj-ea"/>
                <a:ea typeface="+mj-ea"/>
              </a:rPr>
              <a:t>通訊監察書</a:t>
            </a:r>
            <a:r>
              <a:rPr lang="zh-TW" altLang="zh-TW" sz="2800" b="1" dirty="0">
                <a:latin typeface="+mj-ea"/>
                <a:ea typeface="+mj-ea"/>
              </a:rPr>
              <a:t>」始能</a:t>
            </a:r>
            <a:r>
              <a:rPr lang="zh-TW" altLang="zh-TW" sz="2800" b="1" dirty="0" smtClean="0">
                <a:latin typeface="+mj-ea"/>
                <a:ea typeface="+mj-ea"/>
              </a:rPr>
              <a:t>執行</a:t>
            </a:r>
            <a:r>
              <a:rPr lang="zh-TW" altLang="en-US" sz="2800" b="1" dirty="0" smtClean="0">
                <a:latin typeface="+mj-ea"/>
                <a:ea typeface="+mj-ea"/>
              </a:rPr>
              <a:t>；因此，</a:t>
            </a:r>
            <a:r>
              <a:rPr lang="zh-TW" altLang="zh-TW" sz="2800" b="1" dirty="0" smtClean="0">
                <a:latin typeface="+mj-ea"/>
                <a:ea typeface="+mj-ea"/>
              </a:rPr>
              <a:t>個人資料（如細胞簡訊）之蒐集、調取、運用機制，應該亦需符合法律及法官保留而仍認為要有相當明確之法源規定為宜</a:t>
            </a:r>
            <a:endParaRPr lang="en-US" altLang="zh-TW" sz="2800" b="1" dirty="0" smtClean="0">
              <a:latin typeface="+mj-ea"/>
              <a:ea typeface="+mj-ea"/>
            </a:endParaRPr>
          </a:p>
          <a:p>
            <a:r>
              <a:rPr lang="zh-TW" altLang="zh-TW" sz="2800" b="1" dirty="0" smtClean="0">
                <a:latin typeface="+mj-ea"/>
                <a:ea typeface="+mj-ea"/>
              </a:rPr>
              <a:t>不應該因為防疫的理由，就降低對人民基本權利侵犯可能的</a:t>
            </a:r>
            <a:r>
              <a:rPr lang="zh-TW" altLang="zh-TW" sz="2800" b="1" dirty="0" smtClean="0">
                <a:solidFill>
                  <a:srgbClr val="00B050"/>
                </a:solidFill>
                <a:latin typeface="+mj-ea"/>
                <a:ea typeface="+mj-ea"/>
              </a:rPr>
              <a:t>審查密度</a:t>
            </a:r>
            <a:r>
              <a:rPr lang="zh-TW" altLang="zh-TW" sz="2800" b="1" dirty="0" smtClean="0">
                <a:latin typeface="+mj-ea"/>
                <a:ea typeface="+mj-ea"/>
              </a:rPr>
              <a:t>，防疫政策亦應兼顧法律與人權，反而應該督促立法機關盡速進行修法，明確將授權項目及範圍明確化，讓需要蒐集、調取、運用個資的行政單位執行時有相當明確之法源規定</a:t>
            </a:r>
            <a:endParaRPr lang="zh-TW" altLang="en-US" sz="2800" b="1" dirty="0">
              <a:latin typeface="+mj-ea"/>
              <a:ea typeface="+mj-ea"/>
            </a:endParaRPr>
          </a:p>
        </p:txBody>
      </p:sp>
    </p:spTree>
    <p:extLst>
      <p:ext uri="{BB962C8B-B14F-4D97-AF65-F5344CB8AC3E}">
        <p14:creationId xmlns:p14="http://schemas.microsoft.com/office/powerpoint/2010/main" val="22229229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14500" y="624110"/>
            <a:ext cx="10477499" cy="1280890"/>
          </a:xfrm>
        </p:spPr>
        <p:txBody>
          <a:bodyPr/>
          <a:lstStyle/>
          <a:p>
            <a:r>
              <a:rPr lang="zh-TW" altLang="zh-TW" b="1" dirty="0">
                <a:solidFill>
                  <a:srgbClr val="C00000"/>
                </a:solidFill>
              </a:rPr>
              <a:t>五、限制醫護人員、高中職以下師生及相關人員</a:t>
            </a:r>
            <a:r>
              <a:rPr lang="zh-TW" altLang="zh-TW" b="1" dirty="0" smtClean="0">
                <a:solidFill>
                  <a:srgbClr val="C00000"/>
                </a:solidFill>
              </a:rPr>
              <a:t>出</a:t>
            </a:r>
            <a:r>
              <a:rPr lang="en-US" altLang="zh-TW" b="1" dirty="0" smtClean="0">
                <a:solidFill>
                  <a:srgbClr val="C00000"/>
                </a:solidFill>
              </a:rPr>
              <a:t/>
            </a:r>
            <a:br>
              <a:rPr lang="en-US" altLang="zh-TW" b="1" dirty="0" smtClean="0">
                <a:solidFill>
                  <a:srgbClr val="C00000"/>
                </a:solidFill>
              </a:rPr>
            </a:br>
            <a:r>
              <a:rPr lang="zh-TW" altLang="en-US" b="1" dirty="0">
                <a:solidFill>
                  <a:srgbClr val="C00000"/>
                </a:solidFill>
              </a:rPr>
              <a:t> </a:t>
            </a:r>
            <a:r>
              <a:rPr lang="zh-TW" altLang="en-US" b="1" dirty="0" smtClean="0">
                <a:solidFill>
                  <a:srgbClr val="C00000"/>
                </a:solidFill>
              </a:rPr>
              <a:t>      </a:t>
            </a:r>
            <a:r>
              <a:rPr lang="zh-TW" altLang="zh-TW" b="1" dirty="0" smtClean="0">
                <a:solidFill>
                  <a:srgbClr val="C00000"/>
                </a:solidFill>
              </a:rPr>
              <a:t>國</a:t>
            </a:r>
            <a:r>
              <a:rPr lang="zh-TW" altLang="zh-TW" b="1" dirty="0">
                <a:solidFill>
                  <a:srgbClr val="C00000"/>
                </a:solidFill>
              </a:rPr>
              <a:t>之禁令規定宜</a:t>
            </a:r>
            <a:r>
              <a:rPr lang="zh-TW" altLang="zh-TW" b="1" dirty="0" smtClean="0">
                <a:solidFill>
                  <a:srgbClr val="C00000"/>
                </a:solidFill>
              </a:rPr>
              <a:t>符合</a:t>
            </a:r>
            <a:r>
              <a:rPr lang="en-US" altLang="zh-TW" b="1" dirty="0" smtClean="0">
                <a:solidFill>
                  <a:srgbClr val="C00000"/>
                </a:solidFill>
                <a:latin typeface="標楷體" panose="03000509000000000000" pitchFamily="65" charset="-120"/>
                <a:ea typeface="標楷體" panose="03000509000000000000" pitchFamily="65" charset="-120"/>
              </a:rPr>
              <a:t>《</a:t>
            </a:r>
            <a:r>
              <a:rPr lang="zh-TW" altLang="zh-TW" b="1" dirty="0" smtClean="0">
                <a:solidFill>
                  <a:srgbClr val="C00000"/>
                </a:solidFill>
              </a:rPr>
              <a:t>憲法</a:t>
            </a:r>
            <a:r>
              <a:rPr lang="en-US" altLang="zh-TW" b="1" dirty="0" smtClean="0">
                <a:solidFill>
                  <a:srgbClr val="C00000"/>
                </a:solidFill>
                <a:latin typeface="標楷體" panose="03000509000000000000" pitchFamily="65" charset="-120"/>
                <a:ea typeface="標楷體" panose="03000509000000000000" pitchFamily="65" charset="-120"/>
              </a:rPr>
              <a:t>》</a:t>
            </a:r>
            <a:r>
              <a:rPr lang="zh-TW" altLang="zh-TW" b="1" dirty="0" smtClean="0">
                <a:solidFill>
                  <a:srgbClr val="C00000"/>
                </a:solidFill>
              </a:rPr>
              <a:t>之</a:t>
            </a:r>
            <a:r>
              <a:rPr lang="zh-TW" altLang="zh-TW" b="1" dirty="0">
                <a:solidFill>
                  <a:srgbClr val="C00000"/>
                </a:solidFill>
              </a:rPr>
              <a:t>要求</a:t>
            </a:r>
            <a:endParaRPr lang="zh-TW" altLang="en-US" dirty="0">
              <a:solidFill>
                <a:srgbClr val="C00000"/>
              </a:solidFill>
            </a:endParaRPr>
          </a:p>
        </p:txBody>
      </p:sp>
      <p:sp>
        <p:nvSpPr>
          <p:cNvPr id="3" name="內容版面配置區 2"/>
          <p:cNvSpPr>
            <a:spLocks noGrp="1"/>
          </p:cNvSpPr>
          <p:nvPr>
            <p:ph idx="1"/>
          </p:nvPr>
        </p:nvSpPr>
        <p:spPr>
          <a:xfrm>
            <a:off x="844061" y="2133600"/>
            <a:ext cx="11347937" cy="4724400"/>
          </a:xfrm>
        </p:spPr>
        <p:txBody>
          <a:bodyPr>
            <a:normAutofit/>
          </a:bodyPr>
          <a:lstStyle/>
          <a:p>
            <a:pPr>
              <a:lnSpc>
                <a:spcPct val="170000"/>
              </a:lnSpc>
            </a:pPr>
            <a:r>
              <a:rPr lang="zh-TW" altLang="zh-TW" sz="2800" b="1" dirty="0">
                <a:latin typeface="+mj-ea"/>
                <a:ea typeface="+mj-ea"/>
              </a:rPr>
              <a:t>許玉秀大法官於《大法官釋字</a:t>
            </a:r>
            <a:r>
              <a:rPr lang="en-US" altLang="zh-TW" sz="2800" b="1" dirty="0">
                <a:latin typeface="+mj-ea"/>
                <a:ea typeface="+mj-ea"/>
              </a:rPr>
              <a:t>690</a:t>
            </a:r>
            <a:r>
              <a:rPr lang="zh-TW" altLang="zh-TW" sz="2800" b="1" dirty="0">
                <a:latin typeface="+mj-ea"/>
                <a:ea typeface="+mj-ea"/>
              </a:rPr>
              <a:t>號》解釋不同意見書所言：｢一個社會的文明程度取決於對正當程序的堅持與實踐能力，</a:t>
            </a:r>
            <a:r>
              <a:rPr lang="zh-TW" altLang="zh-TW" sz="2800" b="1" u="sng" dirty="0">
                <a:latin typeface="+mj-ea"/>
                <a:ea typeface="+mj-ea"/>
              </a:rPr>
              <a:t>緊急危險不能成為正當程序的例外</a:t>
            </a:r>
            <a:r>
              <a:rPr lang="zh-TW" altLang="zh-TW" sz="2800" b="1" dirty="0">
                <a:latin typeface="+mj-ea"/>
                <a:ea typeface="+mj-ea"/>
              </a:rPr>
              <a:t>。愈緊急，愈應該嚴謹有效地遵守正當程序，因為緊急情況最容易出現致命的悲劇</a:t>
            </a:r>
            <a:r>
              <a:rPr lang="zh-TW" altLang="zh-TW" sz="2800" b="1" dirty="0" smtClean="0">
                <a:latin typeface="+mj-ea"/>
                <a:ea typeface="+mj-ea"/>
              </a:rPr>
              <a:t>。</a:t>
            </a:r>
            <a:r>
              <a:rPr lang="zh-TW" altLang="en-US" sz="2800" b="1" dirty="0" smtClean="0">
                <a:latin typeface="+mj-ea"/>
                <a:ea typeface="+mj-ea"/>
              </a:rPr>
              <a:t>」</a:t>
            </a:r>
            <a:endParaRPr lang="en-US" altLang="zh-TW" sz="2800" b="1" dirty="0" smtClean="0">
              <a:latin typeface="+mj-ea"/>
              <a:ea typeface="+mj-ea"/>
            </a:endParaRPr>
          </a:p>
          <a:p>
            <a:pPr>
              <a:lnSpc>
                <a:spcPct val="170000"/>
              </a:lnSpc>
            </a:pPr>
            <a:r>
              <a:rPr lang="zh-TW" altLang="zh-TW" sz="2800" b="1" dirty="0">
                <a:latin typeface="+mj-ea"/>
                <a:ea typeface="+mj-ea"/>
              </a:rPr>
              <a:t>應恪守《憲法》的人權保障要求，而非任由行政機關於國家危急之際，僅依據一紙不明確的法律授權而令其無限的擴權</a:t>
            </a:r>
            <a:endParaRPr lang="zh-TW" altLang="en-US" sz="2800" b="1" dirty="0">
              <a:latin typeface="+mj-ea"/>
              <a:ea typeface="+mj-ea"/>
            </a:endParaRPr>
          </a:p>
        </p:txBody>
      </p:sp>
    </p:spTree>
    <p:extLst>
      <p:ext uri="{BB962C8B-B14F-4D97-AF65-F5344CB8AC3E}">
        <p14:creationId xmlns:p14="http://schemas.microsoft.com/office/powerpoint/2010/main" val="3905574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70538" y="624110"/>
            <a:ext cx="10521461" cy="1280890"/>
          </a:xfrm>
        </p:spPr>
        <p:txBody>
          <a:bodyPr>
            <a:normAutofit/>
          </a:bodyPr>
          <a:lstStyle/>
          <a:p>
            <a:r>
              <a:rPr lang="zh-TW" altLang="en-US" sz="5400" b="1" dirty="0" smtClean="0">
                <a:solidFill>
                  <a:schemeClr val="tx1"/>
                </a:solidFill>
                <a:latin typeface="+mj-ea"/>
              </a:rPr>
              <a:t>                  作者簡介</a:t>
            </a:r>
            <a:endParaRPr lang="zh-TW" altLang="en-US" sz="5400" b="1" dirty="0">
              <a:solidFill>
                <a:schemeClr val="tx1"/>
              </a:solidFill>
              <a:latin typeface="+mj-ea"/>
            </a:endParaRPr>
          </a:p>
        </p:txBody>
      </p:sp>
      <p:sp>
        <p:nvSpPr>
          <p:cNvPr id="3" name="內容版面配置區 2"/>
          <p:cNvSpPr>
            <a:spLocks noGrp="1"/>
          </p:cNvSpPr>
          <p:nvPr>
            <p:ph idx="1"/>
          </p:nvPr>
        </p:nvSpPr>
        <p:spPr>
          <a:xfrm>
            <a:off x="452582" y="1514764"/>
            <a:ext cx="11739419" cy="5343236"/>
          </a:xfrm>
        </p:spPr>
        <p:txBody>
          <a:bodyPr>
            <a:normAutofit fontScale="92500"/>
          </a:bodyPr>
          <a:lstStyle/>
          <a:p>
            <a:pPr lvl="0"/>
            <a:r>
              <a:rPr lang="zh-TW" altLang="en-US" sz="3600" b="1" dirty="0">
                <a:solidFill>
                  <a:schemeClr val="tx1"/>
                </a:solidFill>
                <a:latin typeface="+mj-ea"/>
                <a:ea typeface="+mj-ea"/>
              </a:rPr>
              <a:t>柯雨</a:t>
            </a:r>
            <a:r>
              <a:rPr lang="zh-TW" altLang="en-US" sz="3600" b="1" dirty="0" smtClean="0">
                <a:solidFill>
                  <a:schemeClr val="tx1"/>
                </a:solidFill>
                <a:latin typeface="+mj-ea"/>
                <a:ea typeface="+mj-ea"/>
              </a:rPr>
              <a:t>瑞 教授</a:t>
            </a:r>
            <a:endParaRPr lang="zh-TW" altLang="en-US" sz="3600" b="1" dirty="0">
              <a:solidFill>
                <a:schemeClr val="tx1"/>
              </a:solidFill>
              <a:latin typeface="+mj-ea"/>
              <a:ea typeface="+mj-ea"/>
            </a:endParaRPr>
          </a:p>
          <a:p>
            <a:pPr marL="0" lvl="0" indent="0">
              <a:buNone/>
            </a:pPr>
            <a:r>
              <a:rPr lang="zh-TW" altLang="en-US" sz="3600" b="1" dirty="0">
                <a:solidFill>
                  <a:schemeClr val="tx1"/>
                </a:solidFill>
                <a:latin typeface="+mj-ea"/>
                <a:ea typeface="+mj-ea"/>
              </a:rPr>
              <a:t>  </a:t>
            </a:r>
            <a:r>
              <a:rPr lang="zh-TW" altLang="en-US" sz="3600" b="1" dirty="0" smtClean="0">
                <a:solidFill>
                  <a:schemeClr val="tx1"/>
                </a:solidFill>
                <a:latin typeface="+mj-ea"/>
                <a:ea typeface="+mj-ea"/>
              </a:rPr>
              <a:t> 學歷</a:t>
            </a:r>
            <a:r>
              <a:rPr lang="en-US" altLang="zh-TW" sz="3600" b="1" dirty="0">
                <a:solidFill>
                  <a:schemeClr val="tx1"/>
                </a:solidFill>
                <a:latin typeface="+mj-ea"/>
                <a:ea typeface="+mj-ea"/>
              </a:rPr>
              <a:t>:</a:t>
            </a:r>
            <a:r>
              <a:rPr lang="zh-TW" altLang="en-US" sz="3600" b="1" dirty="0">
                <a:solidFill>
                  <a:schemeClr val="tx1"/>
                </a:solidFill>
                <a:latin typeface="+mj-ea"/>
                <a:ea typeface="+mj-ea"/>
              </a:rPr>
              <a:t>中央警察大學犯罪防治</a:t>
            </a:r>
            <a:r>
              <a:rPr lang="zh-TW" altLang="en-US" sz="3600" b="1" dirty="0" smtClean="0">
                <a:solidFill>
                  <a:schemeClr val="tx1"/>
                </a:solidFill>
                <a:latin typeface="+mj-ea"/>
                <a:ea typeface="+mj-ea"/>
              </a:rPr>
              <a:t>研究所 法學</a:t>
            </a:r>
            <a:r>
              <a:rPr lang="zh-TW" altLang="en-US" sz="3600" b="1" dirty="0">
                <a:solidFill>
                  <a:schemeClr val="tx1"/>
                </a:solidFill>
                <a:latin typeface="+mj-ea"/>
                <a:ea typeface="+mj-ea"/>
              </a:rPr>
              <a:t>博士</a:t>
            </a:r>
          </a:p>
          <a:p>
            <a:pPr marL="0" lvl="0" indent="0">
              <a:buNone/>
            </a:pPr>
            <a:r>
              <a:rPr lang="zh-TW" altLang="en-US" sz="3600" b="1" dirty="0">
                <a:solidFill>
                  <a:schemeClr val="tx1"/>
                </a:solidFill>
                <a:latin typeface="+mj-ea"/>
                <a:ea typeface="+mj-ea"/>
              </a:rPr>
              <a:t>  </a:t>
            </a:r>
            <a:r>
              <a:rPr lang="zh-TW" altLang="en-US" sz="3600" b="1" dirty="0" smtClean="0">
                <a:solidFill>
                  <a:schemeClr val="tx1"/>
                </a:solidFill>
                <a:latin typeface="+mj-ea"/>
                <a:ea typeface="+mj-ea"/>
              </a:rPr>
              <a:t> 現職</a:t>
            </a:r>
            <a:r>
              <a:rPr lang="en-US" altLang="zh-TW" sz="3600" b="1" dirty="0">
                <a:solidFill>
                  <a:schemeClr val="tx1"/>
                </a:solidFill>
                <a:latin typeface="+mj-ea"/>
                <a:ea typeface="+mj-ea"/>
              </a:rPr>
              <a:t>:</a:t>
            </a:r>
            <a:r>
              <a:rPr lang="zh-TW" altLang="zh-TW" sz="3600" b="1" dirty="0">
                <a:solidFill>
                  <a:schemeClr val="tx1"/>
                </a:solidFill>
                <a:latin typeface="+mj-ea"/>
                <a:ea typeface="+mj-ea"/>
              </a:rPr>
              <a:t>中央警察大學國境警察學系暨</a:t>
            </a:r>
            <a:r>
              <a:rPr lang="zh-TW" altLang="zh-TW" sz="3600" b="1" dirty="0" smtClean="0">
                <a:solidFill>
                  <a:schemeClr val="tx1"/>
                </a:solidFill>
                <a:latin typeface="+mj-ea"/>
                <a:ea typeface="+mj-ea"/>
              </a:rPr>
              <a:t>研究所</a:t>
            </a:r>
            <a:r>
              <a:rPr lang="en-US" altLang="zh-TW" sz="3600" b="1" dirty="0" smtClean="0">
                <a:solidFill>
                  <a:schemeClr val="tx1"/>
                </a:solidFill>
                <a:latin typeface="+mj-ea"/>
                <a:ea typeface="+mj-ea"/>
              </a:rPr>
              <a:t>  </a:t>
            </a:r>
            <a:r>
              <a:rPr lang="zh-TW" altLang="zh-TW" sz="3600" b="1" dirty="0" smtClean="0">
                <a:solidFill>
                  <a:schemeClr val="tx1"/>
                </a:solidFill>
                <a:latin typeface="+mj-ea"/>
                <a:ea typeface="+mj-ea"/>
              </a:rPr>
              <a:t>專任</a:t>
            </a:r>
            <a:r>
              <a:rPr lang="zh-TW" altLang="zh-TW" sz="3600" b="1" dirty="0">
                <a:solidFill>
                  <a:schemeClr val="tx1"/>
                </a:solidFill>
                <a:latin typeface="+mj-ea"/>
                <a:ea typeface="+mj-ea"/>
              </a:rPr>
              <a:t>教授</a:t>
            </a:r>
            <a:endParaRPr lang="en-US" altLang="zh-TW" sz="3600" b="1" dirty="0">
              <a:solidFill>
                <a:schemeClr val="tx1"/>
              </a:solidFill>
              <a:latin typeface="+mj-ea"/>
              <a:ea typeface="+mj-ea"/>
            </a:endParaRPr>
          </a:p>
          <a:p>
            <a:pPr lvl="0"/>
            <a:r>
              <a:rPr lang="zh-TW" altLang="en-US" sz="3600" b="1" dirty="0" smtClean="0">
                <a:solidFill>
                  <a:schemeClr val="tx1"/>
                </a:solidFill>
                <a:latin typeface="+mj-ea"/>
                <a:ea typeface="+mj-ea"/>
              </a:rPr>
              <a:t>鐘太宏 老師</a:t>
            </a:r>
            <a:endParaRPr lang="en-US" altLang="zh-TW" sz="3600" b="1" dirty="0">
              <a:solidFill>
                <a:schemeClr val="tx1"/>
              </a:solidFill>
              <a:latin typeface="+mj-ea"/>
              <a:ea typeface="+mj-ea"/>
            </a:endParaRPr>
          </a:p>
          <a:p>
            <a:pPr marL="0" indent="0">
              <a:buNone/>
            </a:pPr>
            <a:r>
              <a:rPr lang="zh-TW" altLang="en-US" sz="3600" b="1" dirty="0">
                <a:solidFill>
                  <a:schemeClr val="tx1"/>
                </a:solidFill>
                <a:latin typeface="+mj-ea"/>
                <a:ea typeface="+mj-ea"/>
              </a:rPr>
              <a:t>  </a:t>
            </a:r>
            <a:r>
              <a:rPr lang="zh-TW" altLang="en-US" sz="3600" b="1" dirty="0" smtClean="0">
                <a:solidFill>
                  <a:schemeClr val="tx1"/>
                </a:solidFill>
                <a:latin typeface="+mj-ea"/>
                <a:ea typeface="+mj-ea"/>
              </a:rPr>
              <a:t> 學歷</a:t>
            </a:r>
            <a:r>
              <a:rPr lang="en-US" altLang="zh-TW" sz="3600" b="1" dirty="0" smtClean="0">
                <a:solidFill>
                  <a:schemeClr val="tx1"/>
                </a:solidFill>
                <a:latin typeface="+mj-ea"/>
                <a:ea typeface="+mj-ea"/>
              </a:rPr>
              <a:t>:</a:t>
            </a:r>
            <a:r>
              <a:rPr lang="zh-TW" altLang="zh-TW" sz="3600" b="1" dirty="0">
                <a:solidFill>
                  <a:schemeClr val="tx1"/>
                </a:solidFill>
                <a:latin typeface="+mj-ea"/>
                <a:ea typeface="+mj-ea"/>
              </a:rPr>
              <a:t>國立臺灣師範大學公民教育與活動領導研究所</a:t>
            </a:r>
            <a:r>
              <a:rPr lang="zh-TW" altLang="en-US" sz="3600" b="1" dirty="0" smtClean="0">
                <a:solidFill>
                  <a:schemeClr val="tx1"/>
                </a:solidFill>
                <a:latin typeface="+mj-ea"/>
                <a:ea typeface="+mj-ea"/>
              </a:rPr>
              <a:t>碩士 </a:t>
            </a:r>
            <a:endParaRPr lang="en-US" altLang="zh-TW" sz="3600" b="1" dirty="0" smtClean="0">
              <a:solidFill>
                <a:schemeClr val="tx1"/>
              </a:solidFill>
              <a:latin typeface="+mj-ea"/>
              <a:ea typeface="+mj-ea"/>
            </a:endParaRPr>
          </a:p>
          <a:p>
            <a:pPr marL="0" lvl="0" indent="0">
              <a:buNone/>
            </a:pPr>
            <a:r>
              <a:rPr lang="zh-TW" altLang="en-US" sz="3600" b="1" dirty="0" smtClean="0">
                <a:solidFill>
                  <a:schemeClr val="tx1"/>
                </a:solidFill>
                <a:latin typeface="+mj-ea"/>
                <a:ea typeface="+mj-ea"/>
              </a:rPr>
              <a:t>   現職</a:t>
            </a:r>
            <a:r>
              <a:rPr lang="en-US" altLang="zh-TW" sz="3600" b="1" dirty="0">
                <a:solidFill>
                  <a:schemeClr val="tx1"/>
                </a:solidFill>
                <a:latin typeface="+mj-ea"/>
                <a:ea typeface="+mj-ea"/>
              </a:rPr>
              <a:t>:</a:t>
            </a:r>
            <a:r>
              <a:rPr lang="zh-TW" altLang="en-US" sz="3600" b="1" dirty="0">
                <a:solidFill>
                  <a:schemeClr val="tx1"/>
                </a:solidFill>
                <a:latin typeface="+mj-ea"/>
                <a:ea typeface="+mj-ea"/>
              </a:rPr>
              <a:t>台北市私立東山高中公民與社會科</a:t>
            </a:r>
            <a:r>
              <a:rPr lang="zh-TW" altLang="en-US" sz="3600" b="1" dirty="0" smtClean="0">
                <a:solidFill>
                  <a:schemeClr val="tx1"/>
                </a:solidFill>
                <a:latin typeface="+mj-ea"/>
                <a:ea typeface="+mj-ea"/>
              </a:rPr>
              <a:t>教師、</a:t>
            </a:r>
            <a:endParaRPr lang="en-US" altLang="zh-TW" sz="3600" b="1" dirty="0" smtClean="0">
              <a:solidFill>
                <a:schemeClr val="tx1"/>
              </a:solidFill>
              <a:latin typeface="+mj-ea"/>
              <a:ea typeface="+mj-ea"/>
            </a:endParaRPr>
          </a:p>
          <a:p>
            <a:pPr marL="0" lvl="0" indent="0">
              <a:buNone/>
            </a:pPr>
            <a:r>
              <a:rPr lang="en-US" altLang="zh-TW" sz="3600" b="1" dirty="0">
                <a:solidFill>
                  <a:schemeClr val="tx1"/>
                </a:solidFill>
                <a:latin typeface="+mj-ea"/>
                <a:ea typeface="+mj-ea"/>
              </a:rPr>
              <a:t> </a:t>
            </a:r>
            <a:r>
              <a:rPr lang="zh-TW" altLang="en-US" sz="3600" b="1" dirty="0" smtClean="0">
                <a:solidFill>
                  <a:schemeClr val="tx1"/>
                </a:solidFill>
                <a:latin typeface="+mj-ea"/>
                <a:ea typeface="+mj-ea"/>
              </a:rPr>
              <a:t> 國立台灣師範大學公民教育與活動領導</a:t>
            </a:r>
            <a:r>
              <a:rPr lang="zh-TW" altLang="zh-TW" sz="3600" b="1" dirty="0" smtClean="0">
                <a:solidFill>
                  <a:schemeClr val="tx1"/>
                </a:solidFill>
                <a:latin typeface="+mj-ea"/>
              </a:rPr>
              <a:t>研究所</a:t>
            </a:r>
            <a:r>
              <a:rPr lang="zh-TW" altLang="en-US" sz="3600" b="1" dirty="0" smtClean="0">
                <a:solidFill>
                  <a:schemeClr val="tx1"/>
                </a:solidFill>
                <a:latin typeface="+mj-ea"/>
                <a:ea typeface="+mj-ea"/>
              </a:rPr>
              <a:t>博士班進修中</a:t>
            </a:r>
            <a:endParaRPr lang="en-US" altLang="zh-TW" sz="3600" b="1" dirty="0">
              <a:solidFill>
                <a:schemeClr val="tx1"/>
              </a:solidFill>
              <a:latin typeface="+mj-ea"/>
              <a:ea typeface="+mj-ea"/>
            </a:endParaRPr>
          </a:p>
          <a:p>
            <a:pPr marL="0" lvl="0" indent="0">
              <a:buNone/>
            </a:pPr>
            <a:r>
              <a:rPr lang="zh-TW" altLang="en-US" sz="3200" b="1" dirty="0" smtClean="0">
                <a:solidFill>
                  <a:schemeClr val="tx1"/>
                </a:solidFill>
                <a:latin typeface="+mj-ea"/>
                <a:ea typeface="+mj-ea"/>
              </a:rPr>
              <a:t>   </a:t>
            </a:r>
            <a:endParaRPr lang="zh-TW" altLang="en-US" dirty="0"/>
          </a:p>
        </p:txBody>
      </p:sp>
    </p:spTree>
    <p:extLst>
      <p:ext uri="{BB962C8B-B14F-4D97-AF65-F5344CB8AC3E}">
        <p14:creationId xmlns:p14="http://schemas.microsoft.com/office/powerpoint/2010/main" val="40103773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70538" y="624110"/>
            <a:ext cx="10521461" cy="967298"/>
          </a:xfrm>
        </p:spPr>
        <p:txBody>
          <a:bodyPr>
            <a:normAutofit/>
          </a:bodyPr>
          <a:lstStyle/>
          <a:p>
            <a:r>
              <a:rPr lang="zh-TW" altLang="zh-TW" b="1" dirty="0">
                <a:solidFill>
                  <a:srgbClr val="C00000"/>
                </a:solidFill>
              </a:rPr>
              <a:t>六、積極保障武漢台胞之返鄉權、健康權</a:t>
            </a:r>
            <a:endParaRPr lang="zh-TW" altLang="zh-TW" dirty="0">
              <a:solidFill>
                <a:srgbClr val="C00000"/>
              </a:solidFill>
            </a:endParaRPr>
          </a:p>
        </p:txBody>
      </p:sp>
      <p:sp>
        <p:nvSpPr>
          <p:cNvPr id="3" name="內容版面配置區 2"/>
          <p:cNvSpPr>
            <a:spLocks noGrp="1"/>
          </p:cNvSpPr>
          <p:nvPr>
            <p:ph idx="1"/>
          </p:nvPr>
        </p:nvSpPr>
        <p:spPr>
          <a:xfrm>
            <a:off x="1019908" y="1591408"/>
            <a:ext cx="11172091" cy="5266592"/>
          </a:xfrm>
        </p:spPr>
        <p:txBody>
          <a:bodyPr>
            <a:normAutofit/>
          </a:bodyPr>
          <a:lstStyle/>
          <a:p>
            <a:pPr>
              <a:lnSpc>
                <a:spcPct val="150000"/>
              </a:lnSpc>
            </a:pPr>
            <a:r>
              <a:rPr lang="zh-TW" altLang="zh-TW" sz="2800" b="1" dirty="0">
                <a:latin typeface="+mj-ea"/>
                <a:ea typeface="+mj-ea"/>
              </a:rPr>
              <a:t>主管機關應「參酌世界衛生組織</a:t>
            </a:r>
            <a:r>
              <a:rPr lang="en-US" altLang="zh-TW" sz="2800" b="1" dirty="0">
                <a:latin typeface="+mj-ea"/>
                <a:ea typeface="+mj-ea"/>
              </a:rPr>
              <a:t>(WHO)</a:t>
            </a:r>
            <a:r>
              <a:rPr lang="zh-TW" altLang="zh-TW" sz="2800" b="1" dirty="0">
                <a:latin typeface="+mj-ea"/>
                <a:ea typeface="+mj-ea"/>
              </a:rPr>
              <a:t>之意見而為符合</a:t>
            </a:r>
            <a:r>
              <a:rPr lang="zh-TW" altLang="zh-TW" sz="2800" b="1" dirty="0">
                <a:solidFill>
                  <a:srgbClr val="00B050"/>
                </a:solidFill>
                <a:latin typeface="+mj-ea"/>
                <a:ea typeface="+mj-ea"/>
              </a:rPr>
              <a:t>比例原則</a:t>
            </a:r>
            <a:r>
              <a:rPr lang="zh-TW" altLang="zh-TW" sz="2800" b="1" dirty="0">
                <a:latin typeface="+mj-ea"/>
                <a:ea typeface="+mj-ea"/>
              </a:rPr>
              <a:t>之決定」，而且主管機關為相關處分時「亦應依</a:t>
            </a:r>
            <a:r>
              <a:rPr lang="zh-TW" altLang="zh-TW" sz="2800" b="1" dirty="0">
                <a:solidFill>
                  <a:srgbClr val="00B050"/>
                </a:solidFill>
                <a:latin typeface="+mj-ea"/>
                <a:ea typeface="+mj-ea"/>
              </a:rPr>
              <a:t>行政程序法</a:t>
            </a:r>
            <a:r>
              <a:rPr lang="zh-TW" altLang="zh-TW" sz="2800" b="1" dirty="0">
                <a:latin typeface="+mj-ea"/>
                <a:ea typeface="+mj-ea"/>
              </a:rPr>
              <a:t>及其他法律所規定之相關程序而為之」，以保障國民</a:t>
            </a:r>
            <a:r>
              <a:rPr lang="zh-TW" altLang="zh-TW" sz="2800" b="1" u="sng" dirty="0">
                <a:latin typeface="+mj-ea"/>
                <a:ea typeface="+mj-ea"/>
              </a:rPr>
              <a:t>行政救濟</a:t>
            </a:r>
            <a:r>
              <a:rPr lang="zh-TW" altLang="zh-TW" sz="2800" b="1" dirty="0">
                <a:latin typeface="+mj-ea"/>
                <a:ea typeface="+mj-ea"/>
              </a:rPr>
              <a:t>之</a:t>
            </a:r>
            <a:r>
              <a:rPr lang="zh-TW" altLang="zh-TW" sz="2800" b="1" dirty="0" smtClean="0">
                <a:latin typeface="+mj-ea"/>
                <a:ea typeface="+mj-ea"/>
              </a:rPr>
              <a:t>權利</a:t>
            </a:r>
            <a:endParaRPr lang="en-US" altLang="zh-TW" sz="2800" b="1" dirty="0" smtClean="0">
              <a:latin typeface="+mj-ea"/>
              <a:ea typeface="+mj-ea"/>
            </a:endParaRPr>
          </a:p>
          <a:p>
            <a:pPr>
              <a:lnSpc>
                <a:spcPct val="150000"/>
              </a:lnSpc>
            </a:pPr>
            <a:r>
              <a:rPr lang="zh-TW" altLang="zh-TW" sz="2800" b="1" dirty="0">
                <a:latin typeface="+mj-ea"/>
                <a:ea typeface="+mj-ea"/>
              </a:rPr>
              <a:t>滯留武漢的國民或示大陸的其他臺商可考慮向</a:t>
            </a:r>
            <a:r>
              <a:rPr lang="zh-TW" altLang="zh-TW" sz="2800" b="1" u="sng" dirty="0">
                <a:latin typeface="+mj-ea"/>
                <a:ea typeface="+mj-ea"/>
              </a:rPr>
              <a:t>行政法院</a:t>
            </a:r>
            <a:r>
              <a:rPr lang="zh-TW" altLang="zh-TW" sz="2800" b="1" dirty="0">
                <a:latin typeface="+mj-ea"/>
                <a:ea typeface="+mj-ea"/>
              </a:rPr>
              <a:t>起訴，要求撤銷政府之「註記」或確認係屬違法，並聲請</a:t>
            </a:r>
            <a:r>
              <a:rPr lang="zh-TW" altLang="zh-TW" sz="2800" b="1" dirty="0">
                <a:solidFill>
                  <a:srgbClr val="00B050"/>
                </a:solidFill>
                <a:latin typeface="+mj-ea"/>
                <a:ea typeface="+mj-ea"/>
              </a:rPr>
              <a:t>假處分</a:t>
            </a:r>
            <a:r>
              <a:rPr lang="zh-TW" altLang="zh-TW" sz="2800" b="1" dirty="0">
                <a:latin typeface="+mj-ea"/>
                <a:ea typeface="+mj-ea"/>
              </a:rPr>
              <a:t>或停止執行。如此或可在法院介入下更積極的確保返國之權利及自由</a:t>
            </a:r>
            <a:endParaRPr lang="zh-TW" altLang="en-US" sz="2800" b="1" dirty="0">
              <a:latin typeface="+mj-ea"/>
              <a:ea typeface="+mj-ea"/>
            </a:endParaRPr>
          </a:p>
        </p:txBody>
      </p:sp>
    </p:spTree>
    <p:extLst>
      <p:ext uri="{BB962C8B-B14F-4D97-AF65-F5344CB8AC3E}">
        <p14:creationId xmlns:p14="http://schemas.microsoft.com/office/powerpoint/2010/main" val="24481779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05708" y="624110"/>
            <a:ext cx="10486291" cy="1280890"/>
          </a:xfrm>
        </p:spPr>
        <p:txBody>
          <a:bodyPr>
            <a:normAutofit/>
          </a:bodyPr>
          <a:lstStyle/>
          <a:p>
            <a:r>
              <a:rPr lang="zh-TW" altLang="zh-TW" sz="3200" b="1" dirty="0">
                <a:solidFill>
                  <a:srgbClr val="C00000"/>
                </a:solidFill>
              </a:rPr>
              <a:t>七、我國「揭弊者保護法草案」宜儘速通過、施行，俾</a:t>
            </a:r>
            <a:r>
              <a:rPr lang="zh-TW" altLang="zh-TW" sz="3200" b="1" dirty="0" smtClean="0">
                <a:solidFill>
                  <a:srgbClr val="C00000"/>
                </a:solidFill>
              </a:rPr>
              <a:t>利</a:t>
            </a:r>
            <a:r>
              <a:rPr lang="en-US" altLang="zh-TW" sz="3200" b="1" dirty="0" smtClean="0">
                <a:solidFill>
                  <a:srgbClr val="C00000"/>
                </a:solidFill>
              </a:rPr>
              <a:t/>
            </a:r>
            <a:br>
              <a:rPr lang="en-US" altLang="zh-TW" sz="3200" b="1" dirty="0" smtClean="0">
                <a:solidFill>
                  <a:srgbClr val="C00000"/>
                </a:solidFill>
              </a:rPr>
            </a:br>
            <a:r>
              <a:rPr lang="zh-TW" altLang="en-US" sz="3200" b="1" dirty="0">
                <a:solidFill>
                  <a:srgbClr val="C00000"/>
                </a:solidFill>
              </a:rPr>
              <a:t> </a:t>
            </a:r>
            <a:r>
              <a:rPr lang="zh-TW" altLang="en-US" sz="3200" b="1" dirty="0" smtClean="0">
                <a:solidFill>
                  <a:srgbClr val="C00000"/>
                </a:solidFill>
              </a:rPr>
              <a:t>      </a:t>
            </a:r>
            <a:r>
              <a:rPr lang="zh-TW" altLang="zh-TW" sz="3200" b="1" dirty="0" smtClean="0">
                <a:solidFill>
                  <a:srgbClr val="C00000"/>
                </a:solidFill>
              </a:rPr>
              <a:t>保障</a:t>
            </a:r>
            <a:r>
              <a:rPr lang="zh-TW" altLang="zh-TW" sz="3200" b="1" dirty="0">
                <a:solidFill>
                  <a:srgbClr val="C00000"/>
                </a:solidFill>
              </a:rPr>
              <a:t>防疫「吹哨者」</a:t>
            </a:r>
            <a:r>
              <a:rPr lang="zh-TW" altLang="zh-TW" sz="2400" b="1" dirty="0">
                <a:solidFill>
                  <a:srgbClr val="C00000"/>
                </a:solidFill>
              </a:rPr>
              <a:t>（</a:t>
            </a:r>
            <a:r>
              <a:rPr lang="en-US" altLang="zh-TW" sz="2400" b="1" dirty="0">
                <a:solidFill>
                  <a:srgbClr val="C00000"/>
                </a:solidFill>
              </a:rPr>
              <a:t>Whistleblower</a:t>
            </a:r>
            <a:r>
              <a:rPr lang="zh-TW" altLang="zh-TW" sz="2400" b="1" dirty="0" smtClean="0">
                <a:solidFill>
                  <a:srgbClr val="C00000"/>
                </a:solidFill>
              </a:rPr>
              <a:t>）</a:t>
            </a:r>
            <a:r>
              <a:rPr lang="zh-TW" altLang="zh-TW" sz="3200" b="1" dirty="0" smtClean="0">
                <a:solidFill>
                  <a:srgbClr val="C00000"/>
                </a:solidFill>
              </a:rPr>
              <a:t>之</a:t>
            </a:r>
            <a:r>
              <a:rPr lang="zh-TW" altLang="zh-TW" sz="3200" b="1" dirty="0">
                <a:solidFill>
                  <a:srgbClr val="C00000"/>
                </a:solidFill>
              </a:rPr>
              <a:t>相關人權</a:t>
            </a:r>
            <a:endParaRPr lang="zh-TW" altLang="en-US" sz="3200" dirty="0">
              <a:solidFill>
                <a:srgbClr val="C00000"/>
              </a:solidFill>
            </a:endParaRPr>
          </a:p>
        </p:txBody>
      </p:sp>
      <p:sp>
        <p:nvSpPr>
          <p:cNvPr id="3" name="內容版面配置區 2"/>
          <p:cNvSpPr>
            <a:spLocks noGrp="1"/>
          </p:cNvSpPr>
          <p:nvPr>
            <p:ph idx="1"/>
          </p:nvPr>
        </p:nvSpPr>
        <p:spPr>
          <a:xfrm>
            <a:off x="1090246" y="1905000"/>
            <a:ext cx="10849708" cy="4865077"/>
          </a:xfrm>
        </p:spPr>
        <p:txBody>
          <a:bodyPr>
            <a:normAutofit/>
          </a:bodyPr>
          <a:lstStyle/>
          <a:p>
            <a:r>
              <a:rPr lang="zh-TW" altLang="zh-TW" sz="2800" b="1" dirty="0">
                <a:latin typeface="+mj-ea"/>
                <a:ea typeface="+mj-ea"/>
              </a:rPr>
              <a:t>建議將《揭弊者保護法》擴充改定為《公益通報者保護法》，如此可將民間企業的揭弊者保護也一併納入。</a:t>
            </a:r>
            <a:r>
              <a:rPr lang="en-US" altLang="zh-TW" sz="2800" b="1" dirty="0">
                <a:latin typeface="+mj-ea"/>
                <a:ea typeface="+mj-ea"/>
              </a:rPr>
              <a:t> </a:t>
            </a:r>
            <a:r>
              <a:rPr lang="zh-TW" altLang="zh-TW" sz="2800" b="1" dirty="0">
                <a:latin typeface="+mj-ea"/>
                <a:ea typeface="+mj-ea"/>
              </a:rPr>
              <a:t>法務部廉政署指出，該草案的三大重點為：</a:t>
            </a:r>
            <a:r>
              <a:rPr lang="en-US" altLang="zh-TW" sz="2800" b="1" dirty="0">
                <a:latin typeface="+mj-ea"/>
                <a:ea typeface="+mj-ea"/>
              </a:rPr>
              <a:t>(1)</a:t>
            </a:r>
            <a:r>
              <a:rPr lang="zh-TW" altLang="zh-TW" sz="2800" b="1" dirty="0">
                <a:solidFill>
                  <a:srgbClr val="00B050"/>
                </a:solidFill>
                <a:latin typeface="+mj-ea"/>
                <a:ea typeface="+mj-ea"/>
              </a:rPr>
              <a:t>保護從優、處罰從重</a:t>
            </a:r>
            <a:r>
              <a:rPr lang="zh-TW" altLang="zh-TW" sz="2800" b="1" dirty="0">
                <a:latin typeface="+mj-ea"/>
                <a:ea typeface="+mj-ea"/>
              </a:rPr>
              <a:t>；</a:t>
            </a:r>
            <a:r>
              <a:rPr lang="en-US" altLang="zh-TW" sz="2800" b="1" dirty="0">
                <a:latin typeface="+mj-ea"/>
                <a:ea typeface="+mj-ea"/>
              </a:rPr>
              <a:t>(2)</a:t>
            </a:r>
            <a:r>
              <a:rPr lang="zh-TW" altLang="zh-TW" sz="2800" b="1" dirty="0">
                <a:solidFill>
                  <a:srgbClr val="00B050"/>
                </a:solidFill>
                <a:latin typeface="+mj-ea"/>
                <a:ea typeface="+mj-ea"/>
              </a:rPr>
              <a:t>公私合併立法模式</a:t>
            </a:r>
            <a:r>
              <a:rPr lang="zh-TW" altLang="zh-TW" sz="2800" b="1" dirty="0">
                <a:latin typeface="+mj-ea"/>
                <a:ea typeface="+mj-ea"/>
              </a:rPr>
              <a:t>；</a:t>
            </a:r>
            <a:r>
              <a:rPr lang="en-US" altLang="zh-TW" sz="2800" b="1" dirty="0">
                <a:latin typeface="+mj-ea"/>
                <a:ea typeface="+mj-ea"/>
              </a:rPr>
              <a:t>(3)</a:t>
            </a:r>
            <a:r>
              <a:rPr lang="zh-TW" altLang="zh-TW" sz="2800" b="1" dirty="0">
                <a:solidFill>
                  <a:srgbClr val="00B050"/>
                </a:solidFill>
                <a:latin typeface="+mj-ea"/>
                <a:ea typeface="+mj-ea"/>
              </a:rPr>
              <a:t>層次性</a:t>
            </a:r>
            <a:r>
              <a:rPr lang="zh-TW" altLang="zh-TW" sz="2800" b="1" dirty="0" smtClean="0">
                <a:solidFill>
                  <a:srgbClr val="00B050"/>
                </a:solidFill>
                <a:latin typeface="+mj-ea"/>
                <a:ea typeface="+mj-ea"/>
              </a:rPr>
              <a:t>通報</a:t>
            </a:r>
            <a:endParaRPr lang="en-US" altLang="zh-TW" sz="2800" b="1" dirty="0" smtClean="0">
              <a:solidFill>
                <a:srgbClr val="00B050"/>
              </a:solidFill>
              <a:latin typeface="+mj-ea"/>
              <a:ea typeface="+mj-ea"/>
            </a:endParaRPr>
          </a:p>
          <a:p>
            <a:r>
              <a:rPr lang="zh-TW" altLang="zh-TW" sz="2800" b="1" dirty="0">
                <a:latin typeface="+mj-ea"/>
                <a:ea typeface="+mj-ea"/>
              </a:rPr>
              <a:t>法務部最後將公私部門雙方的吹哨者保護法案結合定名為</a:t>
            </a:r>
            <a:r>
              <a:rPr lang="zh-TW" altLang="zh-TW" sz="2800" b="1" dirty="0">
                <a:solidFill>
                  <a:srgbClr val="00B050"/>
                </a:solidFill>
                <a:latin typeface="+mj-ea"/>
                <a:ea typeface="+mj-ea"/>
              </a:rPr>
              <a:t>《公益揭弊者保護法》</a:t>
            </a:r>
            <a:r>
              <a:rPr lang="zh-TW" altLang="zh-TW" sz="2800" b="1" dirty="0">
                <a:latin typeface="+mj-ea"/>
                <a:ea typeface="+mj-ea"/>
              </a:rPr>
              <a:t>以兼顧企業與民意，法務部強調，只要是基於「公益」非「惡意」，就算弊案最後不罰或查無不法，也</a:t>
            </a:r>
            <a:r>
              <a:rPr lang="zh-TW" altLang="zh-TW" sz="2800" b="1" u="sng" dirty="0">
                <a:latin typeface="+mj-ea"/>
                <a:ea typeface="+mj-ea"/>
              </a:rPr>
              <a:t>不會對揭弊者咎責</a:t>
            </a:r>
            <a:r>
              <a:rPr lang="zh-TW" altLang="zh-TW" sz="2800" b="1" dirty="0">
                <a:latin typeface="+mj-ea"/>
                <a:ea typeface="+mj-ea"/>
              </a:rPr>
              <a:t>，該法案中以「</a:t>
            </a:r>
            <a:r>
              <a:rPr lang="zh-TW" altLang="zh-TW" sz="2800" b="1" dirty="0">
                <a:solidFill>
                  <a:srgbClr val="00B050"/>
                </a:solidFill>
                <a:latin typeface="+mj-ea"/>
                <a:ea typeface="+mj-ea"/>
              </a:rPr>
              <a:t>身分保密</a:t>
            </a:r>
            <a:r>
              <a:rPr lang="zh-TW" altLang="zh-TW" sz="2800" b="1" dirty="0">
                <a:latin typeface="+mj-ea"/>
                <a:ea typeface="+mj-ea"/>
              </a:rPr>
              <a:t>」、「</a:t>
            </a:r>
            <a:r>
              <a:rPr lang="zh-TW" altLang="zh-TW" sz="2800" b="1" dirty="0">
                <a:solidFill>
                  <a:srgbClr val="00B050"/>
                </a:solidFill>
                <a:latin typeface="+mj-ea"/>
                <a:ea typeface="+mj-ea"/>
              </a:rPr>
              <a:t>人身安全保護</a:t>
            </a:r>
            <a:r>
              <a:rPr lang="zh-TW" altLang="zh-TW" sz="2800" b="1" dirty="0">
                <a:latin typeface="+mj-ea"/>
                <a:ea typeface="+mj-ea"/>
              </a:rPr>
              <a:t>」及「</a:t>
            </a:r>
            <a:r>
              <a:rPr lang="zh-TW" altLang="zh-TW" sz="2800" b="1" dirty="0">
                <a:solidFill>
                  <a:srgbClr val="00B050"/>
                </a:solidFill>
                <a:latin typeface="+mj-ea"/>
                <a:ea typeface="+mj-ea"/>
              </a:rPr>
              <a:t>工作的保障</a:t>
            </a:r>
            <a:r>
              <a:rPr lang="zh-TW" altLang="zh-TW" sz="2800" b="1" dirty="0">
                <a:latin typeface="+mj-ea"/>
                <a:ea typeface="+mj-ea"/>
              </a:rPr>
              <a:t>」等「三保」目標最為重要</a:t>
            </a:r>
            <a:endParaRPr lang="zh-TW" altLang="en-US" sz="2800" b="1" dirty="0">
              <a:latin typeface="+mj-ea"/>
              <a:ea typeface="+mj-ea"/>
            </a:endParaRPr>
          </a:p>
        </p:txBody>
      </p:sp>
    </p:spTree>
    <p:extLst>
      <p:ext uri="{BB962C8B-B14F-4D97-AF65-F5344CB8AC3E}">
        <p14:creationId xmlns:p14="http://schemas.microsoft.com/office/powerpoint/2010/main" val="12251025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33147" y="624110"/>
            <a:ext cx="10758854" cy="1055221"/>
          </a:xfrm>
        </p:spPr>
        <p:txBody>
          <a:bodyPr>
            <a:noAutofit/>
          </a:bodyPr>
          <a:lstStyle/>
          <a:p>
            <a:r>
              <a:rPr lang="zh-TW" altLang="zh-TW" b="1" dirty="0">
                <a:solidFill>
                  <a:srgbClr val="C00000"/>
                </a:solidFill>
              </a:rPr>
              <a:t>八、陸籍子女及陸生的在台受教權利宜受到充分保障</a:t>
            </a:r>
            <a:br>
              <a:rPr lang="zh-TW" altLang="zh-TW" b="1" dirty="0">
                <a:solidFill>
                  <a:srgbClr val="C00000"/>
                </a:solidFill>
              </a:rPr>
            </a:br>
            <a:endParaRPr lang="zh-TW" altLang="en-US" b="1" dirty="0">
              <a:solidFill>
                <a:srgbClr val="C00000"/>
              </a:solidFill>
            </a:endParaRPr>
          </a:p>
        </p:txBody>
      </p:sp>
      <p:sp>
        <p:nvSpPr>
          <p:cNvPr id="3" name="內容版面配置區 2"/>
          <p:cNvSpPr>
            <a:spLocks noGrp="1"/>
          </p:cNvSpPr>
          <p:nvPr>
            <p:ph idx="1"/>
          </p:nvPr>
        </p:nvSpPr>
        <p:spPr>
          <a:xfrm>
            <a:off x="905607" y="1579684"/>
            <a:ext cx="11216054" cy="5278316"/>
          </a:xfrm>
        </p:spPr>
        <p:txBody>
          <a:bodyPr>
            <a:normAutofit/>
          </a:bodyPr>
          <a:lstStyle/>
          <a:p>
            <a:pPr>
              <a:lnSpc>
                <a:spcPct val="150000"/>
              </a:lnSpc>
            </a:pPr>
            <a:r>
              <a:rPr lang="zh-TW" altLang="zh-TW" sz="2800" b="1" dirty="0">
                <a:latin typeface="+mj-ea"/>
                <a:ea typeface="+mj-ea"/>
              </a:rPr>
              <a:t>《中華民國憲法增修條文</a:t>
            </a:r>
            <a:r>
              <a:rPr lang="zh-TW" altLang="zh-TW" sz="2800" b="1" dirty="0" smtClean="0">
                <a:latin typeface="+mj-ea"/>
                <a:ea typeface="+mj-ea"/>
              </a:rPr>
              <a:t>》</a:t>
            </a:r>
            <a:r>
              <a:rPr lang="zh-TW" altLang="en-US" sz="2800" b="1" dirty="0" smtClean="0">
                <a:latin typeface="+mj-ea"/>
                <a:ea typeface="+mj-ea"/>
              </a:rPr>
              <a:t>中</a:t>
            </a:r>
            <a:r>
              <a:rPr lang="zh-TW" altLang="zh-TW" sz="2800" b="1" dirty="0" smtClean="0">
                <a:latin typeface="+mj-ea"/>
                <a:ea typeface="+mj-ea"/>
              </a:rPr>
              <a:t>將</a:t>
            </a:r>
            <a:r>
              <a:rPr lang="zh-TW" altLang="zh-TW" sz="2800" b="1" dirty="0">
                <a:latin typeface="+mj-ea"/>
                <a:ea typeface="+mj-ea"/>
              </a:rPr>
              <a:t>中華民國切割成中華民國「</a:t>
            </a:r>
            <a:r>
              <a:rPr lang="zh-TW" altLang="zh-TW" sz="2800" b="1" dirty="0">
                <a:solidFill>
                  <a:srgbClr val="00B050"/>
                </a:solidFill>
                <a:latin typeface="+mj-ea"/>
                <a:ea typeface="+mj-ea"/>
              </a:rPr>
              <a:t>自由地區</a:t>
            </a:r>
            <a:r>
              <a:rPr lang="zh-TW" altLang="zh-TW" sz="2800" b="1" dirty="0">
                <a:latin typeface="+mj-ea"/>
                <a:ea typeface="+mj-ea"/>
              </a:rPr>
              <a:t>」與「</a:t>
            </a:r>
            <a:r>
              <a:rPr lang="zh-TW" altLang="zh-TW" sz="2800" b="1" dirty="0">
                <a:solidFill>
                  <a:srgbClr val="00B050"/>
                </a:solidFill>
                <a:latin typeface="+mj-ea"/>
                <a:ea typeface="+mj-ea"/>
              </a:rPr>
              <a:t>大陸地區</a:t>
            </a:r>
            <a:r>
              <a:rPr lang="zh-TW" altLang="zh-TW" sz="2800" b="1" dirty="0">
                <a:latin typeface="+mj-ea"/>
                <a:ea typeface="+mj-ea"/>
              </a:rPr>
              <a:t>」，名義上兩塊都是中華民國領土，在這兩塊土地上的</a:t>
            </a:r>
            <a:r>
              <a:rPr lang="zh-TW" altLang="zh-TW" sz="2800" b="1" dirty="0" smtClean="0">
                <a:latin typeface="+mj-ea"/>
                <a:ea typeface="+mj-ea"/>
              </a:rPr>
              <a:t>人民也</a:t>
            </a:r>
            <a:r>
              <a:rPr lang="zh-TW" altLang="zh-TW" sz="2800" b="1" dirty="0">
                <a:latin typeface="+mj-ea"/>
                <a:ea typeface="+mj-ea"/>
              </a:rPr>
              <a:t>俱為中華民國的人民，在現行虛擬憲政結構下並不存在國籍區別的法律概念。因此「小明」們不是外國人，而是</a:t>
            </a:r>
            <a:r>
              <a:rPr lang="zh-TW" altLang="zh-TW" sz="2800" b="1" u="sng" dirty="0">
                <a:latin typeface="+mj-ea"/>
                <a:ea typeface="+mj-ea"/>
              </a:rPr>
              <a:t>不具有中華民國自由地區</a:t>
            </a:r>
            <a:r>
              <a:rPr lang="zh-TW" altLang="zh-TW" sz="2800" b="1" dirty="0">
                <a:latin typeface="+mj-ea"/>
                <a:ea typeface="+mj-ea"/>
              </a:rPr>
              <a:t>「</a:t>
            </a:r>
            <a:r>
              <a:rPr lang="zh-TW" altLang="zh-TW" sz="2800" b="1" dirty="0">
                <a:solidFill>
                  <a:srgbClr val="00B050"/>
                </a:solidFill>
                <a:latin typeface="+mj-ea"/>
                <a:ea typeface="+mj-ea"/>
              </a:rPr>
              <a:t>戶籍</a:t>
            </a:r>
            <a:r>
              <a:rPr lang="zh-TW" altLang="zh-TW" sz="2800" b="1" dirty="0">
                <a:latin typeface="+mj-ea"/>
                <a:ea typeface="+mj-ea"/>
              </a:rPr>
              <a:t>」的大陸地區</a:t>
            </a:r>
            <a:r>
              <a:rPr lang="zh-TW" altLang="zh-TW" sz="2800" b="1" dirty="0" smtClean="0">
                <a:latin typeface="+mj-ea"/>
                <a:ea typeface="+mj-ea"/>
              </a:rPr>
              <a:t>人民</a:t>
            </a:r>
            <a:endParaRPr lang="en-US" altLang="zh-TW" sz="2800" b="1" dirty="0" smtClean="0">
              <a:latin typeface="+mj-ea"/>
              <a:ea typeface="+mj-ea"/>
            </a:endParaRPr>
          </a:p>
          <a:p>
            <a:pPr>
              <a:lnSpc>
                <a:spcPct val="150000"/>
              </a:lnSpc>
            </a:pPr>
            <a:r>
              <a:rPr lang="zh-TW" altLang="zh-TW" sz="2800" b="1" dirty="0">
                <a:latin typeface="+mj-ea"/>
                <a:ea typeface="+mj-ea"/>
              </a:rPr>
              <a:t>相較於「大陸地區」來台就學的</a:t>
            </a:r>
            <a:r>
              <a:rPr lang="zh-TW" altLang="zh-TW" sz="2800" b="1" dirty="0">
                <a:solidFill>
                  <a:srgbClr val="00B050"/>
                </a:solidFill>
                <a:latin typeface="+mj-ea"/>
                <a:ea typeface="+mj-ea"/>
              </a:rPr>
              <a:t>陸生</a:t>
            </a:r>
            <a:r>
              <a:rPr lang="zh-TW" altLang="zh-TW" sz="2800" b="1" dirty="0">
                <a:latin typeface="+mj-ea"/>
                <a:ea typeface="+mj-ea"/>
              </a:rPr>
              <a:t>，「小明」們在中華民國臺灣的受教權更應該與比照現今中華民國的國民得到應有的充分保障</a:t>
            </a:r>
            <a:endParaRPr lang="zh-TW" altLang="en-US" sz="2800" b="1" dirty="0">
              <a:latin typeface="+mj-ea"/>
              <a:ea typeface="+mj-ea"/>
            </a:endParaRPr>
          </a:p>
        </p:txBody>
      </p:sp>
    </p:spTree>
    <p:extLst>
      <p:ext uri="{BB962C8B-B14F-4D97-AF65-F5344CB8AC3E}">
        <p14:creationId xmlns:p14="http://schemas.microsoft.com/office/powerpoint/2010/main" val="38603972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67254" y="624110"/>
            <a:ext cx="10424745" cy="1280890"/>
          </a:xfrm>
        </p:spPr>
        <p:txBody>
          <a:bodyPr/>
          <a:lstStyle/>
          <a:p>
            <a:r>
              <a:rPr lang="zh-TW" altLang="zh-TW" b="1" dirty="0">
                <a:solidFill>
                  <a:srgbClr val="C00000"/>
                </a:solidFill>
              </a:rPr>
              <a:t>九、積極保障陸配回台之返鄉權</a:t>
            </a:r>
            <a:endParaRPr lang="zh-TW" altLang="en-US" dirty="0">
              <a:solidFill>
                <a:srgbClr val="C00000"/>
              </a:solidFill>
            </a:endParaRPr>
          </a:p>
        </p:txBody>
      </p:sp>
      <p:sp>
        <p:nvSpPr>
          <p:cNvPr id="3" name="內容版面配置區 2"/>
          <p:cNvSpPr>
            <a:spLocks noGrp="1"/>
          </p:cNvSpPr>
          <p:nvPr>
            <p:ph idx="1"/>
          </p:nvPr>
        </p:nvSpPr>
        <p:spPr>
          <a:xfrm>
            <a:off x="791308" y="1693984"/>
            <a:ext cx="11400692" cy="4996961"/>
          </a:xfrm>
        </p:spPr>
        <p:txBody>
          <a:bodyPr>
            <a:normAutofit/>
          </a:bodyPr>
          <a:lstStyle/>
          <a:p>
            <a:r>
              <a:rPr lang="zh-TW" altLang="zh-TW" sz="2800" b="1" dirty="0">
                <a:solidFill>
                  <a:schemeClr val="tx1"/>
                </a:solidFill>
                <a:latin typeface="+mj-ea"/>
                <a:ea typeface="+mj-ea"/>
              </a:rPr>
              <a:t>依據《公民及政治權利國際公約</a:t>
            </a:r>
            <a:r>
              <a:rPr lang="zh-TW" altLang="zh-TW" sz="2800" b="1" dirty="0" smtClean="0">
                <a:solidFill>
                  <a:schemeClr val="tx1"/>
                </a:solidFill>
                <a:latin typeface="+mj-ea"/>
                <a:ea typeface="+mj-ea"/>
              </a:rPr>
              <a:t>》</a:t>
            </a:r>
            <a:r>
              <a:rPr lang="zh-TW" altLang="zh-TW" sz="2800" b="1" dirty="0">
                <a:solidFill>
                  <a:schemeClr val="tx1"/>
                </a:solidFill>
                <a:latin typeface="+mj-ea"/>
                <a:ea typeface="+mj-ea"/>
              </a:rPr>
              <a:t>的規定中特別重視個人權利是以一種</a:t>
            </a:r>
            <a:r>
              <a:rPr lang="zh-TW" altLang="zh-TW" sz="2800" b="1" u="sng" dirty="0">
                <a:solidFill>
                  <a:schemeClr val="tx1"/>
                </a:solidFill>
                <a:latin typeface="+mj-ea"/>
                <a:ea typeface="+mj-ea"/>
              </a:rPr>
              <a:t>無差別待遇</a:t>
            </a:r>
            <a:r>
              <a:rPr lang="zh-TW" altLang="zh-TW" sz="2800" b="1" dirty="0">
                <a:solidFill>
                  <a:schemeClr val="tx1"/>
                </a:solidFill>
                <a:latin typeface="+mj-ea"/>
                <a:ea typeface="+mj-ea"/>
              </a:rPr>
              <a:t>之方式加以保障與實踐，而《世界人權宣言</a:t>
            </a:r>
            <a:r>
              <a:rPr lang="zh-TW" altLang="zh-TW" sz="2800" b="1" dirty="0" smtClean="0">
                <a:solidFill>
                  <a:schemeClr val="tx1"/>
                </a:solidFill>
                <a:latin typeface="+mj-ea"/>
                <a:ea typeface="+mj-ea"/>
              </a:rPr>
              <a:t>》</a:t>
            </a:r>
            <a:r>
              <a:rPr lang="zh-TW" altLang="zh-TW" sz="2800" b="1" dirty="0">
                <a:solidFill>
                  <a:schemeClr val="tx1"/>
                </a:solidFill>
                <a:latin typeface="+mj-ea"/>
                <a:ea typeface="+mj-ea"/>
              </a:rPr>
              <a:t>主要亦著重於「</a:t>
            </a:r>
            <a:r>
              <a:rPr lang="zh-TW" altLang="zh-TW" sz="2800" b="1" dirty="0">
                <a:solidFill>
                  <a:srgbClr val="00B050"/>
                </a:solidFill>
                <a:latin typeface="+mj-ea"/>
                <a:ea typeface="+mj-ea"/>
              </a:rPr>
              <a:t>禁止任何形式</a:t>
            </a:r>
            <a:r>
              <a:rPr lang="zh-TW" altLang="zh-TW" sz="2800" b="1" dirty="0">
                <a:solidFill>
                  <a:schemeClr val="tx1"/>
                </a:solidFill>
                <a:latin typeface="+mj-ea"/>
                <a:ea typeface="+mj-ea"/>
              </a:rPr>
              <a:t>」之</a:t>
            </a:r>
            <a:r>
              <a:rPr lang="zh-TW" altLang="zh-TW" sz="2800" b="1" dirty="0" smtClean="0">
                <a:solidFill>
                  <a:schemeClr val="tx1"/>
                </a:solidFill>
                <a:latin typeface="+mj-ea"/>
                <a:ea typeface="+mj-ea"/>
              </a:rPr>
              <a:t>區別</a:t>
            </a:r>
            <a:endParaRPr lang="en-US" altLang="zh-TW" sz="2800" b="1" dirty="0" smtClean="0">
              <a:solidFill>
                <a:schemeClr val="tx1"/>
              </a:solidFill>
              <a:latin typeface="+mj-ea"/>
              <a:ea typeface="+mj-ea"/>
            </a:endParaRPr>
          </a:p>
          <a:p>
            <a:r>
              <a:rPr lang="zh-TW" altLang="zh-TW" sz="2800" b="1" dirty="0">
                <a:solidFill>
                  <a:schemeClr val="tx1"/>
                </a:solidFill>
                <a:latin typeface="+mj-ea"/>
                <a:ea typeface="+mj-ea"/>
              </a:rPr>
              <a:t>我國基於</a:t>
            </a:r>
            <a:r>
              <a:rPr lang="zh-TW" altLang="zh-TW" sz="2800" b="1" u="sng" dirty="0">
                <a:solidFill>
                  <a:schemeClr val="tx1"/>
                </a:solidFill>
                <a:latin typeface="+mj-ea"/>
                <a:ea typeface="+mj-ea"/>
              </a:rPr>
              <a:t>商務考量</a:t>
            </a:r>
            <a:r>
              <a:rPr lang="zh-TW" altLang="zh-TW" sz="2800" b="1" dirty="0">
                <a:solidFill>
                  <a:schemeClr val="tx1"/>
                </a:solidFill>
                <a:latin typeface="+mj-ea"/>
                <a:ea typeface="+mj-ea"/>
              </a:rPr>
              <a:t>開放履約的外籍人士並有條件縮短隔離時間、基於</a:t>
            </a:r>
            <a:r>
              <a:rPr lang="zh-TW" altLang="zh-TW" sz="2800" b="1" u="sng" dirty="0">
                <a:solidFill>
                  <a:schemeClr val="tx1"/>
                </a:solidFill>
                <a:latin typeface="+mj-ea"/>
                <a:ea typeface="+mj-ea"/>
              </a:rPr>
              <a:t>人道因素</a:t>
            </a:r>
            <a:r>
              <a:rPr lang="zh-TW" altLang="zh-TW" sz="2800" b="1" dirty="0">
                <a:solidFill>
                  <a:schemeClr val="tx1"/>
                </a:solidFill>
                <a:latin typeface="+mj-ea"/>
                <a:ea typeface="+mj-ea"/>
              </a:rPr>
              <a:t>開放未取得居留權的外配特別入境，但在眾多未取得居留權的外配之中卻獨漏了考量到陸配，他們如同「小明」們般應該被一視同仁的認定為「</a:t>
            </a:r>
            <a:r>
              <a:rPr lang="zh-TW" altLang="zh-TW" sz="2800" b="1" dirty="0">
                <a:solidFill>
                  <a:srgbClr val="00B050"/>
                </a:solidFill>
                <a:latin typeface="+mj-ea"/>
                <a:ea typeface="+mj-ea"/>
              </a:rPr>
              <a:t>準國人</a:t>
            </a:r>
            <a:r>
              <a:rPr lang="zh-TW" altLang="zh-TW" sz="2800" b="1" dirty="0">
                <a:solidFill>
                  <a:schemeClr val="tx1"/>
                </a:solidFill>
                <a:latin typeface="+mj-ea"/>
                <a:ea typeface="+mj-ea"/>
              </a:rPr>
              <a:t>」才是，因此不符合邏輯的政策使得陸配無法回臺的噩夢，應盡可在兩岸防疫的互信與合作下積極保障陸配回台的返鄉權</a:t>
            </a:r>
            <a:endParaRPr lang="zh-TW" altLang="en-US" sz="2800" b="1" dirty="0">
              <a:solidFill>
                <a:schemeClr val="tx1"/>
              </a:solidFill>
              <a:latin typeface="+mj-ea"/>
              <a:ea typeface="+mj-ea"/>
            </a:endParaRPr>
          </a:p>
        </p:txBody>
      </p:sp>
    </p:spTree>
    <p:extLst>
      <p:ext uri="{BB962C8B-B14F-4D97-AF65-F5344CB8AC3E}">
        <p14:creationId xmlns:p14="http://schemas.microsoft.com/office/powerpoint/2010/main" val="32574742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70538" y="624110"/>
            <a:ext cx="10445261" cy="1280890"/>
          </a:xfrm>
        </p:spPr>
        <p:txBody>
          <a:bodyPr>
            <a:normAutofit fontScale="90000"/>
          </a:bodyPr>
          <a:lstStyle/>
          <a:p>
            <a:r>
              <a:rPr lang="zh-TW" altLang="zh-TW" b="1" dirty="0">
                <a:solidFill>
                  <a:srgbClr val="C00000"/>
                </a:solidFill>
              </a:rPr>
              <a:t>十、「因應嚴重特殊傳染性肺炎疫情整備應變計畫」</a:t>
            </a:r>
            <a:r>
              <a:rPr lang="zh-TW" altLang="zh-TW" b="1" dirty="0" smtClean="0">
                <a:solidFill>
                  <a:srgbClr val="C00000"/>
                </a:solidFill>
              </a:rPr>
              <a:t>之內</a:t>
            </a:r>
            <a:r>
              <a:rPr lang="en-US" altLang="zh-TW" b="1" dirty="0" smtClean="0">
                <a:solidFill>
                  <a:srgbClr val="C00000"/>
                </a:solidFill>
              </a:rPr>
              <a:t/>
            </a:r>
            <a:br>
              <a:rPr lang="en-US" altLang="zh-TW" b="1" dirty="0" smtClean="0">
                <a:solidFill>
                  <a:srgbClr val="C00000"/>
                </a:solidFill>
              </a:rPr>
            </a:br>
            <a:r>
              <a:rPr lang="zh-TW" altLang="en-US" b="1" dirty="0">
                <a:solidFill>
                  <a:srgbClr val="C00000"/>
                </a:solidFill>
              </a:rPr>
              <a:t> </a:t>
            </a:r>
            <a:r>
              <a:rPr lang="zh-TW" altLang="en-US" b="1" dirty="0" smtClean="0">
                <a:solidFill>
                  <a:srgbClr val="C00000"/>
                </a:solidFill>
              </a:rPr>
              <a:t>      </a:t>
            </a:r>
            <a:r>
              <a:rPr lang="zh-TW" altLang="zh-TW" b="1" dirty="0" smtClean="0">
                <a:solidFill>
                  <a:srgbClr val="C00000"/>
                </a:solidFill>
              </a:rPr>
              <a:t>容</a:t>
            </a:r>
            <a:r>
              <a:rPr lang="zh-TW" altLang="zh-TW" b="1" dirty="0">
                <a:solidFill>
                  <a:srgbClr val="C00000"/>
                </a:solidFill>
              </a:rPr>
              <a:t>宜建置民眾權利遭受侵害時之救濟管道與教示</a:t>
            </a:r>
            <a:endParaRPr lang="zh-TW" altLang="zh-TW" dirty="0">
              <a:solidFill>
                <a:srgbClr val="C00000"/>
              </a:solidFill>
            </a:endParaRPr>
          </a:p>
        </p:txBody>
      </p:sp>
      <p:sp>
        <p:nvSpPr>
          <p:cNvPr id="3" name="內容版面配置區 2"/>
          <p:cNvSpPr>
            <a:spLocks noGrp="1"/>
          </p:cNvSpPr>
          <p:nvPr>
            <p:ph idx="1"/>
          </p:nvPr>
        </p:nvSpPr>
        <p:spPr>
          <a:xfrm>
            <a:off x="835269" y="2133600"/>
            <a:ext cx="11280530" cy="4601308"/>
          </a:xfrm>
        </p:spPr>
        <p:txBody>
          <a:bodyPr>
            <a:normAutofit/>
          </a:bodyPr>
          <a:lstStyle/>
          <a:p>
            <a:r>
              <a:rPr lang="zh-TW" altLang="zh-TW" sz="2800" b="1" dirty="0">
                <a:solidFill>
                  <a:schemeClr val="tx1"/>
                </a:solidFill>
                <a:latin typeface="+mj-ea"/>
                <a:ea typeface="+mj-ea"/>
              </a:rPr>
              <a:t>不論人民是否因犯罪嫌疑而遭受法院以外機關逮捕、拘禁，若其他法律未提供人民向法院請求即時救濟之機制時，人民即得依</a:t>
            </a:r>
            <a:r>
              <a:rPr lang="zh-TW" altLang="zh-TW" sz="2800" b="1" dirty="0">
                <a:solidFill>
                  <a:srgbClr val="00B050"/>
                </a:solidFill>
                <a:latin typeface="+mj-ea"/>
                <a:ea typeface="+mj-ea"/>
              </a:rPr>
              <a:t>《提審法》</a:t>
            </a:r>
            <a:r>
              <a:rPr lang="zh-TW" altLang="zh-TW" sz="2800" b="1" dirty="0">
                <a:solidFill>
                  <a:schemeClr val="tx1"/>
                </a:solidFill>
                <a:latin typeface="+mj-ea"/>
                <a:ea typeface="+mj-ea"/>
              </a:rPr>
              <a:t>規定二十四小時內向法院聲請提審，讓</a:t>
            </a:r>
            <a:r>
              <a:rPr lang="zh-TW" altLang="zh-TW" sz="2800" b="1" u="sng" dirty="0">
                <a:solidFill>
                  <a:schemeClr val="tx1"/>
                </a:solidFill>
                <a:latin typeface="+mj-ea"/>
                <a:ea typeface="+mj-ea"/>
              </a:rPr>
              <a:t>傳染病防治措施</a:t>
            </a:r>
            <a:r>
              <a:rPr lang="zh-TW" altLang="zh-TW" sz="2800" b="1" dirty="0">
                <a:solidFill>
                  <a:schemeClr val="tx1"/>
                </a:solidFill>
                <a:latin typeface="+mj-ea"/>
                <a:ea typeface="+mj-ea"/>
              </a:rPr>
              <a:t>中涉及逮捕、拘禁等剝奪人身自由之手段，將受此部保障人民人身自由之重要法令</a:t>
            </a:r>
            <a:r>
              <a:rPr lang="zh-TW" altLang="zh-TW" sz="2800" b="1" dirty="0" smtClean="0">
                <a:solidFill>
                  <a:schemeClr val="tx1"/>
                </a:solidFill>
                <a:latin typeface="+mj-ea"/>
                <a:ea typeface="+mj-ea"/>
              </a:rPr>
              <a:t>影響</a:t>
            </a:r>
            <a:endParaRPr lang="en-US" altLang="zh-TW" sz="2800" b="1" dirty="0" smtClean="0">
              <a:solidFill>
                <a:schemeClr val="tx1"/>
              </a:solidFill>
              <a:latin typeface="+mj-ea"/>
              <a:ea typeface="+mj-ea"/>
            </a:endParaRPr>
          </a:p>
          <a:p>
            <a:r>
              <a:rPr lang="zh-TW" altLang="zh-TW" sz="2800" b="1" dirty="0">
                <a:solidFill>
                  <a:schemeClr val="tx1"/>
                </a:solidFill>
                <a:latin typeface="+mj-ea"/>
                <a:ea typeface="+mj-ea"/>
              </a:rPr>
              <a:t>在「因應嚴重特殊傳染性肺炎疫情整備應變計畫」內容中有關民眾權利遭受</a:t>
            </a:r>
            <a:r>
              <a:rPr lang="zh-TW" altLang="zh-TW" sz="2800" b="1" u="sng" dirty="0">
                <a:solidFill>
                  <a:schemeClr val="tx1"/>
                </a:solidFill>
                <a:latin typeface="+mj-ea"/>
                <a:ea typeface="+mj-ea"/>
              </a:rPr>
              <a:t>強制隔離</a:t>
            </a:r>
            <a:r>
              <a:rPr lang="zh-TW" altLang="zh-TW" sz="2800" b="1" dirty="0">
                <a:solidFill>
                  <a:schemeClr val="tx1"/>
                </a:solidFill>
                <a:latin typeface="+mj-ea"/>
                <a:ea typeface="+mj-ea"/>
              </a:rPr>
              <a:t>或</a:t>
            </a:r>
            <a:r>
              <a:rPr lang="zh-TW" altLang="zh-TW" sz="2800" b="1" u="sng" dirty="0">
                <a:solidFill>
                  <a:schemeClr val="tx1"/>
                </a:solidFill>
                <a:latin typeface="+mj-ea"/>
                <a:ea typeface="+mj-ea"/>
              </a:rPr>
              <a:t>檢疫侵害</a:t>
            </a:r>
            <a:r>
              <a:rPr lang="zh-TW" altLang="zh-TW" sz="2800" b="1" dirty="0">
                <a:solidFill>
                  <a:schemeClr val="tx1"/>
                </a:solidFill>
                <a:latin typeface="+mj-ea"/>
                <a:ea typeface="+mj-ea"/>
              </a:rPr>
              <a:t>時之救濟管道的疏漏，此項缺失可參考新修正之《提審法》內涵加以建置，或是直接指摘可以合法直接適用，則可能給予民眾有效的權利救濟管道</a:t>
            </a:r>
            <a:endParaRPr lang="zh-TW" altLang="en-US" sz="2800" b="1" dirty="0">
              <a:solidFill>
                <a:schemeClr val="tx1"/>
              </a:solidFill>
              <a:latin typeface="+mj-ea"/>
              <a:ea typeface="+mj-ea"/>
            </a:endParaRPr>
          </a:p>
        </p:txBody>
      </p:sp>
    </p:spTree>
    <p:extLst>
      <p:ext uri="{BB962C8B-B14F-4D97-AF65-F5344CB8AC3E}">
        <p14:creationId xmlns:p14="http://schemas.microsoft.com/office/powerpoint/2010/main" val="5762869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14500" y="624110"/>
            <a:ext cx="10477499" cy="1280890"/>
          </a:xfrm>
        </p:spPr>
        <p:txBody>
          <a:bodyPr>
            <a:normAutofit fontScale="90000"/>
          </a:bodyPr>
          <a:lstStyle/>
          <a:p>
            <a:r>
              <a:rPr lang="zh-TW" altLang="zh-TW" b="1" dirty="0">
                <a:solidFill>
                  <a:srgbClr val="C00000"/>
                </a:solidFill>
                <a:latin typeface="+mj-ea"/>
              </a:rPr>
              <a:t>十一、我國宜確實遵守國際法與國內法禁止歧視之規定</a:t>
            </a:r>
            <a:r>
              <a:rPr lang="zh-TW" altLang="zh-TW" b="1" dirty="0" smtClean="0">
                <a:solidFill>
                  <a:srgbClr val="C00000"/>
                </a:solidFill>
                <a:latin typeface="+mj-ea"/>
              </a:rPr>
              <a:t>，</a:t>
            </a:r>
            <a:r>
              <a:rPr lang="en-US" altLang="zh-TW" b="1" dirty="0" smtClean="0">
                <a:solidFill>
                  <a:srgbClr val="C00000"/>
                </a:solidFill>
                <a:latin typeface="+mj-ea"/>
              </a:rPr>
              <a:t/>
            </a:r>
            <a:br>
              <a:rPr lang="en-US" altLang="zh-TW" b="1" dirty="0" smtClean="0">
                <a:solidFill>
                  <a:srgbClr val="C00000"/>
                </a:solidFill>
                <a:latin typeface="+mj-ea"/>
              </a:rPr>
            </a:br>
            <a:r>
              <a:rPr lang="zh-TW" altLang="en-US" b="1" dirty="0">
                <a:solidFill>
                  <a:srgbClr val="C00000"/>
                </a:solidFill>
                <a:latin typeface="+mj-ea"/>
              </a:rPr>
              <a:t> </a:t>
            </a:r>
            <a:r>
              <a:rPr lang="zh-TW" altLang="en-US" b="1" dirty="0" smtClean="0">
                <a:solidFill>
                  <a:srgbClr val="C00000"/>
                </a:solidFill>
                <a:latin typeface="+mj-ea"/>
              </a:rPr>
              <a:t>           </a:t>
            </a:r>
            <a:r>
              <a:rPr lang="zh-TW" altLang="zh-TW" b="1" dirty="0" smtClean="0">
                <a:solidFill>
                  <a:srgbClr val="C00000"/>
                </a:solidFill>
                <a:latin typeface="+mj-ea"/>
              </a:rPr>
              <a:t>並</a:t>
            </a:r>
            <a:r>
              <a:rPr lang="zh-TW" altLang="zh-TW" b="1" dirty="0">
                <a:solidFill>
                  <a:srgbClr val="C00000"/>
                </a:solidFill>
                <a:latin typeface="+mj-ea"/>
              </a:rPr>
              <a:t>將</a:t>
            </a:r>
            <a:r>
              <a:rPr lang="en-US" altLang="zh-TW" b="1" dirty="0">
                <a:solidFill>
                  <a:srgbClr val="C00000"/>
                </a:solidFill>
                <a:latin typeface="+mj-ea"/>
              </a:rPr>
              <a:t>COVID-19</a:t>
            </a:r>
            <a:r>
              <a:rPr lang="zh-TW" altLang="zh-TW" b="1" dirty="0">
                <a:solidFill>
                  <a:srgbClr val="C00000"/>
                </a:solidFill>
                <a:latin typeface="+mj-ea"/>
              </a:rPr>
              <a:t>正名化</a:t>
            </a:r>
            <a:r>
              <a:rPr lang="zh-TW" altLang="zh-TW" dirty="0">
                <a:solidFill>
                  <a:srgbClr val="C00000"/>
                </a:solidFill>
                <a:latin typeface="+mj-ea"/>
              </a:rPr>
              <a:t/>
            </a:r>
            <a:br>
              <a:rPr lang="zh-TW" altLang="zh-TW" dirty="0">
                <a:solidFill>
                  <a:srgbClr val="C00000"/>
                </a:solidFill>
                <a:latin typeface="+mj-ea"/>
              </a:rPr>
            </a:br>
            <a:endParaRPr lang="zh-TW" altLang="en-US" dirty="0">
              <a:solidFill>
                <a:srgbClr val="C00000"/>
              </a:solidFill>
              <a:latin typeface="+mj-ea"/>
            </a:endParaRPr>
          </a:p>
        </p:txBody>
      </p:sp>
      <p:sp>
        <p:nvSpPr>
          <p:cNvPr id="3" name="內容版面配置區 2"/>
          <p:cNvSpPr>
            <a:spLocks noGrp="1"/>
          </p:cNvSpPr>
          <p:nvPr>
            <p:ph idx="1"/>
          </p:nvPr>
        </p:nvSpPr>
        <p:spPr>
          <a:xfrm>
            <a:off x="1204546" y="1905000"/>
            <a:ext cx="10987454" cy="4953000"/>
          </a:xfrm>
        </p:spPr>
        <p:txBody>
          <a:bodyPr>
            <a:normAutofit fontScale="92500" lnSpcReduction="10000"/>
          </a:bodyPr>
          <a:lstStyle/>
          <a:p>
            <a:pPr>
              <a:lnSpc>
                <a:spcPct val="150000"/>
              </a:lnSpc>
            </a:pPr>
            <a:r>
              <a:rPr lang="zh-TW" altLang="zh-TW" sz="2800" b="1" dirty="0">
                <a:solidFill>
                  <a:schemeClr val="tx1"/>
                </a:solidFill>
                <a:latin typeface="+mj-ea"/>
                <a:ea typeface="+mj-ea"/>
              </a:rPr>
              <a:t>國際病毒分類委員會發佈了指引，以後各種新發現疾病不應該含有地域、人名、動物或食物名稱以及個別文化或產業的標示而引發歧視，以此遵循聯合國以「</a:t>
            </a:r>
            <a:r>
              <a:rPr lang="zh-TW" altLang="zh-TW" sz="2800" b="1" dirty="0">
                <a:solidFill>
                  <a:srgbClr val="00B050"/>
                </a:solidFill>
                <a:latin typeface="+mj-ea"/>
                <a:ea typeface="+mj-ea"/>
              </a:rPr>
              <a:t>兩公約</a:t>
            </a:r>
            <a:r>
              <a:rPr lang="zh-TW" altLang="zh-TW" sz="2800" b="1" dirty="0">
                <a:solidFill>
                  <a:schemeClr val="tx1"/>
                </a:solidFill>
                <a:latin typeface="+mj-ea"/>
                <a:ea typeface="+mj-ea"/>
              </a:rPr>
              <a:t>」與</a:t>
            </a:r>
            <a:r>
              <a:rPr lang="zh-TW" altLang="zh-TW" sz="2800" b="1" dirty="0">
                <a:solidFill>
                  <a:srgbClr val="00B050"/>
                </a:solidFill>
                <a:latin typeface="+mj-ea"/>
                <a:ea typeface="+mj-ea"/>
              </a:rPr>
              <a:t>《世界人權宣言》</a:t>
            </a:r>
            <a:r>
              <a:rPr lang="zh-TW" altLang="zh-TW" sz="2800" b="1" dirty="0">
                <a:solidFill>
                  <a:schemeClr val="tx1"/>
                </a:solidFill>
                <a:latin typeface="+mj-ea"/>
                <a:ea typeface="+mj-ea"/>
              </a:rPr>
              <a:t>為基礎，於</a:t>
            </a:r>
            <a:r>
              <a:rPr lang="en-US" altLang="zh-TW" sz="2800" b="1" dirty="0">
                <a:solidFill>
                  <a:schemeClr val="tx1"/>
                </a:solidFill>
                <a:latin typeface="+mj-ea"/>
                <a:ea typeface="+mj-ea"/>
              </a:rPr>
              <a:t>1965</a:t>
            </a:r>
            <a:r>
              <a:rPr lang="zh-TW" altLang="zh-TW" sz="2800" b="1" dirty="0">
                <a:solidFill>
                  <a:schemeClr val="tx1"/>
                </a:solidFill>
                <a:latin typeface="+mj-ea"/>
                <a:ea typeface="+mj-ea"/>
              </a:rPr>
              <a:t>年制定</a:t>
            </a:r>
            <a:r>
              <a:rPr lang="zh-TW" altLang="zh-TW" sz="2800" b="1" dirty="0">
                <a:solidFill>
                  <a:srgbClr val="00B050"/>
                </a:solidFill>
                <a:latin typeface="+mj-ea"/>
                <a:ea typeface="+mj-ea"/>
              </a:rPr>
              <a:t>《消除一切形式種族歧視國際公約》</a:t>
            </a:r>
            <a:r>
              <a:rPr lang="zh-TW" altLang="zh-TW" sz="2800" b="1" dirty="0">
                <a:solidFill>
                  <a:schemeClr val="tx1"/>
                </a:solidFill>
                <a:latin typeface="+mj-ea"/>
                <a:ea typeface="+mj-ea"/>
              </a:rPr>
              <a:t>的</a:t>
            </a:r>
            <a:r>
              <a:rPr lang="zh-TW" altLang="zh-TW" sz="2800" b="1" dirty="0" smtClean="0">
                <a:solidFill>
                  <a:schemeClr val="tx1"/>
                </a:solidFill>
                <a:latin typeface="+mj-ea"/>
                <a:ea typeface="+mj-ea"/>
              </a:rPr>
              <a:t>精神</a:t>
            </a:r>
            <a:endParaRPr lang="en-US" altLang="zh-TW" sz="2800" b="1" dirty="0" smtClean="0">
              <a:solidFill>
                <a:schemeClr val="tx1"/>
              </a:solidFill>
              <a:latin typeface="+mj-ea"/>
              <a:ea typeface="+mj-ea"/>
            </a:endParaRPr>
          </a:p>
          <a:p>
            <a:pPr>
              <a:lnSpc>
                <a:spcPct val="150000"/>
              </a:lnSpc>
            </a:pPr>
            <a:r>
              <a:rPr lang="zh-TW" altLang="zh-TW" sz="2800" b="1" dirty="0">
                <a:solidFill>
                  <a:schemeClr val="tx1"/>
                </a:solidFill>
                <a:latin typeface="+mj-ea"/>
                <a:ea typeface="+mj-ea"/>
              </a:rPr>
              <a:t>臺灣民眾因政府非刻意的使用容易認識的「武漢肺炎」一詞而陷於違反世界衛生組織對於傳染病名稱命名的最新</a:t>
            </a:r>
            <a:r>
              <a:rPr lang="zh-TW" altLang="zh-TW" sz="2800" b="1" dirty="0" smtClean="0">
                <a:solidFill>
                  <a:schemeClr val="tx1"/>
                </a:solidFill>
                <a:latin typeface="+mj-ea"/>
                <a:ea typeface="+mj-ea"/>
              </a:rPr>
              <a:t>規定</a:t>
            </a:r>
            <a:r>
              <a:rPr lang="zh-TW" altLang="en-US" sz="2800" b="1" dirty="0" smtClean="0">
                <a:solidFill>
                  <a:schemeClr val="tx1"/>
                </a:solidFill>
                <a:latin typeface="+mj-ea"/>
                <a:ea typeface="+mj-ea"/>
              </a:rPr>
              <a:t>，</a:t>
            </a:r>
            <a:r>
              <a:rPr lang="zh-TW" altLang="zh-TW" sz="2800" b="1" dirty="0">
                <a:solidFill>
                  <a:schemeClr val="tx1"/>
                </a:solidFill>
                <a:latin typeface="+mj-ea"/>
                <a:ea typeface="+mj-ea"/>
              </a:rPr>
              <a:t>政府應該呼籲並帶頭將便宜行事而使用的「武漢肺炎」正式正名為「</a:t>
            </a:r>
            <a:r>
              <a:rPr lang="en-US" altLang="zh-TW" sz="2800" b="1" dirty="0">
                <a:solidFill>
                  <a:schemeClr val="tx1"/>
                </a:solidFill>
                <a:latin typeface="+mj-ea"/>
                <a:ea typeface="+mj-ea"/>
              </a:rPr>
              <a:t>COVID-19</a:t>
            </a:r>
            <a:r>
              <a:rPr lang="zh-TW" altLang="zh-TW" sz="2800" b="1" dirty="0">
                <a:solidFill>
                  <a:schemeClr val="tx1"/>
                </a:solidFill>
                <a:latin typeface="+mj-ea"/>
                <a:ea typeface="+mj-ea"/>
              </a:rPr>
              <a:t>」以符合國際潮流</a:t>
            </a:r>
            <a:endParaRPr lang="zh-TW" altLang="en-US" sz="2800" b="1" dirty="0">
              <a:solidFill>
                <a:schemeClr val="tx1"/>
              </a:solidFill>
              <a:latin typeface="+mj-ea"/>
              <a:ea typeface="+mj-ea"/>
            </a:endParaRPr>
          </a:p>
        </p:txBody>
      </p:sp>
    </p:spTree>
    <p:extLst>
      <p:ext uri="{BB962C8B-B14F-4D97-AF65-F5344CB8AC3E}">
        <p14:creationId xmlns:p14="http://schemas.microsoft.com/office/powerpoint/2010/main" val="32303088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61746" y="624109"/>
            <a:ext cx="10530253" cy="1468459"/>
          </a:xfrm>
        </p:spPr>
        <p:txBody>
          <a:bodyPr>
            <a:normAutofit fontScale="90000"/>
          </a:bodyPr>
          <a:lstStyle/>
          <a:p>
            <a:r>
              <a:rPr lang="zh-TW" altLang="zh-TW" b="1" dirty="0">
                <a:solidFill>
                  <a:srgbClr val="C00000"/>
                </a:solidFill>
                <a:latin typeface="+mj-ea"/>
              </a:rPr>
              <a:t>十二、「因應嚴重特殊傳染性肺炎疫情整備應變計畫」</a:t>
            </a:r>
            <a:r>
              <a:rPr lang="zh-TW" altLang="zh-TW" b="1" dirty="0" smtClean="0">
                <a:solidFill>
                  <a:srgbClr val="C00000"/>
                </a:solidFill>
                <a:latin typeface="+mj-ea"/>
              </a:rPr>
              <a:t>之</a:t>
            </a:r>
            <a:r>
              <a:rPr lang="en-US" altLang="zh-TW" b="1" dirty="0" smtClean="0">
                <a:solidFill>
                  <a:srgbClr val="C00000"/>
                </a:solidFill>
                <a:latin typeface="+mj-ea"/>
              </a:rPr>
              <a:t/>
            </a:r>
            <a:br>
              <a:rPr lang="en-US" altLang="zh-TW" b="1" dirty="0" smtClean="0">
                <a:solidFill>
                  <a:srgbClr val="C00000"/>
                </a:solidFill>
                <a:latin typeface="+mj-ea"/>
              </a:rPr>
            </a:br>
            <a:r>
              <a:rPr lang="zh-TW" altLang="en-US" b="1" dirty="0">
                <a:solidFill>
                  <a:srgbClr val="C00000"/>
                </a:solidFill>
                <a:latin typeface="+mj-ea"/>
              </a:rPr>
              <a:t> </a:t>
            </a:r>
            <a:r>
              <a:rPr lang="zh-TW" altLang="en-US" b="1" dirty="0" smtClean="0">
                <a:solidFill>
                  <a:srgbClr val="C00000"/>
                </a:solidFill>
                <a:latin typeface="+mj-ea"/>
              </a:rPr>
              <a:t>           </a:t>
            </a:r>
            <a:r>
              <a:rPr lang="zh-TW" altLang="zh-TW" b="1" dirty="0" smtClean="0">
                <a:solidFill>
                  <a:srgbClr val="C00000"/>
                </a:solidFill>
                <a:latin typeface="+mj-ea"/>
              </a:rPr>
              <a:t>內容</a:t>
            </a:r>
            <a:r>
              <a:rPr lang="zh-TW" altLang="zh-TW" b="1" dirty="0">
                <a:solidFill>
                  <a:srgbClr val="C00000"/>
                </a:solidFill>
                <a:latin typeface="+mj-ea"/>
              </a:rPr>
              <a:t>宜建置我國援助國際社會共同防治</a:t>
            </a:r>
            <a:r>
              <a:rPr lang="en-US" altLang="zh-TW" b="1" dirty="0" smtClean="0">
                <a:solidFill>
                  <a:srgbClr val="C00000"/>
                </a:solidFill>
                <a:latin typeface="+mj-ea"/>
              </a:rPr>
              <a:t>COVID-19</a:t>
            </a:r>
            <a:br>
              <a:rPr lang="en-US" altLang="zh-TW" b="1" dirty="0" smtClean="0">
                <a:solidFill>
                  <a:srgbClr val="C00000"/>
                </a:solidFill>
                <a:latin typeface="+mj-ea"/>
              </a:rPr>
            </a:br>
            <a:r>
              <a:rPr lang="zh-TW" altLang="en-US" b="1" dirty="0">
                <a:solidFill>
                  <a:srgbClr val="C00000"/>
                </a:solidFill>
                <a:latin typeface="+mj-ea"/>
              </a:rPr>
              <a:t> </a:t>
            </a:r>
            <a:r>
              <a:rPr lang="zh-TW" altLang="en-US" b="1" dirty="0" smtClean="0">
                <a:solidFill>
                  <a:srgbClr val="C00000"/>
                </a:solidFill>
                <a:latin typeface="+mj-ea"/>
              </a:rPr>
              <a:t>           </a:t>
            </a:r>
            <a:r>
              <a:rPr lang="zh-TW" altLang="zh-TW" b="1" dirty="0" smtClean="0">
                <a:solidFill>
                  <a:srgbClr val="C00000"/>
                </a:solidFill>
                <a:latin typeface="+mj-ea"/>
              </a:rPr>
              <a:t>疫</a:t>
            </a:r>
            <a:r>
              <a:rPr lang="zh-TW" altLang="zh-TW" b="1" dirty="0">
                <a:solidFill>
                  <a:srgbClr val="C00000"/>
                </a:solidFill>
                <a:latin typeface="+mj-ea"/>
              </a:rPr>
              <a:t>情擴散之合作機制</a:t>
            </a:r>
            <a:r>
              <a:rPr lang="zh-TW" altLang="zh-TW" dirty="0">
                <a:solidFill>
                  <a:srgbClr val="C00000"/>
                </a:solidFill>
                <a:latin typeface="+mj-ea"/>
              </a:rPr>
              <a:t/>
            </a:r>
            <a:br>
              <a:rPr lang="zh-TW" altLang="zh-TW" dirty="0">
                <a:solidFill>
                  <a:srgbClr val="C00000"/>
                </a:solidFill>
                <a:latin typeface="+mj-ea"/>
              </a:rPr>
            </a:br>
            <a:endParaRPr lang="zh-TW" altLang="en-US" dirty="0">
              <a:solidFill>
                <a:srgbClr val="C00000"/>
              </a:solidFill>
              <a:latin typeface="+mj-ea"/>
            </a:endParaRPr>
          </a:p>
        </p:txBody>
      </p:sp>
      <p:sp>
        <p:nvSpPr>
          <p:cNvPr id="3" name="內容版面配置區 2"/>
          <p:cNvSpPr>
            <a:spLocks noGrp="1"/>
          </p:cNvSpPr>
          <p:nvPr>
            <p:ph idx="1"/>
          </p:nvPr>
        </p:nvSpPr>
        <p:spPr>
          <a:xfrm>
            <a:off x="683492" y="2299855"/>
            <a:ext cx="11385414" cy="4417467"/>
          </a:xfrm>
        </p:spPr>
        <p:txBody>
          <a:bodyPr>
            <a:normAutofit/>
          </a:bodyPr>
          <a:lstStyle/>
          <a:p>
            <a:r>
              <a:rPr lang="zh-TW" altLang="zh-TW" sz="3200" b="1" u="sng" dirty="0">
                <a:solidFill>
                  <a:schemeClr val="tx1"/>
                </a:solidFill>
              </a:rPr>
              <a:t>外交部</a:t>
            </a:r>
            <a:r>
              <a:rPr lang="zh-TW" altLang="zh-TW" sz="3200" b="1" dirty="0">
                <a:solidFill>
                  <a:schemeClr val="tx1"/>
                </a:solidFill>
              </a:rPr>
              <a:t>主導對於邦交國家免費提供醫療器材設備，以及直接派駐醫護人員前往協助建置醫療防護網等，呈現我國醫療技術的軟</a:t>
            </a:r>
            <a:r>
              <a:rPr lang="zh-TW" altLang="zh-TW" sz="3200" b="1" dirty="0" smtClean="0">
                <a:solidFill>
                  <a:schemeClr val="tx1"/>
                </a:solidFill>
              </a:rPr>
              <a:t>實力</a:t>
            </a:r>
            <a:r>
              <a:rPr lang="zh-TW" altLang="en-US" sz="3200" b="1" dirty="0" smtClean="0">
                <a:solidFill>
                  <a:schemeClr val="tx1"/>
                </a:solidFill>
                <a:latin typeface="標楷體" panose="03000509000000000000" pitchFamily="65" charset="-120"/>
                <a:ea typeface="標楷體" panose="03000509000000000000" pitchFamily="65" charset="-120"/>
              </a:rPr>
              <a:t>；</a:t>
            </a:r>
            <a:r>
              <a:rPr lang="zh-TW" altLang="zh-TW" sz="3200" b="1" dirty="0" smtClean="0">
                <a:solidFill>
                  <a:schemeClr val="tx1"/>
                </a:solidFill>
              </a:rPr>
              <a:t>其他</a:t>
            </a:r>
            <a:r>
              <a:rPr lang="zh-TW" altLang="zh-TW" sz="3200" b="1" dirty="0">
                <a:solidFill>
                  <a:schemeClr val="tx1"/>
                </a:solidFill>
              </a:rPr>
              <a:t>若無邦交國家則由財團法人</a:t>
            </a:r>
            <a:r>
              <a:rPr lang="zh-TW" altLang="zh-TW" sz="3200" b="1" u="sng" dirty="0">
                <a:solidFill>
                  <a:schemeClr val="tx1"/>
                </a:solidFill>
              </a:rPr>
              <a:t>國際合作發展基金會</a:t>
            </a:r>
            <a:r>
              <a:rPr lang="zh-TW" altLang="zh-TW" sz="3200" b="1" dirty="0">
                <a:solidFill>
                  <a:schemeClr val="tx1"/>
                </a:solidFill>
              </a:rPr>
              <a:t>代表政府給予經濟援助或捐贈防疫藥品</a:t>
            </a:r>
            <a:r>
              <a:rPr lang="zh-TW" altLang="zh-TW" sz="3200" b="1" dirty="0" smtClean="0">
                <a:solidFill>
                  <a:schemeClr val="tx1"/>
                </a:solidFill>
              </a:rPr>
              <a:t>等</a:t>
            </a:r>
            <a:endParaRPr lang="en-US" altLang="zh-TW" sz="3200" b="1" dirty="0" smtClean="0">
              <a:solidFill>
                <a:schemeClr val="tx1"/>
              </a:solidFill>
            </a:endParaRPr>
          </a:p>
          <a:p>
            <a:r>
              <a:rPr lang="zh-TW" altLang="zh-TW" sz="3200" b="1" dirty="0">
                <a:solidFill>
                  <a:schemeClr val="tx1"/>
                </a:solidFill>
              </a:rPr>
              <a:t>衛生福利部疾病管制署所發布的「因應嚴重特殊傳染性肺炎疫情整備應變計畫」可以擷取上述這些經驗於未來再有其他突發傳染病發生時，主動增加我國</a:t>
            </a:r>
            <a:r>
              <a:rPr lang="zh-TW" altLang="zh-TW" sz="3200" b="1" u="sng" dirty="0">
                <a:solidFill>
                  <a:schemeClr val="tx1"/>
                </a:solidFill>
              </a:rPr>
              <a:t>援助國際社會</a:t>
            </a:r>
            <a:r>
              <a:rPr lang="zh-TW" altLang="zh-TW" sz="3200" b="1" dirty="0">
                <a:solidFill>
                  <a:schemeClr val="tx1"/>
                </a:solidFill>
              </a:rPr>
              <a:t>共同防治</a:t>
            </a:r>
            <a:r>
              <a:rPr lang="en-US" altLang="zh-TW" sz="3200" b="1" dirty="0">
                <a:solidFill>
                  <a:schemeClr val="tx1"/>
                </a:solidFill>
              </a:rPr>
              <a:t>COVID-19</a:t>
            </a:r>
            <a:r>
              <a:rPr lang="zh-TW" altLang="zh-TW" sz="3200" b="1" dirty="0">
                <a:solidFill>
                  <a:schemeClr val="tx1"/>
                </a:solidFill>
              </a:rPr>
              <a:t>疫情擴散之合作機制的建置</a:t>
            </a:r>
            <a:endParaRPr lang="zh-TW" altLang="en-US" sz="3200" b="1" dirty="0">
              <a:solidFill>
                <a:schemeClr val="tx1"/>
              </a:solidFill>
            </a:endParaRPr>
          </a:p>
        </p:txBody>
      </p:sp>
    </p:spTree>
    <p:extLst>
      <p:ext uri="{BB962C8B-B14F-4D97-AF65-F5344CB8AC3E}">
        <p14:creationId xmlns:p14="http://schemas.microsoft.com/office/powerpoint/2010/main" val="29111356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96915" y="624110"/>
            <a:ext cx="10495085" cy="1280890"/>
          </a:xfrm>
        </p:spPr>
        <p:txBody>
          <a:bodyPr>
            <a:normAutofit fontScale="90000"/>
          </a:bodyPr>
          <a:lstStyle/>
          <a:p>
            <a:r>
              <a:rPr lang="zh-TW" altLang="zh-TW" b="1" dirty="0">
                <a:solidFill>
                  <a:srgbClr val="C00000"/>
                </a:solidFill>
                <a:latin typeface="+mj-ea"/>
              </a:rPr>
              <a:t>十三、「因應嚴重特殊傳染性肺炎疫情整備應變計畫」</a:t>
            </a:r>
            <a:r>
              <a:rPr lang="zh-TW" altLang="zh-TW" b="1" dirty="0" smtClean="0">
                <a:solidFill>
                  <a:srgbClr val="C00000"/>
                </a:solidFill>
                <a:latin typeface="+mj-ea"/>
              </a:rPr>
              <a:t>之</a:t>
            </a:r>
            <a:r>
              <a:rPr lang="en-US" altLang="zh-TW" b="1" dirty="0" smtClean="0">
                <a:solidFill>
                  <a:srgbClr val="C00000"/>
                </a:solidFill>
                <a:latin typeface="+mj-ea"/>
              </a:rPr>
              <a:t/>
            </a:r>
            <a:br>
              <a:rPr lang="en-US" altLang="zh-TW" b="1" dirty="0" smtClean="0">
                <a:solidFill>
                  <a:srgbClr val="C00000"/>
                </a:solidFill>
                <a:latin typeface="+mj-ea"/>
              </a:rPr>
            </a:br>
            <a:r>
              <a:rPr lang="zh-TW" altLang="en-US" b="1" dirty="0">
                <a:solidFill>
                  <a:srgbClr val="C00000"/>
                </a:solidFill>
                <a:latin typeface="+mj-ea"/>
              </a:rPr>
              <a:t> </a:t>
            </a:r>
            <a:r>
              <a:rPr lang="zh-TW" altLang="en-US" b="1" dirty="0" smtClean="0">
                <a:solidFill>
                  <a:srgbClr val="C00000"/>
                </a:solidFill>
                <a:latin typeface="+mj-ea"/>
              </a:rPr>
              <a:t>           </a:t>
            </a:r>
            <a:r>
              <a:rPr lang="zh-TW" altLang="zh-TW" b="1" dirty="0" smtClean="0">
                <a:solidFill>
                  <a:srgbClr val="C00000"/>
                </a:solidFill>
                <a:latin typeface="+mj-ea"/>
              </a:rPr>
              <a:t>內容</a:t>
            </a:r>
            <a:r>
              <a:rPr lang="zh-TW" altLang="zh-TW" b="1" dirty="0">
                <a:solidFill>
                  <a:srgbClr val="C00000"/>
                </a:solidFill>
                <a:latin typeface="+mj-ea"/>
              </a:rPr>
              <a:t>宜積極建置研發、量產</a:t>
            </a:r>
            <a:r>
              <a:rPr lang="en-US" altLang="zh-TW" b="1" dirty="0">
                <a:solidFill>
                  <a:srgbClr val="C00000"/>
                </a:solidFill>
                <a:latin typeface="+mj-ea"/>
              </a:rPr>
              <a:t>COVID-19</a:t>
            </a:r>
            <a:r>
              <a:rPr lang="zh-TW" altLang="zh-TW" b="1" dirty="0">
                <a:solidFill>
                  <a:srgbClr val="C00000"/>
                </a:solidFill>
                <a:latin typeface="+mj-ea"/>
              </a:rPr>
              <a:t>疫苗之機制</a:t>
            </a:r>
            <a:r>
              <a:rPr lang="zh-TW" altLang="zh-TW" dirty="0">
                <a:solidFill>
                  <a:srgbClr val="C00000"/>
                </a:solidFill>
                <a:latin typeface="+mj-ea"/>
              </a:rPr>
              <a:t/>
            </a:r>
            <a:br>
              <a:rPr lang="zh-TW" altLang="zh-TW" dirty="0">
                <a:solidFill>
                  <a:srgbClr val="C00000"/>
                </a:solidFill>
                <a:latin typeface="+mj-ea"/>
              </a:rPr>
            </a:br>
            <a:endParaRPr lang="zh-TW" altLang="en-US" dirty="0">
              <a:solidFill>
                <a:srgbClr val="C00000"/>
              </a:solidFill>
              <a:latin typeface="+mj-ea"/>
            </a:endParaRPr>
          </a:p>
        </p:txBody>
      </p:sp>
      <p:sp>
        <p:nvSpPr>
          <p:cNvPr id="3" name="內容版面配置區 2"/>
          <p:cNvSpPr>
            <a:spLocks noGrp="1"/>
          </p:cNvSpPr>
          <p:nvPr>
            <p:ph idx="1"/>
          </p:nvPr>
        </p:nvSpPr>
        <p:spPr>
          <a:xfrm>
            <a:off x="258619" y="1524000"/>
            <a:ext cx="11933382" cy="5105400"/>
          </a:xfrm>
        </p:spPr>
        <p:txBody>
          <a:bodyPr>
            <a:normAutofit/>
          </a:bodyPr>
          <a:lstStyle/>
          <a:p>
            <a:pPr>
              <a:lnSpc>
                <a:spcPct val="150000"/>
              </a:lnSpc>
            </a:pPr>
            <a:r>
              <a:rPr lang="zh-TW" altLang="zh-TW" sz="3200" b="1" dirty="0">
                <a:latin typeface="+mj-ea"/>
                <a:ea typeface="+mj-ea"/>
              </a:rPr>
              <a:t>「因應嚴重特殊傳染性肺炎疫情整備應變計畫」之內容宜納入國內官方與民間目前已進行的研發計畫積極建置合作機制，能盡快自給自足地量產我國自行開發的</a:t>
            </a:r>
            <a:r>
              <a:rPr lang="en-US" altLang="zh-TW" sz="3200" b="1" dirty="0">
                <a:latin typeface="+mj-ea"/>
                <a:ea typeface="+mj-ea"/>
              </a:rPr>
              <a:t>COVID-19</a:t>
            </a:r>
            <a:r>
              <a:rPr lang="zh-TW" altLang="zh-TW" sz="3200" b="1" dirty="0" smtClean="0">
                <a:latin typeface="+mj-ea"/>
                <a:ea typeface="+mj-ea"/>
              </a:rPr>
              <a:t>疫苗</a:t>
            </a:r>
            <a:endParaRPr lang="en-US" altLang="zh-TW" sz="3200" b="1" dirty="0" smtClean="0">
              <a:latin typeface="+mj-ea"/>
              <a:ea typeface="+mj-ea"/>
            </a:endParaRPr>
          </a:p>
          <a:p>
            <a:pPr>
              <a:lnSpc>
                <a:spcPct val="150000"/>
              </a:lnSpc>
            </a:pPr>
            <a:r>
              <a:rPr lang="zh-TW" altLang="zh-TW" sz="3200" b="1" dirty="0">
                <a:latin typeface="+mj-ea"/>
                <a:ea typeface="+mj-ea"/>
              </a:rPr>
              <a:t>規劃與國外研發機構保持緊密聯繫與合作關係，此才能掌握全球各種疫苗的研發與量產的進度，為我國國民建置一套真正有效率地之整備應變計畫</a:t>
            </a:r>
            <a:endParaRPr lang="zh-TW" altLang="en-US" sz="3200" b="1" dirty="0">
              <a:latin typeface="+mj-ea"/>
              <a:ea typeface="+mj-ea"/>
            </a:endParaRPr>
          </a:p>
        </p:txBody>
      </p:sp>
    </p:spTree>
    <p:extLst>
      <p:ext uri="{BB962C8B-B14F-4D97-AF65-F5344CB8AC3E}">
        <p14:creationId xmlns:p14="http://schemas.microsoft.com/office/powerpoint/2010/main" val="26088543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70538" y="624110"/>
            <a:ext cx="10521461" cy="1280890"/>
          </a:xfrm>
        </p:spPr>
        <p:txBody>
          <a:bodyPr>
            <a:normAutofit fontScale="90000"/>
          </a:bodyPr>
          <a:lstStyle/>
          <a:p>
            <a:r>
              <a:rPr lang="zh-TW" altLang="zh-TW" b="1" dirty="0">
                <a:solidFill>
                  <a:srgbClr val="C00000"/>
                </a:solidFill>
              </a:rPr>
              <a:t>十四、宜大幅提升《嚴重特殊傳染性肺炎防治及紓困</a:t>
            </a:r>
            <a:r>
              <a:rPr lang="zh-TW" altLang="zh-TW" b="1" dirty="0" smtClean="0">
                <a:solidFill>
                  <a:srgbClr val="C00000"/>
                </a:solidFill>
              </a:rPr>
              <a:t>振興</a:t>
            </a:r>
            <a:r>
              <a:rPr lang="en-US" altLang="zh-TW" b="1" dirty="0" smtClean="0">
                <a:solidFill>
                  <a:srgbClr val="C00000"/>
                </a:solidFill>
              </a:rPr>
              <a:t/>
            </a:r>
            <a:br>
              <a:rPr lang="en-US" altLang="zh-TW" b="1" dirty="0" smtClean="0">
                <a:solidFill>
                  <a:srgbClr val="C00000"/>
                </a:solidFill>
              </a:rPr>
            </a:br>
            <a:r>
              <a:rPr lang="zh-TW" altLang="en-US" b="1" dirty="0">
                <a:solidFill>
                  <a:srgbClr val="C00000"/>
                </a:solidFill>
              </a:rPr>
              <a:t> </a:t>
            </a:r>
            <a:r>
              <a:rPr lang="zh-TW" altLang="en-US" b="1" dirty="0" smtClean="0">
                <a:solidFill>
                  <a:srgbClr val="C00000"/>
                </a:solidFill>
              </a:rPr>
              <a:t>          </a:t>
            </a:r>
            <a:r>
              <a:rPr lang="zh-TW" altLang="zh-TW" b="1" dirty="0" smtClean="0">
                <a:solidFill>
                  <a:srgbClr val="C00000"/>
                </a:solidFill>
              </a:rPr>
              <a:t>特別</a:t>
            </a:r>
            <a:r>
              <a:rPr lang="zh-TW" altLang="zh-TW" b="1" dirty="0">
                <a:solidFill>
                  <a:srgbClr val="C00000"/>
                </a:solidFill>
              </a:rPr>
              <a:t>條例》整體執法之實際成效</a:t>
            </a:r>
            <a:br>
              <a:rPr lang="zh-TW" altLang="zh-TW" b="1" dirty="0">
                <a:solidFill>
                  <a:srgbClr val="C00000"/>
                </a:solidFill>
              </a:rPr>
            </a:br>
            <a:endParaRPr lang="zh-TW" altLang="en-US" b="1" dirty="0">
              <a:solidFill>
                <a:srgbClr val="C00000"/>
              </a:solidFill>
            </a:endParaRPr>
          </a:p>
        </p:txBody>
      </p:sp>
      <p:sp>
        <p:nvSpPr>
          <p:cNvPr id="3" name="內容版面配置區 2"/>
          <p:cNvSpPr>
            <a:spLocks noGrp="1"/>
          </p:cNvSpPr>
          <p:nvPr>
            <p:ph idx="1"/>
          </p:nvPr>
        </p:nvSpPr>
        <p:spPr>
          <a:xfrm>
            <a:off x="498764" y="1754909"/>
            <a:ext cx="11693235" cy="5103091"/>
          </a:xfrm>
        </p:spPr>
        <p:txBody>
          <a:bodyPr>
            <a:normAutofit/>
          </a:bodyPr>
          <a:lstStyle/>
          <a:p>
            <a:pPr>
              <a:lnSpc>
                <a:spcPct val="150000"/>
              </a:lnSpc>
            </a:pPr>
            <a:r>
              <a:rPr lang="zh-TW" altLang="zh-TW" sz="2800" b="1" dirty="0">
                <a:latin typeface="+mj-ea"/>
                <a:ea typeface="+mj-ea"/>
              </a:rPr>
              <a:t>在後疫情時代，台灣亦已經習慣與疫情共存的事實，唯政府更應知道並有效地將防疫資源投放在最需要的人身上，以提升整體的執法</a:t>
            </a:r>
            <a:r>
              <a:rPr lang="zh-TW" altLang="zh-TW" sz="2800" b="1" dirty="0" smtClean="0">
                <a:latin typeface="+mj-ea"/>
                <a:ea typeface="+mj-ea"/>
              </a:rPr>
              <a:t>成效</a:t>
            </a:r>
            <a:r>
              <a:rPr lang="zh-TW" altLang="en-US" sz="2800" b="1" dirty="0" smtClean="0">
                <a:latin typeface="標楷體" panose="03000509000000000000" pitchFamily="65" charset="-120"/>
                <a:ea typeface="標楷體" panose="03000509000000000000" pitchFamily="65" charset="-120"/>
              </a:rPr>
              <a:t>→</a:t>
            </a:r>
            <a:r>
              <a:rPr lang="zh-TW" altLang="en-US" sz="2800" b="1" dirty="0" smtClean="0">
                <a:solidFill>
                  <a:srgbClr val="7030A0"/>
                </a:solidFill>
                <a:latin typeface="標楷體" panose="03000509000000000000" pitchFamily="65" charset="-120"/>
                <a:ea typeface="標楷體" panose="03000509000000000000" pitchFamily="65" charset="-120"/>
              </a:rPr>
              <a:t>提升資源配置效率</a:t>
            </a:r>
            <a:endParaRPr lang="en-US" altLang="zh-TW" sz="2800" b="1" dirty="0" smtClean="0">
              <a:solidFill>
                <a:srgbClr val="7030A0"/>
              </a:solidFill>
              <a:latin typeface="+mj-ea"/>
              <a:ea typeface="+mj-ea"/>
            </a:endParaRPr>
          </a:p>
          <a:p>
            <a:pPr>
              <a:lnSpc>
                <a:spcPct val="150000"/>
              </a:lnSpc>
            </a:pPr>
            <a:r>
              <a:rPr lang="zh-TW" altLang="en-US" sz="2800" b="1" dirty="0" smtClean="0">
                <a:latin typeface="+mj-ea"/>
                <a:ea typeface="+mj-ea"/>
              </a:rPr>
              <a:t>全</a:t>
            </a:r>
            <a:r>
              <a:rPr lang="zh-TW" altLang="zh-TW" sz="2800" b="1" dirty="0" smtClean="0">
                <a:latin typeface="+mj-ea"/>
                <a:ea typeface="+mj-ea"/>
              </a:rPr>
              <a:t>球</a:t>
            </a:r>
            <a:r>
              <a:rPr lang="zh-TW" altLang="zh-TW" sz="2800" b="1" dirty="0">
                <a:latin typeface="+mj-ea"/>
                <a:ea typeface="+mj-ea"/>
              </a:rPr>
              <a:t>已推出次世代疫苗，政府宜積極地加以採購，並鼓勵民眾接受施打，俾利大幅提升《嚴重特殊傳染性肺炎防治及紓困振興特別條例》整體執法之實際</a:t>
            </a:r>
            <a:r>
              <a:rPr lang="zh-TW" altLang="zh-TW" sz="2800" b="1" dirty="0" smtClean="0">
                <a:latin typeface="+mj-ea"/>
                <a:ea typeface="+mj-ea"/>
              </a:rPr>
              <a:t>成效</a:t>
            </a:r>
            <a:r>
              <a:rPr lang="zh-TW" altLang="en-US" sz="2800" b="1" dirty="0" smtClean="0">
                <a:latin typeface="標楷體" panose="03000509000000000000" pitchFamily="65" charset="-120"/>
                <a:ea typeface="標楷體" panose="03000509000000000000" pitchFamily="65" charset="-120"/>
              </a:rPr>
              <a:t>→</a:t>
            </a:r>
            <a:r>
              <a:rPr lang="zh-TW" altLang="en-US" sz="2800" b="1" dirty="0" smtClean="0">
                <a:solidFill>
                  <a:srgbClr val="7030A0"/>
                </a:solidFill>
                <a:latin typeface="標楷體" panose="03000509000000000000" pitchFamily="65" charset="-120"/>
                <a:ea typeface="標楷體" panose="03000509000000000000" pitchFamily="65" charset="-120"/>
              </a:rPr>
              <a:t>落實各種防疫措施</a:t>
            </a:r>
            <a:endParaRPr lang="zh-TW" altLang="en-US" sz="2800" b="1" dirty="0">
              <a:solidFill>
                <a:srgbClr val="7030A0"/>
              </a:solidFill>
              <a:latin typeface="+mj-ea"/>
              <a:ea typeface="+mj-ea"/>
            </a:endParaRPr>
          </a:p>
        </p:txBody>
      </p:sp>
    </p:spTree>
    <p:extLst>
      <p:ext uri="{BB962C8B-B14F-4D97-AF65-F5344CB8AC3E}">
        <p14:creationId xmlns:p14="http://schemas.microsoft.com/office/powerpoint/2010/main" val="36442852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76047" y="624110"/>
            <a:ext cx="9728566" cy="1280890"/>
          </a:xfrm>
        </p:spPr>
        <p:txBody>
          <a:bodyPr>
            <a:normAutofit/>
          </a:bodyPr>
          <a:lstStyle/>
          <a:p>
            <a:pPr algn="ctr"/>
            <a:r>
              <a:rPr lang="zh-TW" altLang="zh-TW" sz="4400" b="1" dirty="0">
                <a:latin typeface="+mj-ea"/>
              </a:rPr>
              <a:t>伍、結論與建議</a:t>
            </a:r>
            <a:r>
              <a:rPr lang="en-US" altLang="zh-TW" sz="4400" b="1" dirty="0">
                <a:latin typeface="+mj-ea"/>
              </a:rPr>
              <a:t> </a:t>
            </a:r>
            <a:endParaRPr lang="zh-TW" altLang="en-US" sz="4400" dirty="0">
              <a:latin typeface="+mj-ea"/>
            </a:endParaRPr>
          </a:p>
        </p:txBody>
      </p:sp>
      <p:sp>
        <p:nvSpPr>
          <p:cNvPr id="3" name="內容版面配置區 2"/>
          <p:cNvSpPr>
            <a:spLocks noGrp="1"/>
          </p:cNvSpPr>
          <p:nvPr>
            <p:ph idx="1"/>
          </p:nvPr>
        </p:nvSpPr>
        <p:spPr>
          <a:xfrm>
            <a:off x="415637" y="2133600"/>
            <a:ext cx="11776364" cy="4724400"/>
          </a:xfrm>
        </p:spPr>
        <p:txBody>
          <a:bodyPr>
            <a:normAutofit/>
          </a:bodyPr>
          <a:lstStyle/>
          <a:p>
            <a:r>
              <a:rPr lang="zh-TW" altLang="zh-TW" sz="3200" b="1" dirty="0">
                <a:latin typeface="+mj-ea"/>
                <a:ea typeface="+mj-ea"/>
              </a:rPr>
              <a:t>我國政府在因應新型冠狀肺炎（</a:t>
            </a:r>
            <a:r>
              <a:rPr lang="en-US" altLang="zh-TW" sz="3200" b="1" dirty="0">
                <a:latin typeface="+mj-ea"/>
                <a:ea typeface="+mj-ea"/>
              </a:rPr>
              <a:t>COVID-19</a:t>
            </a:r>
            <a:r>
              <a:rPr lang="zh-TW" altLang="zh-TW" sz="3200" b="1" dirty="0">
                <a:latin typeface="+mj-ea"/>
                <a:ea typeface="+mj-ea"/>
              </a:rPr>
              <a:t>）疫情影響下之相關應變體系之規劃作為，目前在整體成效</a:t>
            </a:r>
            <a:r>
              <a:rPr lang="zh-TW" altLang="zh-TW" sz="3200" b="1" dirty="0" smtClean="0">
                <a:latin typeface="+mj-ea"/>
                <a:ea typeface="+mj-ea"/>
              </a:rPr>
              <a:t>上</a:t>
            </a:r>
            <a:r>
              <a:rPr lang="zh-TW" altLang="en-US" sz="3200" b="1" dirty="0" smtClean="0">
                <a:latin typeface="+mj-ea"/>
                <a:ea typeface="+mj-ea"/>
              </a:rPr>
              <a:t>，仍有相當大的改進空間</a:t>
            </a:r>
            <a:r>
              <a:rPr lang="zh-TW" altLang="zh-TW" sz="3200" b="1" dirty="0" smtClean="0">
                <a:latin typeface="+mj-ea"/>
                <a:ea typeface="+mj-ea"/>
              </a:rPr>
              <a:t>，例如</a:t>
            </a:r>
            <a:r>
              <a:rPr lang="zh-TW" altLang="en-US" sz="3200" b="1" dirty="0" smtClean="0">
                <a:latin typeface="+mj-ea"/>
                <a:ea typeface="+mj-ea"/>
              </a:rPr>
              <a:t>：</a:t>
            </a:r>
            <a:endParaRPr lang="en-US" altLang="zh-TW" sz="3200" b="1" dirty="0" smtClean="0">
              <a:latin typeface="+mj-ea"/>
              <a:ea typeface="+mj-ea"/>
            </a:endParaRPr>
          </a:p>
          <a:p>
            <a:pPr marL="0" indent="0">
              <a:buNone/>
            </a:pPr>
            <a:r>
              <a:rPr lang="zh-TW" altLang="en-US" sz="3200" b="1" dirty="0">
                <a:latin typeface="+mj-ea"/>
                <a:ea typeface="+mj-ea"/>
              </a:rPr>
              <a:t> </a:t>
            </a:r>
            <a:r>
              <a:rPr lang="zh-TW" altLang="en-US" sz="3200" b="1" dirty="0" smtClean="0">
                <a:latin typeface="+mj-ea"/>
                <a:ea typeface="+mj-ea"/>
              </a:rPr>
              <a:t>  </a:t>
            </a:r>
            <a:r>
              <a:rPr lang="en-US" altLang="zh-TW" sz="3200" b="1" dirty="0" smtClean="0">
                <a:latin typeface="+mj-ea"/>
                <a:ea typeface="+mj-ea"/>
              </a:rPr>
              <a:t>(1)</a:t>
            </a:r>
            <a:r>
              <a:rPr lang="zh-TW" altLang="zh-TW" sz="3200" b="1" dirty="0" smtClean="0">
                <a:latin typeface="+mj-ea"/>
                <a:ea typeface="+mj-ea"/>
              </a:rPr>
              <a:t>為</a:t>
            </a:r>
            <a:r>
              <a:rPr lang="zh-TW" altLang="zh-TW" sz="3200" b="1" dirty="0">
                <a:latin typeface="+mj-ea"/>
                <a:ea typeface="+mj-ea"/>
              </a:rPr>
              <a:t>受到</a:t>
            </a:r>
            <a:r>
              <a:rPr lang="en-US" altLang="zh-TW" sz="3200" b="1" dirty="0">
                <a:latin typeface="+mj-ea"/>
                <a:ea typeface="+mj-ea"/>
              </a:rPr>
              <a:t>COVID-19</a:t>
            </a:r>
            <a:r>
              <a:rPr lang="zh-TW" altLang="zh-TW" sz="3200" b="1" dirty="0">
                <a:latin typeface="+mj-ea"/>
                <a:ea typeface="+mj-ea"/>
              </a:rPr>
              <a:t>疫情的直接、間接影響下之人權</a:t>
            </a:r>
            <a:r>
              <a:rPr lang="zh-TW" altLang="zh-TW" sz="3200" b="1" dirty="0" smtClean="0">
                <a:latin typeface="+mj-ea"/>
                <a:ea typeface="+mj-ea"/>
              </a:rPr>
              <a:t>保障</a:t>
            </a:r>
            <a:r>
              <a:rPr lang="zh-TW" altLang="en-US" sz="3200" b="1" dirty="0" smtClean="0">
                <a:latin typeface="+mj-ea"/>
                <a:ea typeface="+mj-ea"/>
              </a:rPr>
              <a:t>問題</a:t>
            </a:r>
            <a:endParaRPr lang="en-US" altLang="zh-TW" sz="3200" b="1" dirty="0" smtClean="0">
              <a:latin typeface="+mj-ea"/>
              <a:ea typeface="+mj-ea"/>
            </a:endParaRPr>
          </a:p>
          <a:p>
            <a:pPr marL="0" indent="0">
              <a:buNone/>
            </a:pPr>
            <a:r>
              <a:rPr lang="zh-TW" altLang="en-US" sz="3200" b="1" dirty="0">
                <a:latin typeface="+mj-ea"/>
                <a:ea typeface="+mj-ea"/>
              </a:rPr>
              <a:t> </a:t>
            </a:r>
            <a:r>
              <a:rPr lang="zh-TW" altLang="en-US" sz="3200" b="1" dirty="0" smtClean="0">
                <a:latin typeface="+mj-ea"/>
                <a:ea typeface="+mj-ea"/>
              </a:rPr>
              <a:t>  </a:t>
            </a:r>
            <a:r>
              <a:rPr lang="en-US" altLang="zh-TW" sz="3200" b="1" dirty="0" smtClean="0">
                <a:latin typeface="+mj-ea"/>
                <a:ea typeface="+mj-ea"/>
              </a:rPr>
              <a:t>(2)</a:t>
            </a:r>
            <a:r>
              <a:rPr lang="zh-TW" altLang="zh-TW" sz="3200" b="1" dirty="0" smtClean="0">
                <a:latin typeface="+mj-ea"/>
                <a:ea typeface="+mj-ea"/>
              </a:rPr>
              <a:t>我國</a:t>
            </a:r>
            <a:r>
              <a:rPr lang="zh-TW" altLang="zh-TW" sz="3200" b="1" dirty="0">
                <a:latin typeface="+mj-ea"/>
                <a:ea typeface="+mj-ea"/>
              </a:rPr>
              <a:t>援助國際社會以及與國際共同合作研發</a:t>
            </a:r>
            <a:r>
              <a:rPr lang="zh-TW" altLang="zh-TW" sz="3200" b="1" dirty="0" smtClean="0">
                <a:latin typeface="+mj-ea"/>
                <a:ea typeface="+mj-ea"/>
              </a:rPr>
              <a:t>疫苗</a:t>
            </a:r>
            <a:endParaRPr lang="en-US" altLang="zh-TW" sz="3200" b="1" dirty="0" smtClean="0">
              <a:latin typeface="+mj-ea"/>
              <a:ea typeface="+mj-ea"/>
            </a:endParaRPr>
          </a:p>
          <a:p>
            <a:pPr marL="0" indent="0">
              <a:buNone/>
            </a:pPr>
            <a:r>
              <a:rPr lang="zh-TW" altLang="en-US" sz="3200" b="1" dirty="0" smtClean="0">
                <a:latin typeface="+mj-ea"/>
                <a:ea typeface="+mj-ea"/>
              </a:rPr>
              <a:t>   </a:t>
            </a:r>
            <a:r>
              <a:rPr lang="en-US" altLang="zh-TW" sz="3200" b="1" dirty="0" smtClean="0">
                <a:latin typeface="+mj-ea"/>
                <a:ea typeface="+mj-ea"/>
              </a:rPr>
              <a:t>(3)</a:t>
            </a:r>
            <a:r>
              <a:rPr lang="zh-TW" altLang="zh-TW" sz="3200" b="1" dirty="0" smtClean="0">
                <a:latin typeface="+mj-ea"/>
                <a:ea typeface="+mj-ea"/>
              </a:rPr>
              <a:t>因應</a:t>
            </a:r>
            <a:r>
              <a:rPr lang="zh-TW" altLang="zh-TW" sz="3200" b="1" dirty="0">
                <a:latin typeface="+mj-ea"/>
                <a:ea typeface="+mj-ea"/>
              </a:rPr>
              <a:t>新型冠狀肺炎（</a:t>
            </a:r>
            <a:r>
              <a:rPr lang="en-US" altLang="zh-TW" sz="3200" b="1" dirty="0">
                <a:latin typeface="+mj-ea"/>
                <a:ea typeface="+mj-ea"/>
              </a:rPr>
              <a:t>COVID-19</a:t>
            </a:r>
            <a:r>
              <a:rPr lang="zh-TW" altLang="zh-TW" sz="3200" b="1" dirty="0">
                <a:latin typeface="+mj-ea"/>
                <a:ea typeface="+mj-ea"/>
              </a:rPr>
              <a:t>）之疫</a:t>
            </a:r>
            <a:r>
              <a:rPr lang="zh-TW" altLang="zh-TW" sz="3200" b="1" dirty="0" smtClean="0">
                <a:latin typeface="+mj-ea"/>
                <a:ea typeface="+mj-ea"/>
              </a:rPr>
              <a:t>情屬於</a:t>
            </a:r>
            <a:r>
              <a:rPr lang="zh-TW" altLang="zh-TW" sz="3200" b="1" dirty="0">
                <a:latin typeface="+mj-ea"/>
                <a:ea typeface="+mj-ea"/>
              </a:rPr>
              <a:t>全球性之重大</a:t>
            </a:r>
            <a:r>
              <a:rPr lang="zh-TW" altLang="zh-TW" sz="3200" b="1" dirty="0" smtClean="0">
                <a:latin typeface="+mj-ea"/>
                <a:ea typeface="+mj-ea"/>
              </a:rPr>
              <a:t>議題，</a:t>
            </a:r>
            <a:r>
              <a:rPr lang="zh-TW" altLang="zh-TW" sz="3200" b="1" dirty="0">
                <a:latin typeface="+mj-ea"/>
                <a:ea typeface="+mj-ea"/>
              </a:rPr>
              <a:t>我國在援助國際社會之</a:t>
            </a:r>
            <a:r>
              <a:rPr lang="zh-TW" altLang="zh-TW" sz="3200" b="1" dirty="0" smtClean="0">
                <a:latin typeface="+mj-ea"/>
                <a:ea typeface="+mj-ea"/>
              </a:rPr>
              <a:t>部分著實有</a:t>
            </a:r>
            <a:r>
              <a:rPr lang="zh-TW" altLang="zh-TW" sz="3200" b="1" dirty="0">
                <a:latin typeface="+mj-ea"/>
                <a:ea typeface="+mj-ea"/>
              </a:rPr>
              <a:t>必要再加以強化及精</a:t>
            </a:r>
            <a:r>
              <a:rPr lang="zh-TW" altLang="zh-TW" sz="3200" b="1" dirty="0" smtClean="0">
                <a:latin typeface="+mj-ea"/>
                <a:ea typeface="+mj-ea"/>
              </a:rPr>
              <a:t>進</a:t>
            </a:r>
            <a:endParaRPr lang="zh-TW" altLang="en-US" sz="3200" b="1" dirty="0">
              <a:latin typeface="+mj-ea"/>
              <a:ea typeface="+mj-ea"/>
            </a:endParaRPr>
          </a:p>
        </p:txBody>
      </p:sp>
    </p:spTree>
    <p:extLst>
      <p:ext uri="{BB962C8B-B14F-4D97-AF65-F5344CB8AC3E}">
        <p14:creationId xmlns:p14="http://schemas.microsoft.com/office/powerpoint/2010/main" val="41553661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34109" y="230909"/>
            <a:ext cx="11070503" cy="6326909"/>
          </a:xfrm>
        </p:spPr>
        <p:txBody>
          <a:bodyPr/>
          <a:lstStyle/>
          <a:p>
            <a:r>
              <a:rPr lang="zh-TW" altLang="zh-TW" sz="4400" b="1" dirty="0">
                <a:solidFill>
                  <a:srgbClr val="FF0000"/>
                </a:solidFill>
              </a:rPr>
              <a:t>壹、前言</a:t>
            </a:r>
            <a:r>
              <a:rPr lang="en-US" altLang="zh-TW" sz="4400" b="1" dirty="0">
                <a:solidFill>
                  <a:srgbClr val="FF0000"/>
                </a:solidFill>
              </a:rPr>
              <a:t>  </a:t>
            </a:r>
            <a:endParaRPr lang="zh-TW" altLang="zh-TW" sz="4400" b="1" dirty="0">
              <a:solidFill>
                <a:srgbClr val="FF0000"/>
              </a:solidFill>
            </a:endParaRPr>
          </a:p>
          <a:p>
            <a:r>
              <a:rPr lang="zh-TW" altLang="zh-TW" sz="4400" b="1" dirty="0">
                <a:solidFill>
                  <a:srgbClr val="FF0000"/>
                </a:solidFill>
              </a:rPr>
              <a:t>貳、「因應嚴重特殊傳染性肺炎疫情整備</a:t>
            </a:r>
            <a:r>
              <a:rPr lang="zh-TW" altLang="zh-TW" sz="4400" b="1" dirty="0" smtClean="0">
                <a:solidFill>
                  <a:srgbClr val="FF0000"/>
                </a:solidFill>
              </a:rPr>
              <a:t>應變</a:t>
            </a:r>
            <a:r>
              <a:rPr lang="en-US" altLang="zh-TW" sz="4400" b="1" dirty="0" smtClean="0">
                <a:solidFill>
                  <a:srgbClr val="FF0000"/>
                </a:solidFill>
              </a:rPr>
              <a:t>   </a:t>
            </a:r>
            <a:r>
              <a:rPr lang="zh-TW" altLang="zh-TW" sz="4400" b="1" dirty="0" smtClean="0">
                <a:solidFill>
                  <a:srgbClr val="FF0000"/>
                </a:solidFill>
              </a:rPr>
              <a:t>計畫</a:t>
            </a:r>
            <a:r>
              <a:rPr lang="zh-TW" altLang="zh-TW" sz="4400" b="1" dirty="0">
                <a:solidFill>
                  <a:srgbClr val="FF0000"/>
                </a:solidFill>
              </a:rPr>
              <a:t>」之內容與法律屬性介紹 </a:t>
            </a:r>
          </a:p>
          <a:p>
            <a:r>
              <a:rPr lang="zh-TW" altLang="zh-TW" sz="4400" b="1" dirty="0">
                <a:solidFill>
                  <a:srgbClr val="FF0000"/>
                </a:solidFill>
              </a:rPr>
              <a:t>參、因應</a:t>
            </a:r>
            <a:r>
              <a:rPr lang="en-US" altLang="zh-TW" sz="4400" b="1" dirty="0">
                <a:solidFill>
                  <a:srgbClr val="FF0000"/>
                </a:solidFill>
              </a:rPr>
              <a:t>COVID-19</a:t>
            </a:r>
            <a:r>
              <a:rPr lang="zh-TW" altLang="zh-TW" sz="4400" b="1" dirty="0">
                <a:solidFill>
                  <a:srgbClr val="FF0000"/>
                </a:solidFill>
              </a:rPr>
              <a:t>疫情影響下之法律應變體系規劃與執法作為之</a:t>
            </a:r>
            <a:r>
              <a:rPr lang="zh-TW" altLang="zh-TW" sz="4400" b="1" dirty="0" smtClean="0">
                <a:solidFill>
                  <a:srgbClr val="FF0000"/>
                </a:solidFill>
              </a:rPr>
              <a:t>問題</a:t>
            </a:r>
            <a:endParaRPr lang="zh-TW" altLang="zh-TW" sz="4400" b="1" dirty="0">
              <a:solidFill>
                <a:srgbClr val="FF0000"/>
              </a:solidFill>
            </a:endParaRPr>
          </a:p>
          <a:p>
            <a:r>
              <a:rPr lang="zh-TW" altLang="zh-TW" sz="4400" b="1" dirty="0">
                <a:solidFill>
                  <a:srgbClr val="FF0000"/>
                </a:solidFill>
              </a:rPr>
              <a:t>肆、因應</a:t>
            </a:r>
            <a:r>
              <a:rPr lang="en-US" altLang="zh-TW" sz="4400" b="1" dirty="0">
                <a:solidFill>
                  <a:srgbClr val="FF0000"/>
                </a:solidFill>
              </a:rPr>
              <a:t>COVID-19</a:t>
            </a:r>
            <a:r>
              <a:rPr lang="zh-TW" altLang="zh-TW" sz="4400" b="1" dirty="0">
                <a:solidFill>
                  <a:srgbClr val="FF0000"/>
                </a:solidFill>
              </a:rPr>
              <a:t>疫情影響下之法律應變體系規劃與調整之可行</a:t>
            </a:r>
            <a:r>
              <a:rPr lang="zh-TW" altLang="zh-TW" sz="4400" b="1" dirty="0" smtClean="0">
                <a:solidFill>
                  <a:srgbClr val="FF0000"/>
                </a:solidFill>
              </a:rPr>
              <a:t>對策</a:t>
            </a:r>
            <a:endParaRPr lang="en-US" altLang="zh-TW" sz="4400" b="1" dirty="0" smtClean="0">
              <a:solidFill>
                <a:srgbClr val="FF0000"/>
              </a:solidFill>
            </a:endParaRPr>
          </a:p>
          <a:p>
            <a:r>
              <a:rPr lang="zh-TW" altLang="zh-TW" sz="4400" b="1" dirty="0">
                <a:solidFill>
                  <a:srgbClr val="FF0000"/>
                </a:solidFill>
              </a:rPr>
              <a:t>伍、結論與建議</a:t>
            </a:r>
          </a:p>
          <a:p>
            <a:endParaRPr lang="zh-TW" altLang="en-US" dirty="0"/>
          </a:p>
        </p:txBody>
      </p:sp>
    </p:spTree>
    <p:extLst>
      <p:ext uri="{BB962C8B-B14F-4D97-AF65-F5344CB8AC3E}">
        <p14:creationId xmlns:p14="http://schemas.microsoft.com/office/powerpoint/2010/main" val="37695059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28437" y="563418"/>
            <a:ext cx="9801390" cy="5569527"/>
          </a:xfrm>
        </p:spPr>
        <p:txBody>
          <a:bodyPr>
            <a:noAutofit/>
          </a:bodyPr>
          <a:lstStyle/>
          <a:p>
            <a:pPr algn="ctr"/>
            <a:r>
              <a:rPr lang="zh-TW" altLang="en-US" sz="16600" b="1" dirty="0" smtClean="0">
                <a:latin typeface="+mj-ea"/>
              </a:rPr>
              <a:t>非常感謝您的聆聽</a:t>
            </a:r>
            <a:endParaRPr lang="zh-TW" altLang="en-US" sz="16600" b="1" dirty="0">
              <a:latin typeface="+mj-ea"/>
            </a:endParaRPr>
          </a:p>
        </p:txBody>
      </p:sp>
    </p:spTree>
    <p:extLst>
      <p:ext uri="{BB962C8B-B14F-4D97-AF65-F5344CB8AC3E}">
        <p14:creationId xmlns:p14="http://schemas.microsoft.com/office/powerpoint/2010/main" val="25588227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744" y="0"/>
            <a:ext cx="11850255" cy="6858000"/>
          </a:xfrm>
          <a:prstGeom prst="rect">
            <a:avLst/>
          </a:prstGeom>
        </p:spPr>
      </p:pic>
    </p:spTree>
    <p:extLst>
      <p:ext uri="{BB962C8B-B14F-4D97-AF65-F5344CB8AC3E}">
        <p14:creationId xmlns:p14="http://schemas.microsoft.com/office/powerpoint/2010/main" val="18915596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327" y="0"/>
            <a:ext cx="11905673" cy="6858000"/>
          </a:xfrm>
          <a:prstGeom prst="rect">
            <a:avLst/>
          </a:prstGeom>
        </p:spPr>
      </p:pic>
    </p:spTree>
    <p:extLst>
      <p:ext uri="{BB962C8B-B14F-4D97-AF65-F5344CB8AC3E}">
        <p14:creationId xmlns:p14="http://schemas.microsoft.com/office/powerpoint/2010/main" val="427043283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491" y="0"/>
            <a:ext cx="12016509" cy="6858000"/>
          </a:xfrm>
          <a:prstGeom prst="rect">
            <a:avLst/>
          </a:prstGeom>
        </p:spPr>
      </p:pic>
    </p:spTree>
    <p:extLst>
      <p:ext uri="{BB962C8B-B14F-4D97-AF65-F5344CB8AC3E}">
        <p14:creationId xmlns:p14="http://schemas.microsoft.com/office/powerpoint/2010/main" val="3736376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673" y="0"/>
            <a:ext cx="12155054" cy="6858000"/>
          </a:xfrm>
          <a:prstGeom prst="rect">
            <a:avLst/>
          </a:prstGeom>
        </p:spPr>
      </p:pic>
    </p:spTree>
    <p:extLst>
      <p:ext uri="{BB962C8B-B14F-4D97-AF65-F5344CB8AC3E}">
        <p14:creationId xmlns:p14="http://schemas.microsoft.com/office/powerpoint/2010/main" val="209595704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145" y="0"/>
            <a:ext cx="12062691" cy="6858000"/>
          </a:xfrm>
          <a:prstGeom prst="rect">
            <a:avLst/>
          </a:prstGeom>
        </p:spPr>
      </p:pic>
    </p:spTree>
    <p:extLst>
      <p:ext uri="{BB962C8B-B14F-4D97-AF65-F5344CB8AC3E}">
        <p14:creationId xmlns:p14="http://schemas.microsoft.com/office/powerpoint/2010/main" val="288318831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436" y="0"/>
            <a:ext cx="11979564" cy="6858000"/>
          </a:xfrm>
          <a:prstGeom prst="rect">
            <a:avLst/>
          </a:prstGeom>
        </p:spPr>
      </p:pic>
    </p:spTree>
    <p:extLst>
      <p:ext uri="{BB962C8B-B14F-4D97-AF65-F5344CB8AC3E}">
        <p14:creationId xmlns:p14="http://schemas.microsoft.com/office/powerpoint/2010/main" val="6920382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88122" y="624110"/>
            <a:ext cx="10436469" cy="932128"/>
          </a:xfrm>
        </p:spPr>
        <p:txBody>
          <a:bodyPr>
            <a:normAutofit/>
          </a:bodyPr>
          <a:lstStyle/>
          <a:p>
            <a:pPr algn="ctr"/>
            <a:r>
              <a:rPr lang="zh-TW" altLang="en-US" sz="5400" b="1" dirty="0" smtClean="0">
                <a:solidFill>
                  <a:schemeClr val="tx1"/>
                </a:solidFill>
                <a:latin typeface="+mj-ea"/>
              </a:rPr>
              <a:t>壹、前言</a:t>
            </a:r>
            <a:endParaRPr lang="zh-TW" altLang="en-US" sz="5400" b="1" dirty="0">
              <a:solidFill>
                <a:schemeClr val="tx1"/>
              </a:solidFill>
              <a:latin typeface="+mj-ea"/>
            </a:endParaRPr>
          </a:p>
        </p:txBody>
      </p:sp>
      <p:sp>
        <p:nvSpPr>
          <p:cNvPr id="3" name="內容版面配置區 2"/>
          <p:cNvSpPr>
            <a:spLocks noGrp="1"/>
          </p:cNvSpPr>
          <p:nvPr>
            <p:ph idx="1"/>
          </p:nvPr>
        </p:nvSpPr>
        <p:spPr>
          <a:xfrm>
            <a:off x="415636" y="1764145"/>
            <a:ext cx="11708957" cy="5093855"/>
          </a:xfrm>
        </p:spPr>
        <p:txBody>
          <a:bodyPr>
            <a:normAutofit/>
          </a:bodyPr>
          <a:lstStyle/>
          <a:p>
            <a:pPr>
              <a:lnSpc>
                <a:spcPct val="150000"/>
              </a:lnSpc>
            </a:pPr>
            <a:r>
              <a:rPr lang="zh-TW" altLang="en-US" sz="2800" b="1" dirty="0" smtClean="0">
                <a:solidFill>
                  <a:schemeClr val="tx1"/>
                </a:solidFill>
                <a:latin typeface="+mj-ea"/>
                <a:ea typeface="+mj-ea"/>
              </a:rPr>
              <a:t>自</a:t>
            </a:r>
            <a:r>
              <a:rPr lang="en-US" altLang="zh-TW" sz="2800" b="1" dirty="0" smtClean="0">
                <a:solidFill>
                  <a:schemeClr val="tx1"/>
                </a:solidFill>
                <a:latin typeface="+mj-ea"/>
                <a:ea typeface="+mj-ea"/>
              </a:rPr>
              <a:t>2020</a:t>
            </a:r>
            <a:r>
              <a:rPr lang="zh-TW" altLang="zh-TW" sz="2800" b="1" dirty="0">
                <a:solidFill>
                  <a:schemeClr val="tx1"/>
                </a:solidFill>
                <a:latin typeface="+mj-ea"/>
                <a:ea typeface="+mj-ea"/>
              </a:rPr>
              <a:t>年肆虐全球的新型冠狀肺炎</a:t>
            </a:r>
            <a:r>
              <a:rPr lang="en-US" altLang="zh-TW" sz="2800" b="1" dirty="0">
                <a:solidFill>
                  <a:schemeClr val="tx1"/>
                </a:solidFill>
                <a:latin typeface="+mj-ea"/>
                <a:ea typeface="+mj-ea"/>
              </a:rPr>
              <a:t>(COVID-19</a:t>
            </a:r>
            <a:r>
              <a:rPr lang="en-US" altLang="zh-TW" sz="2800" b="1" dirty="0" smtClean="0">
                <a:solidFill>
                  <a:schemeClr val="tx1"/>
                </a:solidFill>
                <a:latin typeface="+mj-ea"/>
                <a:ea typeface="+mj-ea"/>
              </a:rPr>
              <a:t>)</a:t>
            </a:r>
            <a:r>
              <a:rPr lang="zh-TW" altLang="zh-TW" sz="2800" b="1" dirty="0" smtClean="0">
                <a:solidFill>
                  <a:schemeClr val="tx1"/>
                </a:solidFill>
                <a:latin typeface="+mj-ea"/>
                <a:ea typeface="+mj-ea"/>
              </a:rPr>
              <a:t>至今</a:t>
            </a:r>
            <a:r>
              <a:rPr lang="zh-TW" altLang="zh-TW" sz="2800" b="1" u="sng" dirty="0" smtClean="0">
                <a:solidFill>
                  <a:schemeClr val="tx1"/>
                </a:solidFill>
                <a:latin typeface="+mj-ea"/>
                <a:ea typeface="+mj-ea"/>
              </a:rPr>
              <a:t>死亡</a:t>
            </a:r>
            <a:r>
              <a:rPr lang="zh-TW" altLang="zh-TW" sz="2800" b="1" u="sng" dirty="0">
                <a:solidFill>
                  <a:schemeClr val="tx1"/>
                </a:solidFill>
                <a:latin typeface="+mj-ea"/>
                <a:ea typeface="+mj-ea"/>
              </a:rPr>
              <a:t>人數</a:t>
            </a:r>
            <a:r>
              <a:rPr lang="zh-TW" altLang="zh-TW" sz="2800" b="1" dirty="0">
                <a:solidFill>
                  <a:schemeClr val="tx1"/>
                </a:solidFill>
                <a:latin typeface="+mj-ea"/>
                <a:ea typeface="+mj-ea"/>
              </a:rPr>
              <a:t>至今已逾</a:t>
            </a:r>
            <a:r>
              <a:rPr lang="en-US" altLang="zh-TW" sz="2800" b="1" dirty="0">
                <a:solidFill>
                  <a:schemeClr val="tx1"/>
                </a:solidFill>
                <a:latin typeface="+mj-ea"/>
                <a:ea typeface="+mj-ea"/>
              </a:rPr>
              <a:t>656</a:t>
            </a:r>
            <a:r>
              <a:rPr lang="zh-TW" altLang="zh-TW" sz="2800" b="1" dirty="0">
                <a:solidFill>
                  <a:schemeClr val="tx1"/>
                </a:solidFill>
                <a:latin typeface="+mj-ea"/>
                <a:ea typeface="+mj-ea"/>
              </a:rPr>
              <a:t>萬人，台灣境內肺炎每日累計</a:t>
            </a:r>
            <a:r>
              <a:rPr lang="zh-TW" altLang="zh-TW" sz="2800" b="1" u="sng" dirty="0">
                <a:solidFill>
                  <a:schemeClr val="tx1"/>
                </a:solidFill>
                <a:latin typeface="+mj-ea"/>
                <a:ea typeface="+mj-ea"/>
              </a:rPr>
              <a:t>確診人數</a:t>
            </a:r>
            <a:r>
              <a:rPr lang="zh-TW" altLang="zh-TW" sz="2800" b="1" dirty="0">
                <a:solidFill>
                  <a:schemeClr val="tx1"/>
                </a:solidFill>
                <a:latin typeface="+mj-ea"/>
                <a:ea typeface="+mj-ea"/>
              </a:rPr>
              <a:t>已高達</a:t>
            </a:r>
            <a:r>
              <a:rPr lang="en-US" altLang="zh-TW" sz="2800" b="1" dirty="0">
                <a:solidFill>
                  <a:schemeClr val="tx1"/>
                </a:solidFill>
                <a:latin typeface="+mj-ea"/>
                <a:ea typeface="+mj-ea"/>
              </a:rPr>
              <a:t>705</a:t>
            </a:r>
            <a:r>
              <a:rPr lang="zh-TW" altLang="zh-TW" sz="2800" b="1" dirty="0">
                <a:solidFill>
                  <a:schemeClr val="tx1"/>
                </a:solidFill>
                <a:latin typeface="+mj-ea"/>
                <a:ea typeface="+mj-ea"/>
              </a:rPr>
              <a:t>萬</a:t>
            </a:r>
            <a:r>
              <a:rPr lang="zh-TW" altLang="zh-TW" sz="2800" b="1" dirty="0" smtClean="0">
                <a:solidFill>
                  <a:schemeClr val="tx1"/>
                </a:solidFill>
                <a:latin typeface="+mj-ea"/>
                <a:ea typeface="+mj-ea"/>
              </a:rPr>
              <a:t>人</a:t>
            </a:r>
            <a:r>
              <a:rPr lang="zh-TW" altLang="en-US" sz="2800" b="1" dirty="0" smtClean="0">
                <a:solidFill>
                  <a:schemeClr val="tx1"/>
                </a:solidFill>
                <a:latin typeface="+mj-ea"/>
                <a:ea typeface="+mj-ea"/>
              </a:rPr>
              <a:t>，而</a:t>
            </a:r>
            <a:r>
              <a:rPr lang="zh-TW" altLang="zh-TW" sz="2800" b="1" dirty="0" smtClean="0">
                <a:solidFill>
                  <a:schemeClr val="tx1"/>
                </a:solidFill>
                <a:latin typeface="+mj-ea"/>
                <a:ea typeface="+mj-ea"/>
              </a:rPr>
              <a:t>且</a:t>
            </a:r>
            <a:r>
              <a:rPr lang="zh-TW" altLang="zh-TW" sz="2800" b="1" dirty="0">
                <a:solidFill>
                  <a:schemeClr val="tx1"/>
                </a:solidFill>
                <a:latin typeface="+mj-ea"/>
                <a:ea typeface="+mj-ea"/>
              </a:rPr>
              <a:t>還不斷持續增加中</a:t>
            </a:r>
            <a:endParaRPr lang="en-US" altLang="zh-TW" sz="2800" b="1" dirty="0" smtClean="0">
              <a:solidFill>
                <a:schemeClr val="tx1"/>
              </a:solidFill>
              <a:latin typeface="+mj-ea"/>
              <a:ea typeface="+mj-ea"/>
            </a:endParaRPr>
          </a:p>
          <a:p>
            <a:pPr>
              <a:lnSpc>
                <a:spcPct val="150000"/>
              </a:lnSpc>
            </a:pPr>
            <a:r>
              <a:rPr lang="zh-TW" altLang="zh-TW" sz="2800" b="1" dirty="0" smtClean="0">
                <a:solidFill>
                  <a:schemeClr val="tx1"/>
                </a:solidFill>
                <a:latin typeface="+mj-ea"/>
                <a:ea typeface="+mj-ea"/>
              </a:rPr>
              <a:t>多數國家採取類似「</a:t>
            </a:r>
            <a:r>
              <a:rPr lang="zh-TW" altLang="zh-TW" sz="2800" b="1" dirty="0" smtClean="0">
                <a:solidFill>
                  <a:srgbClr val="FF0000"/>
                </a:solidFill>
                <a:latin typeface="+mj-ea"/>
                <a:ea typeface="+mj-ea"/>
              </a:rPr>
              <a:t>鎖國</a:t>
            </a:r>
            <a:r>
              <a:rPr lang="zh-TW" altLang="zh-TW" sz="2800" b="1" dirty="0" smtClean="0">
                <a:solidFill>
                  <a:schemeClr val="tx1"/>
                </a:solidFill>
                <a:latin typeface="+mj-ea"/>
                <a:ea typeface="+mj-ea"/>
              </a:rPr>
              <a:t>」的手段以期</a:t>
            </a:r>
            <a:r>
              <a:rPr lang="zh-TW" altLang="zh-TW" sz="2800" b="1" dirty="0">
                <a:solidFill>
                  <a:schemeClr val="tx1"/>
                </a:solidFill>
                <a:latin typeface="+mj-ea"/>
                <a:ea typeface="+mj-ea"/>
              </a:rPr>
              <a:t>阻</a:t>
            </a:r>
            <a:r>
              <a:rPr lang="zh-TW" altLang="zh-TW" sz="2800" b="1" dirty="0" smtClean="0">
                <a:solidFill>
                  <a:schemeClr val="tx1"/>
                </a:solidFill>
                <a:latin typeface="+mj-ea"/>
                <a:ea typeface="+mj-ea"/>
              </a:rPr>
              <a:t>絕病毒。</a:t>
            </a:r>
            <a:r>
              <a:rPr lang="zh-TW" altLang="en-US" sz="2800" b="1" dirty="0" smtClean="0">
                <a:solidFill>
                  <a:schemeClr val="tx1"/>
                </a:solidFill>
                <a:latin typeface="+mj-ea"/>
                <a:ea typeface="+mj-ea"/>
              </a:rPr>
              <a:t>染疫之</a:t>
            </a:r>
            <a:r>
              <a:rPr lang="zh-TW" altLang="zh-TW" sz="2800" b="1" dirty="0" smtClean="0">
                <a:solidFill>
                  <a:schemeClr val="tx1"/>
                </a:solidFill>
                <a:latin typeface="+mj-ea"/>
                <a:ea typeface="+mj-ea"/>
              </a:rPr>
              <a:t>當事人受到</a:t>
            </a:r>
            <a:r>
              <a:rPr lang="zh-TW" altLang="zh-TW" sz="2800" b="1" u="sng" dirty="0" smtClean="0">
                <a:solidFill>
                  <a:schemeClr val="tx1"/>
                </a:solidFill>
                <a:latin typeface="+mj-ea"/>
                <a:ea typeface="+mj-ea"/>
              </a:rPr>
              <a:t>排擠與歧視</a:t>
            </a:r>
            <a:r>
              <a:rPr lang="zh-TW" altLang="zh-TW" sz="2800" b="1" dirty="0" smtClean="0">
                <a:solidFill>
                  <a:schemeClr val="tx1"/>
                </a:solidFill>
                <a:latin typeface="+mj-ea"/>
                <a:ea typeface="+mj-ea"/>
              </a:rPr>
              <a:t>，人們正在慢慢地失去相互的信任</a:t>
            </a:r>
            <a:endParaRPr lang="en-US" altLang="zh-TW" sz="2800" b="1" dirty="0" smtClean="0">
              <a:solidFill>
                <a:schemeClr val="tx1"/>
              </a:solidFill>
              <a:latin typeface="+mj-ea"/>
              <a:ea typeface="+mj-ea"/>
            </a:endParaRPr>
          </a:p>
          <a:p>
            <a:pPr>
              <a:lnSpc>
                <a:spcPct val="150000"/>
              </a:lnSpc>
            </a:pPr>
            <a:r>
              <a:rPr lang="zh-TW" altLang="zh-TW" sz="2800" b="1" dirty="0" smtClean="0">
                <a:solidFill>
                  <a:schemeClr val="tx1"/>
                </a:solidFill>
                <a:latin typeface="+mj-ea"/>
                <a:ea typeface="+mj-ea"/>
              </a:rPr>
              <a:t>本文各種實務面上已發生的法律規劃失序、問題點、困境與不足之處加以彙整與探討，</a:t>
            </a:r>
            <a:r>
              <a:rPr lang="zh-TW" altLang="en-US" sz="2800" b="1" dirty="0" smtClean="0">
                <a:solidFill>
                  <a:schemeClr val="tx1"/>
                </a:solidFill>
                <a:latin typeface="+mj-ea"/>
                <a:ea typeface="+mj-ea"/>
              </a:rPr>
              <a:t>並</a:t>
            </a:r>
            <a:r>
              <a:rPr lang="zh-TW" altLang="zh-TW" sz="2800" b="1" dirty="0" smtClean="0">
                <a:solidFill>
                  <a:schemeClr val="tx1"/>
                </a:solidFill>
                <a:latin typeface="+mj-ea"/>
                <a:ea typeface="+mj-ea"/>
              </a:rPr>
              <a:t>提出可行對策之分析和建言</a:t>
            </a:r>
            <a:endParaRPr lang="zh-TW" altLang="en-US" sz="2800" b="1" dirty="0">
              <a:solidFill>
                <a:schemeClr val="tx1"/>
              </a:solidFill>
              <a:latin typeface="+mj-ea"/>
              <a:ea typeface="+mj-ea"/>
            </a:endParaRPr>
          </a:p>
        </p:txBody>
      </p:sp>
    </p:spTree>
    <p:extLst>
      <p:ext uri="{BB962C8B-B14F-4D97-AF65-F5344CB8AC3E}">
        <p14:creationId xmlns:p14="http://schemas.microsoft.com/office/powerpoint/2010/main" val="37943992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95564" y="73890"/>
            <a:ext cx="11804072" cy="64839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TW" altLang="en-US" sz="9600" b="1" dirty="0">
                <a:solidFill>
                  <a:schemeClr val="tx1"/>
                </a:solidFill>
                <a:latin typeface="+mj-ea"/>
                <a:ea typeface="+mj-ea"/>
              </a:rPr>
              <a:t>貳、「因應嚴重特殊傳染性肺炎疫情整備</a:t>
            </a:r>
            <a:br>
              <a:rPr lang="zh-TW" altLang="en-US" sz="9600" b="1" dirty="0">
                <a:solidFill>
                  <a:schemeClr val="tx1"/>
                </a:solidFill>
                <a:latin typeface="+mj-ea"/>
                <a:ea typeface="+mj-ea"/>
              </a:rPr>
            </a:br>
            <a:r>
              <a:rPr lang="zh-TW" altLang="en-US" sz="9600" b="1" dirty="0">
                <a:solidFill>
                  <a:schemeClr val="tx1"/>
                </a:solidFill>
                <a:latin typeface="+mj-ea"/>
                <a:ea typeface="+mj-ea"/>
              </a:rPr>
              <a:t>  </a:t>
            </a:r>
            <a:r>
              <a:rPr lang="zh-TW" altLang="en-US" sz="9600" b="1" dirty="0" smtClean="0">
                <a:solidFill>
                  <a:schemeClr val="tx1"/>
                </a:solidFill>
                <a:latin typeface="+mj-ea"/>
                <a:ea typeface="+mj-ea"/>
              </a:rPr>
              <a:t>應變</a:t>
            </a:r>
            <a:r>
              <a:rPr lang="zh-TW" altLang="en-US" sz="9600" b="1" dirty="0">
                <a:solidFill>
                  <a:schemeClr val="tx1"/>
                </a:solidFill>
                <a:latin typeface="+mj-ea"/>
                <a:ea typeface="+mj-ea"/>
              </a:rPr>
              <a:t>計畫」之內容與法律屬性介紹</a:t>
            </a:r>
          </a:p>
        </p:txBody>
      </p:sp>
    </p:spTree>
    <p:extLst>
      <p:ext uri="{BB962C8B-B14F-4D97-AF65-F5344CB8AC3E}">
        <p14:creationId xmlns:p14="http://schemas.microsoft.com/office/powerpoint/2010/main" val="27095312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35368" y="624110"/>
            <a:ext cx="10556631" cy="52898"/>
          </a:xfrm>
        </p:spPr>
        <p:txBody>
          <a:bodyPr>
            <a:noAutofit/>
          </a:bodyPr>
          <a:lstStyle/>
          <a:p>
            <a:endParaRPr lang="zh-TW" altLang="en-US" sz="4400" dirty="0">
              <a:latin typeface="+mj-ea"/>
            </a:endParaRPr>
          </a:p>
        </p:txBody>
      </p:sp>
      <p:pic>
        <p:nvPicPr>
          <p:cNvPr id="4" name="內容版面配置區 3"/>
          <p:cNvPicPr>
            <a:picLocks noGrp="1"/>
          </p:cNvPicPr>
          <p:nvPr>
            <p:ph idx="1"/>
          </p:nvPr>
        </p:nvPicPr>
        <p:blipFill>
          <a:blip r:embed="rId2">
            <a:lum bright="-20000" contrast="40000"/>
            <a:extLst>
              <a:ext uri="{28A0092B-C50C-407E-A947-70E740481C1C}">
                <a14:useLocalDpi xmlns:a14="http://schemas.microsoft.com/office/drawing/2010/main" val="0"/>
              </a:ext>
            </a:extLst>
          </a:blip>
          <a:srcRect/>
          <a:stretch>
            <a:fillRect/>
          </a:stretch>
        </p:blipFill>
        <p:spPr bwMode="auto">
          <a:xfrm>
            <a:off x="240145" y="2444261"/>
            <a:ext cx="11951855" cy="4501484"/>
          </a:xfrm>
          <a:prstGeom prst="rect">
            <a:avLst/>
          </a:prstGeom>
          <a:noFill/>
          <a:ln>
            <a:noFill/>
          </a:ln>
        </p:spPr>
      </p:pic>
      <p:sp>
        <p:nvSpPr>
          <p:cNvPr id="5" name="矩形 4"/>
          <p:cNvSpPr/>
          <p:nvPr/>
        </p:nvSpPr>
        <p:spPr>
          <a:xfrm>
            <a:off x="1543005" y="896743"/>
            <a:ext cx="10094814" cy="13277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zh-TW" altLang="en-US" sz="4000" b="1" dirty="0" smtClean="0">
                <a:solidFill>
                  <a:srgbClr val="FF0000"/>
                </a:solidFill>
                <a:latin typeface="+mj-ea"/>
                <a:ea typeface="+mj-ea"/>
              </a:rPr>
              <a:t>第一階段 整備計畫</a:t>
            </a:r>
            <a:endParaRPr lang="en-US" altLang="zh-TW" sz="4000" b="1" dirty="0" smtClean="0">
              <a:solidFill>
                <a:srgbClr val="FF0000"/>
              </a:solidFill>
              <a:latin typeface="+mj-ea"/>
              <a:ea typeface="+mj-ea"/>
            </a:endParaRPr>
          </a:p>
          <a:p>
            <a:r>
              <a:rPr lang="zh-TW" altLang="zh-TW" sz="2400" b="1" dirty="0" smtClean="0">
                <a:latin typeface="+mj-ea"/>
                <a:ea typeface="+mj-ea"/>
              </a:rPr>
              <a:t>《</a:t>
            </a:r>
            <a:r>
              <a:rPr lang="zh-TW" altLang="zh-TW" sz="2400" b="1" dirty="0">
                <a:latin typeface="+mj-ea"/>
                <a:ea typeface="+mj-ea"/>
              </a:rPr>
              <a:t>傳染病防治法》第</a:t>
            </a:r>
            <a:r>
              <a:rPr lang="en-US" altLang="zh-TW" sz="2400" b="1" dirty="0">
                <a:latin typeface="+mj-ea"/>
                <a:ea typeface="+mj-ea"/>
              </a:rPr>
              <a:t>5</a:t>
            </a:r>
            <a:r>
              <a:rPr lang="zh-TW" altLang="zh-TW" sz="2400" b="1" dirty="0">
                <a:latin typeface="+mj-ea"/>
                <a:ea typeface="+mj-ea"/>
              </a:rPr>
              <a:t>條第一項第</a:t>
            </a:r>
            <a:r>
              <a:rPr lang="en-US" altLang="zh-TW" sz="2400" b="1" dirty="0">
                <a:latin typeface="+mj-ea"/>
                <a:ea typeface="+mj-ea"/>
              </a:rPr>
              <a:t>1</a:t>
            </a:r>
            <a:r>
              <a:rPr lang="zh-TW" altLang="zh-TW" sz="2400" b="1" dirty="0">
                <a:latin typeface="+mj-ea"/>
                <a:ea typeface="+mj-ea"/>
              </a:rPr>
              <a:t>、</a:t>
            </a:r>
            <a:r>
              <a:rPr lang="en-US" altLang="zh-TW" sz="2400" b="1" dirty="0">
                <a:latin typeface="+mj-ea"/>
                <a:ea typeface="+mj-ea"/>
              </a:rPr>
              <a:t>2</a:t>
            </a:r>
            <a:r>
              <a:rPr lang="zh-TW" altLang="zh-TW" sz="2400" b="1" dirty="0">
                <a:latin typeface="+mj-ea"/>
                <a:ea typeface="+mj-ea"/>
              </a:rPr>
              <a:t>款</a:t>
            </a:r>
            <a:endParaRPr lang="zh-TW" altLang="en-US" sz="2400" b="1" dirty="0">
              <a:solidFill>
                <a:srgbClr val="FF0000"/>
              </a:solidFill>
              <a:latin typeface="+mj-ea"/>
              <a:ea typeface="+mj-ea"/>
            </a:endParaRPr>
          </a:p>
        </p:txBody>
      </p:sp>
    </p:spTree>
    <p:extLst>
      <p:ext uri="{BB962C8B-B14F-4D97-AF65-F5344CB8AC3E}">
        <p14:creationId xmlns:p14="http://schemas.microsoft.com/office/powerpoint/2010/main" val="24391772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75376" y="553915"/>
            <a:ext cx="10050278" cy="139797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zh-TW" altLang="zh-TW" sz="3200" b="1" dirty="0">
                <a:solidFill>
                  <a:srgbClr val="FF0000"/>
                </a:solidFill>
                <a:latin typeface="標楷體" panose="03000509000000000000" pitchFamily="65" charset="-120"/>
                <a:ea typeface="標楷體" panose="03000509000000000000" pitchFamily="65" charset="-120"/>
              </a:rPr>
              <a:t>第二階段</a:t>
            </a:r>
            <a:r>
              <a:rPr lang="zh-TW" altLang="en-US" sz="3200" b="1" dirty="0">
                <a:solidFill>
                  <a:srgbClr val="FF0000"/>
                </a:solidFill>
                <a:latin typeface="標楷體" panose="03000509000000000000" pitchFamily="65" charset="-120"/>
                <a:ea typeface="標楷體" panose="03000509000000000000" pitchFamily="65" charset="-120"/>
              </a:rPr>
              <a:t> 應變計劃</a:t>
            </a:r>
            <a:r>
              <a:rPr lang="en-US" altLang="zh-TW" sz="3200" b="1" dirty="0">
                <a:solidFill>
                  <a:srgbClr val="FF0000"/>
                </a:solidFill>
                <a:latin typeface="標楷體" panose="03000509000000000000" pitchFamily="65" charset="-120"/>
                <a:ea typeface="標楷體" panose="03000509000000000000" pitchFamily="65" charset="-120"/>
              </a:rPr>
              <a:t/>
            </a:r>
            <a:br>
              <a:rPr lang="en-US" altLang="zh-TW" sz="3200" b="1" dirty="0">
                <a:solidFill>
                  <a:srgbClr val="FF0000"/>
                </a:solidFill>
                <a:latin typeface="標楷體" panose="03000509000000000000" pitchFamily="65" charset="-120"/>
                <a:ea typeface="標楷體" panose="03000509000000000000" pitchFamily="65" charset="-120"/>
              </a:rPr>
            </a:br>
            <a:r>
              <a:rPr lang="zh-TW" altLang="zh-TW" sz="3200" b="1" dirty="0">
                <a:latin typeface="標楷體" panose="03000509000000000000" pitchFamily="65" charset="-120"/>
                <a:ea typeface="標楷體" panose="03000509000000000000" pitchFamily="65" charset="-120"/>
              </a:rPr>
              <a:t>依疫情等級啟動</a:t>
            </a:r>
            <a:r>
              <a:rPr lang="zh-TW" altLang="en-US" sz="3200" b="1" dirty="0">
                <a:latin typeface="標楷體" panose="03000509000000000000" pitchFamily="65" charset="-120"/>
                <a:ea typeface="標楷體" panose="03000509000000000000" pitchFamily="65" charset="-120"/>
              </a:rPr>
              <a:t>下列九項應變策略：</a:t>
            </a:r>
            <a:endParaRPr lang="zh-TW" altLang="en-US" sz="3200" dirty="0"/>
          </a:p>
        </p:txBody>
      </p:sp>
      <p:pic>
        <p:nvPicPr>
          <p:cNvPr id="4" name="圖片 3"/>
          <p:cNvPicPr>
            <a:picLocks noChangeAspect="1"/>
          </p:cNvPicPr>
          <p:nvPr/>
        </p:nvPicPr>
        <p:blipFill>
          <a:blip r:embed="rId2"/>
          <a:stretch>
            <a:fillRect/>
          </a:stretch>
        </p:blipFill>
        <p:spPr>
          <a:xfrm>
            <a:off x="397164" y="2118946"/>
            <a:ext cx="11428490" cy="4739053"/>
          </a:xfrm>
          <a:prstGeom prst="rect">
            <a:avLst/>
          </a:prstGeom>
        </p:spPr>
      </p:pic>
    </p:spTree>
    <p:extLst>
      <p:ext uri="{BB962C8B-B14F-4D97-AF65-F5344CB8AC3E}">
        <p14:creationId xmlns:p14="http://schemas.microsoft.com/office/powerpoint/2010/main" val="4008540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9455" y="175491"/>
            <a:ext cx="11570499" cy="651163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zh-TW" altLang="en-US" sz="6600" b="1" dirty="0">
                <a:latin typeface="+mj-ea"/>
                <a:ea typeface="+mj-ea"/>
              </a:rPr>
              <a:t>參、因應</a:t>
            </a:r>
            <a:r>
              <a:rPr lang="en-US" altLang="zh-TW" sz="6600" b="1" dirty="0">
                <a:latin typeface="+mj-ea"/>
                <a:ea typeface="+mj-ea"/>
              </a:rPr>
              <a:t>COVID-19</a:t>
            </a:r>
            <a:r>
              <a:rPr lang="zh-TW" altLang="en-US" sz="6600" b="1" dirty="0">
                <a:latin typeface="+mj-ea"/>
                <a:ea typeface="+mj-ea"/>
              </a:rPr>
              <a:t>疫情影響下之</a:t>
            </a:r>
            <a:r>
              <a:rPr lang="zh-TW" altLang="en-US" sz="6600" b="1" dirty="0" smtClean="0">
                <a:latin typeface="+mj-ea"/>
                <a:ea typeface="+mj-ea"/>
              </a:rPr>
              <a:t>法律應變</a:t>
            </a:r>
            <a:r>
              <a:rPr lang="zh-TW" altLang="en-US" sz="6600" b="1" dirty="0">
                <a:latin typeface="+mj-ea"/>
                <a:ea typeface="+mj-ea"/>
              </a:rPr>
              <a:t>體系規劃與執法作為之問題</a:t>
            </a:r>
          </a:p>
        </p:txBody>
      </p:sp>
    </p:spTree>
    <p:extLst>
      <p:ext uri="{BB962C8B-B14F-4D97-AF65-F5344CB8AC3E}">
        <p14:creationId xmlns:p14="http://schemas.microsoft.com/office/powerpoint/2010/main" val="3489146028"/>
      </p:ext>
    </p:extLst>
  </p:cSld>
  <p:clrMapOvr>
    <a:masterClrMapping/>
  </p:clrMapOvr>
</p:sld>
</file>

<file path=ppt/theme/theme1.xml><?xml version="1.0" encoding="utf-8"?>
<a:theme xmlns:a="http://schemas.openxmlformats.org/drawingml/2006/main" name="絲縷">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1903</TotalTime>
  <Words>4264</Words>
  <Application>Microsoft Office PowerPoint</Application>
  <PresentationFormat>寬螢幕</PresentationFormat>
  <Paragraphs>126</Paragraphs>
  <Slides>46</Slides>
  <Notes>0</Notes>
  <HiddenSlides>0</HiddenSlides>
  <MMClips>0</MMClips>
  <ScaleCrop>false</ScaleCrop>
  <HeadingPairs>
    <vt:vector size="8" baseType="variant">
      <vt:variant>
        <vt:lpstr>使用字型</vt:lpstr>
      </vt:variant>
      <vt:variant>
        <vt:i4>6</vt:i4>
      </vt:variant>
      <vt:variant>
        <vt:lpstr>佈景主題</vt:lpstr>
      </vt:variant>
      <vt:variant>
        <vt:i4>1</vt:i4>
      </vt:variant>
      <vt:variant>
        <vt:lpstr>內嵌 OLE 伺服程式</vt:lpstr>
      </vt:variant>
      <vt:variant>
        <vt:i4>1</vt:i4>
      </vt:variant>
      <vt:variant>
        <vt:lpstr>投影片標題</vt:lpstr>
      </vt:variant>
      <vt:variant>
        <vt:i4>46</vt:i4>
      </vt:variant>
    </vt:vector>
  </HeadingPairs>
  <TitlesOfParts>
    <vt:vector size="54" baseType="lpstr">
      <vt:lpstr>華康楷書體W5</vt:lpstr>
      <vt:lpstr>微軟正黑體</vt:lpstr>
      <vt:lpstr>標楷體</vt:lpstr>
      <vt:lpstr>Arial</vt:lpstr>
      <vt:lpstr>Century Gothic</vt:lpstr>
      <vt:lpstr>Wingdings 3</vt:lpstr>
      <vt:lpstr>絲縷</vt:lpstr>
      <vt:lpstr>Acrobat Document</vt:lpstr>
      <vt:lpstr>第十四屆台灣發展研究學會年會</vt:lpstr>
      <vt:lpstr>PowerPoint 簡報</vt:lpstr>
      <vt:lpstr>                  作者簡介</vt:lpstr>
      <vt:lpstr>PowerPoint 簡報</vt:lpstr>
      <vt:lpstr>壹、前言</vt:lpstr>
      <vt:lpstr>PowerPoint 簡報</vt:lpstr>
      <vt:lpstr>PowerPoint 簡報</vt:lpstr>
      <vt:lpstr>PowerPoint 簡報</vt:lpstr>
      <vt:lpstr>PowerPoint 簡報</vt:lpstr>
      <vt:lpstr>一、《嚴重特殊傳染性肺炎防治及紓困振興特別條例》         第7條之「帝王條款」具有相當大之爭議性 </vt:lpstr>
      <vt:lpstr>二、「居家隔離」、「居家檢疫」與《憲法》         第8條人身自由保障之衡平性問題 </vt:lpstr>
      <vt:lpstr>三、警察機關對於COVID-19網路「假訊息」之認定過於        寬鬆，易侵犯民眾憲法上之言論自由、新聞自由權利 </vt:lpstr>
      <vt:lpstr>四、關於「電子圍籬智慧追蹤系統」、「電子防疫服務平        台系統」之個人資料（如細胞簡訊）之蒐集、調取、        運用機制並無明確之法源規定 </vt:lpstr>
      <vt:lpstr>五、限制醫護人員、高中職以下師生及相關人員出國之        禁令規定涉及違憲之爭議 </vt:lpstr>
      <vt:lpstr>六、註記並嚴厲管制武漢台胞之返鄉權違反司法院       《大法官釋字第558號》解釋及相關國際法之規定 </vt:lpstr>
      <vt:lpstr>七、我國「揭弊者保護法草案」尚未正式通過、施行，         無法保障防疫「吹哨者」（Whistleblower）之相關人權 </vt:lpstr>
      <vt:lpstr>八、陸籍子女及陸生的在台受教權利未受到充分保障 </vt:lpstr>
      <vt:lpstr>九、陸配回台之返鄉權未獲保障 </vt:lpstr>
      <vt:lpstr>十、「因應嚴重特殊傳染性肺炎疫情整備應變計畫」之        內容缺乏民眾權利遭受侵害時之救濟管道與教示 </vt:lpstr>
      <vt:lpstr>十一、我國將COVID-19稱為武漢肺炎，恐與相關國際法             與國內法禁止歧視之規定，相互牴觸 </vt:lpstr>
      <vt:lpstr>十二、「因應嚴重特殊傳染性肺炎疫情整備應變計畫」之             內容缺乏我國援助國際社 會共同防治COVID-19疫             情擴散之合作機制 </vt:lpstr>
      <vt:lpstr>十三、「因應嚴重特殊傳染性肺炎疫情整備應變計畫」            之內容缺乏我國應積極研發、量產COVID-19疫苗            之機制 </vt:lpstr>
      <vt:lpstr>十四、《嚴重特殊傳染性肺炎防治及紓困振興特別條例》            整體執法成效不佳</vt:lpstr>
      <vt:lpstr>PowerPoint 簡報</vt:lpstr>
      <vt:lpstr>一、「嚴重特殊傳染性肺炎防治及紓困振興特別條例」若        干條文之建置，宜符合國會法律保留、法治國原則、        明確性原則、比例原則</vt:lpstr>
      <vt:lpstr>二、「居家隔離」、「居家檢疫」涉及憲法第8條人身自         由之保障，其認定標準宜嚴謹化、合憲化 </vt:lpstr>
      <vt:lpstr>三、執法機關對於COVID-19之網路假訊息之查緝、認定         ，宜符合法律之構成要件 </vt:lpstr>
      <vt:lpstr>四、關於「電子圍籬智慧追蹤系統」、「電子防疫服務平        台系統」之個人資料（如細胞簡訊）之蒐集、調取、        運用機制宜有相當明確之法源規定 </vt:lpstr>
      <vt:lpstr>五、限制醫護人員、高中職以下師生及相關人員出        國之禁令規定宜符合《憲法》之要求</vt:lpstr>
      <vt:lpstr>六、積極保障武漢台胞之返鄉權、健康權</vt:lpstr>
      <vt:lpstr>七、我國「揭弊者保護法草案」宜儘速通過、施行，俾利        保障防疫「吹哨者」（Whistleblower）之相關人權</vt:lpstr>
      <vt:lpstr>八、陸籍子女及陸生的在台受教權利宜受到充分保障 </vt:lpstr>
      <vt:lpstr>九、積極保障陸配回台之返鄉權</vt:lpstr>
      <vt:lpstr>十、「因應嚴重特殊傳染性肺炎疫情整備應變計畫」之內        容宜建置民眾權利遭受侵害時之救濟管道與教示</vt:lpstr>
      <vt:lpstr>十一、我國宜確實遵守國際法與國內法禁止歧視之規定，             並將COVID-19正名化 </vt:lpstr>
      <vt:lpstr>十二、「因應嚴重特殊傳染性肺炎疫情整備應變計畫」之             內容宜建置我國援助國際社會共同防治COVID-19             疫情擴散之合作機制 </vt:lpstr>
      <vt:lpstr>十三、「因應嚴重特殊傳染性肺炎疫情整備應變計畫」之             內容宜積極建置研發、量產COVID-19疫苗之機制 </vt:lpstr>
      <vt:lpstr>十四、宜大幅提升《嚴重特殊傳染性肺炎防治及紓困振興            特別條例》整體執法之實際成效 </vt:lpstr>
      <vt:lpstr>伍、結論與建議 </vt:lpstr>
      <vt:lpstr>非常感謝您的聆聽</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新型冠狀肺炎（COVID-19）疫情影響下之相關應變體系規劃及執法作為之問題與對策</dc:title>
  <cp:lastModifiedBy>user</cp:lastModifiedBy>
  <cp:revision>78</cp:revision>
  <cp:lastPrinted>2022-11-18T10:38:11Z</cp:lastPrinted>
  <dcterms:created xsi:type="dcterms:W3CDTF">2022-11-14T12:10:10Z</dcterms:created>
  <dcterms:modified xsi:type="dcterms:W3CDTF">2022-12-02T10:55:56Z</dcterms:modified>
</cp:coreProperties>
</file>