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01957" y="2175828"/>
            <a:ext cx="7766936" cy="2927430"/>
          </a:xfrm>
        </p:spPr>
        <p:txBody>
          <a:bodyPr/>
          <a:lstStyle/>
          <a:p>
            <a:pPr algn="ctr"/>
            <a:r>
              <a:rPr lang="zh-TW" altLang="en-US" sz="3600" b="1" dirty="0">
                <a:solidFill>
                  <a:schemeClr val="tx1"/>
                </a:solidFill>
              </a:rPr>
              <a:t>臺灣民防機制的現況、困境與可行的回應對策  </a:t>
            </a:r>
            <a:br>
              <a:rPr lang="zh-TW" altLang="en-US" sz="3600" b="1" dirty="0">
                <a:solidFill>
                  <a:schemeClr val="tx1"/>
                </a:solidFill>
              </a:rPr>
            </a:br>
            <a:r>
              <a:rPr lang="en-US" altLang="zh-TW" sz="3600" b="1" dirty="0">
                <a:solidFill>
                  <a:schemeClr val="tx1"/>
                </a:solidFill>
              </a:rPr>
              <a:t>The Current </a:t>
            </a:r>
            <a:r>
              <a:rPr lang="en-US" altLang="zh-TW" sz="3200" b="1" dirty="0">
                <a:solidFill>
                  <a:schemeClr val="tx1"/>
                </a:solidFill>
              </a:rPr>
              <a:t>Situations</a:t>
            </a:r>
            <a:r>
              <a:rPr lang="en-US" altLang="zh-TW" sz="3600" b="1" dirty="0">
                <a:solidFill>
                  <a:schemeClr val="tx1"/>
                </a:solidFill>
              </a:rPr>
              <a:t>, Predicaments, and Feasible Countermeasures of Taiwan's Civil Defense Mechanism</a:t>
            </a:r>
            <a:r>
              <a:rPr lang="en-US" altLang="zh-TW" sz="3200" b="1" dirty="0">
                <a:solidFill>
                  <a:schemeClr val="tx1"/>
                </a:solidFill>
              </a:rPr>
              <a:t/>
            </a:r>
            <a:br>
              <a:rPr lang="en-US" altLang="zh-TW" sz="3200" b="1" dirty="0">
                <a:solidFill>
                  <a:schemeClr val="tx1"/>
                </a:solidFill>
              </a:rPr>
            </a:b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99697" y="4485737"/>
            <a:ext cx="8879139" cy="237226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zh-TW" altLang="en-US" sz="2400" b="1" u="sng" dirty="0" smtClean="0">
                <a:solidFill>
                  <a:schemeClr val="tx1"/>
                </a:solidFill>
              </a:rPr>
              <a:t>柯</a:t>
            </a:r>
            <a:r>
              <a:rPr lang="zh-TW" altLang="en-US" sz="2400" b="1" u="sng" dirty="0">
                <a:solidFill>
                  <a:schemeClr val="tx1"/>
                </a:solidFill>
              </a:rPr>
              <a:t>雨瑞（</a:t>
            </a:r>
            <a:r>
              <a:rPr lang="en-US" altLang="zh-TW" sz="2400" b="1" u="sng" dirty="0" err="1">
                <a:solidFill>
                  <a:schemeClr val="tx1"/>
                </a:solidFill>
              </a:rPr>
              <a:t>Ko</a:t>
            </a:r>
            <a:r>
              <a:rPr lang="en-US" altLang="zh-TW" sz="2400" b="1" u="sng" dirty="0">
                <a:solidFill>
                  <a:schemeClr val="tx1"/>
                </a:solidFill>
              </a:rPr>
              <a:t>, </a:t>
            </a:r>
            <a:r>
              <a:rPr lang="en-US" altLang="zh-TW" sz="2400" b="1" u="sng" dirty="0" err="1">
                <a:solidFill>
                  <a:schemeClr val="tx1"/>
                </a:solidFill>
              </a:rPr>
              <a:t>Jui</a:t>
            </a:r>
            <a:r>
              <a:rPr lang="en-US" altLang="zh-TW" sz="2400" b="1" u="sng" dirty="0">
                <a:solidFill>
                  <a:schemeClr val="tx1"/>
                </a:solidFill>
              </a:rPr>
              <a:t> Rey</a:t>
            </a:r>
            <a:r>
              <a:rPr lang="zh-TW" altLang="en-US" sz="2400" b="1" u="sng" dirty="0" smtClean="0">
                <a:solidFill>
                  <a:schemeClr val="tx1"/>
                </a:solidFill>
              </a:rPr>
              <a:t>），</a:t>
            </a:r>
            <a:endParaRPr lang="en-US" altLang="zh-TW" sz="2400" b="1" u="sng" dirty="0" smtClean="0">
              <a:solidFill>
                <a:schemeClr val="tx1"/>
              </a:solidFill>
            </a:endParaRPr>
          </a:p>
          <a:p>
            <a:pPr algn="l"/>
            <a:r>
              <a:rPr lang="zh-TW" altLang="en-US" sz="2400" dirty="0" smtClean="0">
                <a:solidFill>
                  <a:srgbClr val="0070C0"/>
                </a:solidFill>
              </a:rPr>
              <a:t>中央</a:t>
            </a:r>
            <a:r>
              <a:rPr lang="zh-TW" altLang="en-US" sz="2400" dirty="0">
                <a:solidFill>
                  <a:srgbClr val="0070C0"/>
                </a:solidFill>
              </a:rPr>
              <a:t>警察大學犯罪防治研究所法學博士，曾任內政部警政署保安警察第三總隊第二大隊（基隆）分隊長、第一大隊（台北）警務員，中央警察大學助教、講師、副教授，現為中央警察大學國境警察學系暨研究所專任教授。</a:t>
            </a:r>
          </a:p>
          <a:p>
            <a:pPr algn="l"/>
            <a:r>
              <a:rPr lang="zh-TW" altLang="en-US" sz="2400" b="1" u="sng" dirty="0" smtClean="0">
                <a:solidFill>
                  <a:schemeClr val="tx1"/>
                </a:solidFill>
              </a:rPr>
              <a:t>陳以倩</a:t>
            </a:r>
            <a:r>
              <a:rPr lang="en-US" altLang="zh-TW" sz="2400" b="1" u="sng" dirty="0">
                <a:solidFill>
                  <a:schemeClr val="tx1"/>
                </a:solidFill>
              </a:rPr>
              <a:t>(Chen ,Yi </a:t>
            </a:r>
            <a:r>
              <a:rPr lang="en-US" altLang="zh-TW" sz="2400" b="1" u="sng" dirty="0" err="1">
                <a:solidFill>
                  <a:schemeClr val="tx1"/>
                </a:solidFill>
              </a:rPr>
              <a:t>Chian</a:t>
            </a:r>
            <a:r>
              <a:rPr lang="en-US" altLang="zh-TW" sz="2400" b="1" u="sng" dirty="0">
                <a:solidFill>
                  <a:schemeClr val="tx1"/>
                </a:solidFill>
              </a:rPr>
              <a:t>)</a:t>
            </a:r>
            <a:r>
              <a:rPr lang="zh-TW" altLang="en-US" sz="2400" b="1" u="sng" dirty="0" smtClean="0">
                <a:solidFill>
                  <a:schemeClr val="tx1"/>
                </a:solidFill>
              </a:rPr>
              <a:t>，</a:t>
            </a:r>
            <a:endParaRPr lang="en-US" altLang="zh-TW" sz="2400" b="1" u="sng" dirty="0" smtClean="0">
              <a:solidFill>
                <a:schemeClr val="tx1"/>
              </a:solidFill>
            </a:endParaRPr>
          </a:p>
          <a:p>
            <a:pPr algn="l"/>
            <a:r>
              <a:rPr lang="zh-TW" altLang="en-US" sz="2400" dirty="0" smtClean="0">
                <a:solidFill>
                  <a:srgbClr val="0070C0"/>
                </a:solidFill>
              </a:rPr>
              <a:t>中央</a:t>
            </a:r>
            <a:r>
              <a:rPr lang="zh-TW" altLang="en-US" sz="2400" dirty="0">
                <a:solidFill>
                  <a:srgbClr val="0070C0"/>
                </a:solidFill>
              </a:rPr>
              <a:t>警察大學國境警察研究所法學碩士，現為內政部警政署航空警察局安全檢查大隊分隊長。</a:t>
            </a:r>
          </a:p>
          <a:p>
            <a:pPr algn="ctr"/>
            <a:r>
              <a:rPr lang="zh-TW" altLang="en-US" sz="2400" b="1" dirty="0" smtClean="0">
                <a:solidFill>
                  <a:srgbClr val="0070C0"/>
                </a:solidFill>
              </a:rPr>
              <a:t>         </a:t>
            </a:r>
            <a:endParaRPr lang="en-US" altLang="zh-TW" sz="2400" b="1" dirty="0" smtClean="0">
              <a:solidFill>
                <a:srgbClr val="0070C0"/>
              </a:solidFill>
            </a:endParaRPr>
          </a:p>
          <a:p>
            <a:pPr algn="ctr"/>
            <a:endParaRPr lang="zh-TW" altLang="en-US" sz="2400" b="1" dirty="0">
              <a:solidFill>
                <a:srgbClr val="0070C0"/>
              </a:solidFill>
            </a:endParaRPr>
          </a:p>
          <a:p>
            <a:endParaRPr lang="en-US" altLang="zh-TW" sz="2000" b="1" dirty="0"/>
          </a:p>
          <a:p>
            <a:pPr algn="l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26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3" y="5060830"/>
            <a:ext cx="8596668" cy="1320800"/>
          </a:xfrm>
        </p:spPr>
        <p:txBody>
          <a:bodyPr>
            <a:noAutofit/>
          </a:bodyPr>
          <a:lstStyle/>
          <a:p>
            <a:r>
              <a:rPr lang="zh-TW" altLang="en-US" sz="2000" dirty="0">
                <a:solidFill>
                  <a:schemeClr val="tx1"/>
                </a:solidFill>
              </a:rPr>
              <a:t>民防團隊人力數量之編組現況</a:t>
            </a:r>
            <a:br>
              <a:rPr lang="zh-TW" altLang="en-US" sz="2000" dirty="0">
                <a:solidFill>
                  <a:schemeClr val="tx1"/>
                </a:solidFill>
              </a:rPr>
            </a:br>
            <a:r>
              <a:rPr lang="zh-TW" altLang="en-US" sz="2000" dirty="0">
                <a:solidFill>
                  <a:schemeClr val="tx1"/>
                </a:solidFill>
              </a:rPr>
              <a:t>資料來源：</a:t>
            </a:r>
            <a:br>
              <a:rPr lang="zh-TW" altLang="en-US" sz="2000" dirty="0">
                <a:solidFill>
                  <a:schemeClr val="tx1"/>
                </a:solidFill>
              </a:rPr>
            </a:br>
            <a:r>
              <a:rPr lang="zh-TW" altLang="en-US" sz="2000" dirty="0">
                <a:solidFill>
                  <a:schemeClr val="tx1"/>
                </a:solidFill>
              </a:rPr>
              <a:t>張離明（</a:t>
            </a:r>
            <a:r>
              <a:rPr lang="en-US" altLang="zh-TW" sz="2000" dirty="0">
                <a:solidFill>
                  <a:schemeClr val="tx1"/>
                </a:solidFill>
              </a:rPr>
              <a:t>2022</a:t>
            </a:r>
            <a:r>
              <a:rPr lang="zh-TW" altLang="en-US" sz="2000" dirty="0">
                <a:solidFill>
                  <a:schemeClr val="tx1"/>
                </a:solidFill>
              </a:rPr>
              <a:t>），一次盤點臺灣民防系統問題：經費錯置、定位不明、訓練不足，</a:t>
            </a:r>
            <a:r>
              <a:rPr lang="en-US" altLang="zh-TW" sz="2000" dirty="0">
                <a:solidFill>
                  <a:schemeClr val="tx1"/>
                </a:solidFill>
              </a:rPr>
              <a:t>https://watchout.tw/forum/evx1kQx8KiljdDfGEUuK</a:t>
            </a:r>
            <a:r>
              <a:rPr lang="zh-TW" altLang="en-US" sz="2000" dirty="0">
                <a:solidFill>
                  <a:schemeClr val="tx1"/>
                </a:solidFill>
              </a:rPr>
              <a:t>。檢索日期：中華民國</a:t>
            </a:r>
            <a:r>
              <a:rPr lang="en-US" altLang="zh-TW" sz="2000" dirty="0">
                <a:solidFill>
                  <a:schemeClr val="tx1"/>
                </a:solidFill>
              </a:rPr>
              <a:t>112</a:t>
            </a:r>
            <a:r>
              <a:rPr lang="zh-TW" altLang="en-US" sz="2000" dirty="0">
                <a:solidFill>
                  <a:schemeClr val="tx1"/>
                </a:solidFill>
              </a:rPr>
              <a:t>年</a:t>
            </a:r>
            <a:r>
              <a:rPr lang="en-US" altLang="zh-TW" sz="2000" dirty="0">
                <a:solidFill>
                  <a:schemeClr val="tx1"/>
                </a:solidFill>
              </a:rPr>
              <a:t>8</a:t>
            </a:r>
            <a:r>
              <a:rPr lang="zh-TW" altLang="en-US" sz="2000" dirty="0">
                <a:solidFill>
                  <a:schemeClr val="tx1"/>
                </a:solidFill>
              </a:rPr>
              <a:t>月</a:t>
            </a:r>
            <a:r>
              <a:rPr lang="en-US" altLang="zh-TW" sz="2000" dirty="0">
                <a:solidFill>
                  <a:schemeClr val="tx1"/>
                </a:solidFill>
              </a:rPr>
              <a:t>20</a:t>
            </a:r>
            <a:r>
              <a:rPr lang="zh-TW" altLang="en-US" sz="2000" dirty="0">
                <a:solidFill>
                  <a:schemeClr val="tx1"/>
                </a:solidFill>
              </a:rPr>
              <a:t>日。並由作者整理繪製。</a:t>
            </a:r>
            <a:br>
              <a:rPr lang="zh-TW" altLang="en-US" sz="2000" dirty="0">
                <a:solidFill>
                  <a:schemeClr val="tx1"/>
                </a:solidFill>
              </a:rPr>
            </a:br>
            <a:endParaRPr lang="zh-TW" altLang="en-US" sz="2000" dirty="0">
              <a:solidFill>
                <a:schemeClr val="tx1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8399" y="600973"/>
            <a:ext cx="6314536" cy="418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8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3599" y="609600"/>
            <a:ext cx="9182658" cy="1320800"/>
          </a:xfrm>
        </p:spPr>
        <p:txBody>
          <a:bodyPr>
            <a:noAutofit/>
          </a:bodyPr>
          <a:lstStyle/>
          <a:p>
            <a:pPr algn="ctr"/>
            <a:r>
              <a:rPr lang="zh-TW" altLang="en-US" b="1" dirty="0">
                <a:solidFill>
                  <a:srgbClr val="0070C0"/>
                </a:solidFill>
              </a:rPr>
              <a:t>貳、民防工作範圍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5741" y="1530860"/>
            <a:ext cx="9493210" cy="499933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</a:pPr>
            <a:r>
              <a:rPr lang="zh-TW" altLang="en-US" sz="1900" dirty="0" smtClean="0">
                <a:solidFill>
                  <a:schemeClr val="tx1"/>
                </a:solidFill>
              </a:rPr>
              <a:t>民</a:t>
            </a:r>
            <a:r>
              <a:rPr lang="zh-TW" altLang="en-US" sz="1900" dirty="0">
                <a:solidFill>
                  <a:schemeClr val="tx1"/>
                </a:solidFill>
              </a:rPr>
              <a:t>防工作為協力之</a:t>
            </a:r>
            <a:r>
              <a:rPr lang="zh-TW" altLang="en-US" sz="1900" b="1" dirty="0">
                <a:solidFill>
                  <a:schemeClr val="tx1"/>
                </a:solidFill>
              </a:rPr>
              <a:t>輔助性質</a:t>
            </a:r>
            <a:r>
              <a:rPr lang="zh-TW" altLang="en-US" sz="1900" dirty="0">
                <a:solidFill>
                  <a:schemeClr val="tx1"/>
                </a:solidFill>
              </a:rPr>
              <a:t>任務人員，依據</a:t>
            </a:r>
            <a:r>
              <a:rPr lang="en-US" altLang="zh-TW" sz="1900" dirty="0">
                <a:solidFill>
                  <a:schemeClr val="tx1"/>
                </a:solidFill>
              </a:rPr>
              <a:t>《</a:t>
            </a:r>
            <a:r>
              <a:rPr lang="zh-TW" altLang="en-US" sz="1900" dirty="0">
                <a:solidFill>
                  <a:schemeClr val="tx1"/>
                </a:solidFill>
              </a:rPr>
              <a:t>民防法</a:t>
            </a:r>
            <a:r>
              <a:rPr lang="en-US" altLang="zh-TW" sz="1900" dirty="0">
                <a:solidFill>
                  <a:schemeClr val="tx1"/>
                </a:solidFill>
              </a:rPr>
              <a:t>》</a:t>
            </a:r>
            <a:r>
              <a:rPr lang="zh-TW" altLang="en-US" sz="1900" dirty="0">
                <a:solidFill>
                  <a:schemeClr val="tx1"/>
                </a:solidFill>
              </a:rPr>
              <a:t>第 </a:t>
            </a:r>
            <a:r>
              <a:rPr lang="en-US" altLang="zh-TW" sz="1900" dirty="0">
                <a:solidFill>
                  <a:schemeClr val="tx1"/>
                </a:solidFill>
              </a:rPr>
              <a:t>1 </a:t>
            </a:r>
            <a:r>
              <a:rPr lang="zh-TW" altLang="en-US" sz="1900" dirty="0">
                <a:solidFill>
                  <a:schemeClr val="tx1"/>
                </a:solidFill>
              </a:rPr>
              <a:t>條規定，有效運用民力，發揮民間自衛自救功能，共同防護人民生命、身體、財產安全，以達</a:t>
            </a:r>
            <a:r>
              <a:rPr lang="zh-TW" altLang="en-US" sz="1900" b="1" dirty="0">
                <a:solidFill>
                  <a:srgbClr val="FF0000"/>
                </a:solidFill>
              </a:rPr>
              <a:t>平時</a:t>
            </a:r>
            <a:r>
              <a:rPr lang="zh-TW" altLang="en-US" sz="1900" dirty="0">
                <a:solidFill>
                  <a:schemeClr val="tx1"/>
                </a:solidFill>
              </a:rPr>
              <a:t>防災救護，</a:t>
            </a:r>
            <a:r>
              <a:rPr lang="zh-TW" altLang="en-US" sz="1900" b="1" dirty="0">
                <a:solidFill>
                  <a:srgbClr val="FF0000"/>
                </a:solidFill>
              </a:rPr>
              <a:t>戰時</a:t>
            </a:r>
            <a:r>
              <a:rPr lang="zh-TW" altLang="en-US" sz="1900" dirty="0">
                <a:solidFill>
                  <a:schemeClr val="tx1"/>
                </a:solidFill>
              </a:rPr>
              <a:t>有效支援軍事任務之工作。</a:t>
            </a:r>
            <a:endParaRPr lang="en-US" altLang="zh-TW" sz="1900" dirty="0">
              <a:solidFill>
                <a:schemeClr val="tx1"/>
              </a:solidFill>
            </a:endParaRPr>
          </a:p>
          <a:p>
            <a:r>
              <a:rPr lang="en-US" altLang="zh-TW" sz="1900" dirty="0" smtClean="0">
                <a:solidFill>
                  <a:schemeClr val="tx1"/>
                </a:solidFill>
                <a:latin typeface="+mn-ea"/>
              </a:rPr>
              <a:t>《</a:t>
            </a:r>
            <a:r>
              <a:rPr lang="zh-TW" altLang="en-US" sz="1900" dirty="0" smtClean="0">
                <a:solidFill>
                  <a:schemeClr val="tx1"/>
                </a:solidFill>
                <a:latin typeface="+mn-ea"/>
              </a:rPr>
              <a:t>民防法</a:t>
            </a:r>
            <a:r>
              <a:rPr lang="en-US" altLang="zh-TW" sz="1900" dirty="0" smtClean="0">
                <a:solidFill>
                  <a:schemeClr val="tx1"/>
                </a:solidFill>
                <a:latin typeface="+mn-ea"/>
              </a:rPr>
              <a:t>》</a:t>
            </a:r>
            <a:r>
              <a:rPr lang="zh-TW" altLang="en-US" sz="1900" dirty="0" smtClean="0">
                <a:solidFill>
                  <a:schemeClr val="tx1"/>
                </a:solidFill>
                <a:latin typeface="+mn-ea"/>
              </a:rPr>
              <a:t>第 </a:t>
            </a:r>
            <a:r>
              <a:rPr lang="en-US" altLang="zh-TW" sz="1900" dirty="0" smtClean="0">
                <a:solidFill>
                  <a:schemeClr val="tx1"/>
                </a:solidFill>
                <a:latin typeface="+mn-ea"/>
              </a:rPr>
              <a:t>2 </a:t>
            </a:r>
            <a:r>
              <a:rPr lang="zh-TW" altLang="en-US" sz="1900" dirty="0" smtClean="0">
                <a:solidFill>
                  <a:schemeClr val="tx1"/>
                </a:solidFill>
                <a:latin typeface="+mn-ea"/>
              </a:rPr>
              <a:t>條（工作範圍） </a:t>
            </a:r>
          </a:p>
          <a:p>
            <a:pPr marL="0" indent="361950">
              <a:buNone/>
            </a:pPr>
            <a:r>
              <a:rPr lang="en-US" altLang="zh-TW" sz="1900" dirty="0" smtClean="0">
                <a:solidFill>
                  <a:schemeClr val="tx1"/>
                </a:solidFill>
                <a:latin typeface="+mn-ea"/>
              </a:rPr>
              <a:t>《</a:t>
            </a:r>
            <a:r>
              <a:rPr lang="zh-TW" altLang="en-US" sz="1900" dirty="0" smtClean="0">
                <a:solidFill>
                  <a:schemeClr val="tx1"/>
                </a:solidFill>
                <a:latin typeface="+mn-ea"/>
              </a:rPr>
              <a:t>民防法</a:t>
            </a:r>
            <a:r>
              <a:rPr lang="en-US" altLang="zh-TW" sz="1900" dirty="0" smtClean="0">
                <a:solidFill>
                  <a:schemeClr val="tx1"/>
                </a:solidFill>
                <a:latin typeface="+mn-ea"/>
              </a:rPr>
              <a:t>》</a:t>
            </a:r>
            <a:r>
              <a:rPr lang="zh-TW" altLang="en-US" sz="1900" dirty="0" smtClean="0">
                <a:solidFill>
                  <a:schemeClr val="tx1"/>
                </a:solidFill>
                <a:latin typeface="+mn-ea"/>
              </a:rPr>
              <a:t>第 </a:t>
            </a:r>
            <a:r>
              <a:rPr lang="en-US" altLang="zh-TW" sz="1900" dirty="0" smtClean="0">
                <a:solidFill>
                  <a:schemeClr val="tx1"/>
                </a:solidFill>
                <a:latin typeface="+mn-ea"/>
              </a:rPr>
              <a:t>2 </a:t>
            </a:r>
            <a:r>
              <a:rPr lang="zh-TW" altLang="en-US" sz="1900" dirty="0" smtClean="0">
                <a:solidFill>
                  <a:schemeClr val="tx1"/>
                </a:solidFill>
                <a:latin typeface="+mn-ea"/>
              </a:rPr>
              <a:t>條所規範之民防工作範圍如下：</a:t>
            </a:r>
          </a:p>
          <a:p>
            <a:pPr marL="0" indent="361950">
              <a:buNone/>
            </a:pPr>
            <a:r>
              <a:rPr lang="zh-TW" altLang="en-US" sz="1900" dirty="0" smtClean="0">
                <a:solidFill>
                  <a:schemeClr val="tx1"/>
                </a:solidFill>
                <a:latin typeface="+mn-ea"/>
              </a:rPr>
              <a:t>（一）空襲之</a:t>
            </a:r>
            <a:r>
              <a:rPr lang="zh-TW" altLang="en-US" sz="1900" b="1" dirty="0" smtClean="0">
                <a:solidFill>
                  <a:schemeClr val="tx1"/>
                </a:solidFill>
                <a:latin typeface="+mn-ea"/>
              </a:rPr>
              <a:t>情報傳遞</a:t>
            </a:r>
            <a:r>
              <a:rPr lang="zh-TW" altLang="en-US" sz="1900" dirty="0" smtClean="0">
                <a:solidFill>
                  <a:schemeClr val="tx1"/>
                </a:solidFill>
                <a:latin typeface="+mn-ea"/>
              </a:rPr>
              <a:t>、</a:t>
            </a:r>
            <a:r>
              <a:rPr lang="zh-TW" altLang="en-US" sz="1900" b="1" dirty="0" smtClean="0">
                <a:solidFill>
                  <a:schemeClr val="tx1"/>
                </a:solidFill>
                <a:latin typeface="+mn-ea"/>
              </a:rPr>
              <a:t>警報發放</a:t>
            </a:r>
            <a:r>
              <a:rPr lang="zh-TW" altLang="en-US" sz="1900" dirty="0" smtClean="0">
                <a:solidFill>
                  <a:schemeClr val="tx1"/>
                </a:solidFill>
                <a:latin typeface="+mn-ea"/>
              </a:rPr>
              <a:t>、</a:t>
            </a:r>
            <a:r>
              <a:rPr lang="zh-TW" altLang="en-US" sz="1900" b="1" dirty="0" smtClean="0">
                <a:solidFill>
                  <a:schemeClr val="tx1"/>
                </a:solidFill>
                <a:latin typeface="+mn-ea"/>
              </a:rPr>
              <a:t>防空疏散避難</a:t>
            </a:r>
            <a:r>
              <a:rPr lang="zh-TW" altLang="en-US" sz="1900" dirty="0" smtClean="0">
                <a:solidFill>
                  <a:schemeClr val="tx1"/>
                </a:solidFill>
                <a:latin typeface="+mn-ea"/>
              </a:rPr>
              <a:t>及</a:t>
            </a:r>
            <a:r>
              <a:rPr lang="zh-TW" altLang="en-US" sz="1900" b="1" dirty="0" smtClean="0">
                <a:solidFill>
                  <a:schemeClr val="tx1"/>
                </a:solidFill>
                <a:latin typeface="+mn-ea"/>
              </a:rPr>
              <a:t>空襲災害防護</a:t>
            </a:r>
            <a:r>
              <a:rPr lang="zh-TW" altLang="en-US" sz="1900" dirty="0" smtClean="0">
                <a:solidFill>
                  <a:schemeClr val="tx1"/>
                </a:solidFill>
                <a:latin typeface="+mn-ea"/>
              </a:rPr>
              <a:t>。</a:t>
            </a:r>
          </a:p>
          <a:p>
            <a:pPr marL="0" indent="361950">
              <a:buNone/>
            </a:pPr>
            <a:r>
              <a:rPr lang="zh-TW" altLang="en-US" sz="1900" dirty="0" smtClean="0">
                <a:solidFill>
                  <a:schemeClr val="tx1"/>
                </a:solidFill>
                <a:latin typeface="+mn-ea"/>
              </a:rPr>
              <a:t>（二）協助</a:t>
            </a:r>
            <a:r>
              <a:rPr lang="zh-TW" altLang="en-US" sz="1900" b="1" dirty="0" smtClean="0">
                <a:solidFill>
                  <a:schemeClr val="tx1"/>
                </a:solidFill>
                <a:latin typeface="+mn-ea"/>
              </a:rPr>
              <a:t>搶救重大災害</a:t>
            </a:r>
            <a:r>
              <a:rPr lang="zh-TW" altLang="en-US" sz="1900" dirty="0" smtClean="0">
                <a:solidFill>
                  <a:schemeClr val="tx1"/>
                </a:solidFill>
                <a:latin typeface="+mn-ea"/>
              </a:rPr>
              <a:t>。</a:t>
            </a:r>
          </a:p>
          <a:p>
            <a:pPr marL="0" indent="361950">
              <a:buNone/>
            </a:pPr>
            <a:r>
              <a:rPr lang="zh-TW" altLang="en-US" sz="1900" dirty="0" smtClean="0">
                <a:solidFill>
                  <a:schemeClr val="tx1"/>
                </a:solidFill>
                <a:latin typeface="+mn-ea"/>
              </a:rPr>
              <a:t>（三）協助</a:t>
            </a:r>
            <a:r>
              <a:rPr lang="zh-TW" altLang="en-US" sz="1900" b="1" dirty="0" smtClean="0">
                <a:solidFill>
                  <a:schemeClr val="tx1"/>
                </a:solidFill>
                <a:latin typeface="+mn-ea"/>
              </a:rPr>
              <a:t>維持地方治安</a:t>
            </a:r>
            <a:r>
              <a:rPr lang="zh-TW" altLang="en-US" sz="1900" dirty="0" smtClean="0">
                <a:solidFill>
                  <a:schemeClr val="tx1"/>
                </a:solidFill>
                <a:latin typeface="+mn-ea"/>
              </a:rPr>
              <a:t>或</a:t>
            </a:r>
            <a:r>
              <a:rPr lang="zh-TW" altLang="en-US" sz="1900" b="1" dirty="0" smtClean="0">
                <a:solidFill>
                  <a:schemeClr val="tx1"/>
                </a:solidFill>
                <a:latin typeface="+mn-ea"/>
              </a:rPr>
              <a:t>擔任民間自衛</a:t>
            </a:r>
            <a:r>
              <a:rPr lang="zh-TW" altLang="en-US" sz="1900" dirty="0" smtClean="0">
                <a:solidFill>
                  <a:schemeClr val="tx1"/>
                </a:solidFill>
                <a:latin typeface="+mn-ea"/>
              </a:rPr>
              <a:t>。</a:t>
            </a:r>
          </a:p>
          <a:p>
            <a:pPr marL="0" indent="361950">
              <a:buNone/>
            </a:pPr>
            <a:r>
              <a:rPr lang="zh-TW" altLang="en-US" sz="1900" dirty="0" smtClean="0">
                <a:solidFill>
                  <a:schemeClr val="tx1"/>
                </a:solidFill>
                <a:latin typeface="+mn-ea"/>
              </a:rPr>
              <a:t>（四）</a:t>
            </a:r>
            <a:r>
              <a:rPr lang="zh-TW" altLang="en-US" sz="1900" b="1" dirty="0" smtClean="0">
                <a:solidFill>
                  <a:schemeClr val="tx1"/>
                </a:solidFill>
                <a:latin typeface="+mn-ea"/>
              </a:rPr>
              <a:t>支援軍事</a:t>
            </a:r>
            <a:r>
              <a:rPr lang="zh-TW" altLang="en-US" sz="1900" dirty="0" smtClean="0">
                <a:solidFill>
                  <a:schemeClr val="tx1"/>
                </a:solidFill>
                <a:latin typeface="+mn-ea"/>
              </a:rPr>
              <a:t>勤務。</a:t>
            </a:r>
          </a:p>
          <a:p>
            <a:pPr marL="0" indent="361950">
              <a:buNone/>
            </a:pPr>
            <a:r>
              <a:rPr lang="zh-TW" altLang="en-US" sz="1900" dirty="0" smtClean="0">
                <a:solidFill>
                  <a:schemeClr val="tx1"/>
                </a:solidFill>
                <a:latin typeface="+mn-ea"/>
              </a:rPr>
              <a:t>（五）民防人力編組、訓練、演習及服勤。</a:t>
            </a:r>
            <a:endParaRPr lang="en-US" altLang="zh-TW" sz="1900" dirty="0" smtClean="0">
              <a:solidFill>
                <a:schemeClr val="tx1"/>
              </a:solidFill>
              <a:latin typeface="+mn-ea"/>
            </a:endParaRPr>
          </a:p>
          <a:p>
            <a:pPr marL="0" indent="361950">
              <a:buNone/>
            </a:pPr>
            <a:r>
              <a:rPr lang="zh-TW" altLang="en-US" sz="1900" dirty="0" smtClean="0">
                <a:solidFill>
                  <a:schemeClr val="tx1"/>
                </a:solidFill>
                <a:latin typeface="+mn-ea"/>
              </a:rPr>
              <a:t>（六）車輛、工程機械、船舶、航空器及其他有關民防事務之器材設備之編組、 訓練、演習及服勤。</a:t>
            </a:r>
          </a:p>
          <a:p>
            <a:pPr marL="0" indent="361950">
              <a:buNone/>
            </a:pPr>
            <a:r>
              <a:rPr lang="zh-TW" altLang="en-US" sz="1900" dirty="0" smtClean="0">
                <a:solidFill>
                  <a:schemeClr val="tx1"/>
                </a:solidFill>
                <a:latin typeface="+mn-ea"/>
              </a:rPr>
              <a:t>（七）</a:t>
            </a:r>
            <a:r>
              <a:rPr lang="zh-TW" altLang="en-US" sz="1900" b="1" dirty="0" smtClean="0">
                <a:solidFill>
                  <a:schemeClr val="tx1"/>
                </a:solidFill>
                <a:latin typeface="+mn-ea"/>
              </a:rPr>
              <a:t>民防教育</a:t>
            </a:r>
            <a:r>
              <a:rPr lang="zh-TW" altLang="en-US" sz="1900" dirty="0" smtClean="0">
                <a:solidFill>
                  <a:schemeClr val="tx1"/>
                </a:solidFill>
                <a:latin typeface="+mn-ea"/>
              </a:rPr>
              <a:t>及宣導。</a:t>
            </a:r>
          </a:p>
          <a:p>
            <a:pPr marL="0" indent="361950">
              <a:buNone/>
            </a:pPr>
            <a:r>
              <a:rPr lang="zh-TW" altLang="en-US" sz="1900" dirty="0" smtClean="0">
                <a:solidFill>
                  <a:schemeClr val="tx1"/>
                </a:solidFill>
                <a:latin typeface="+mn-ea"/>
              </a:rPr>
              <a:t>（八）</a:t>
            </a:r>
            <a:r>
              <a:rPr lang="zh-TW" altLang="en-US" sz="1900" b="1" dirty="0" smtClean="0">
                <a:solidFill>
                  <a:schemeClr val="tx1"/>
                </a:solidFill>
                <a:latin typeface="+mn-ea"/>
              </a:rPr>
              <a:t>民防設施器材</a:t>
            </a:r>
            <a:r>
              <a:rPr lang="zh-TW" altLang="en-US" sz="1900" dirty="0" smtClean="0">
                <a:solidFill>
                  <a:schemeClr val="tx1"/>
                </a:solidFill>
                <a:latin typeface="+mn-ea"/>
              </a:rPr>
              <a:t>之整備。</a:t>
            </a:r>
          </a:p>
          <a:p>
            <a:pPr marL="0" indent="361950">
              <a:buNone/>
            </a:pPr>
            <a:r>
              <a:rPr lang="zh-TW" altLang="en-US" sz="1900" dirty="0" smtClean="0">
                <a:solidFill>
                  <a:schemeClr val="tx1"/>
                </a:solidFill>
                <a:latin typeface="+mn-ea"/>
              </a:rPr>
              <a:t>（九）其他有關</a:t>
            </a:r>
            <a:r>
              <a:rPr lang="zh-TW" altLang="en-US" sz="1900" b="1" dirty="0" smtClean="0">
                <a:solidFill>
                  <a:schemeClr val="tx1"/>
                </a:solidFill>
                <a:latin typeface="+mn-ea"/>
              </a:rPr>
              <a:t>民防整備</a:t>
            </a:r>
            <a:r>
              <a:rPr lang="zh-TW" altLang="en-US" sz="1900" dirty="0" smtClean="0">
                <a:solidFill>
                  <a:schemeClr val="tx1"/>
                </a:solidFill>
                <a:latin typeface="+mn-ea"/>
              </a:rPr>
              <a:t>事項。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159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solidFill>
                  <a:srgbClr val="0070C0"/>
                </a:solidFill>
              </a:rPr>
              <a:t>參、動員能量支援內容</a:t>
            </a:r>
            <a:br>
              <a:rPr lang="zh-TW" altLang="en-US" b="1" dirty="0">
                <a:solidFill>
                  <a:srgbClr val="0070C0"/>
                </a:solidFill>
              </a:rPr>
            </a:b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一、人力</a:t>
            </a:r>
            <a:r>
              <a:rPr lang="zh-TW" altLang="en-US" b="1" dirty="0" smtClean="0"/>
              <a:t>方面</a:t>
            </a:r>
            <a:endParaRPr lang="en-US" altLang="zh-TW" b="1" dirty="0" smtClean="0"/>
          </a:p>
          <a:p>
            <a:pPr marL="0" indent="361950">
              <a:buNone/>
            </a:pPr>
            <a:r>
              <a:rPr lang="en-US" altLang="zh-TW" dirty="0"/>
              <a:t>《</a:t>
            </a:r>
            <a:r>
              <a:rPr lang="zh-TW" altLang="en-US" dirty="0"/>
              <a:t>全民防衛動員法</a:t>
            </a:r>
            <a:r>
              <a:rPr lang="en-US" altLang="zh-TW" dirty="0"/>
              <a:t>》</a:t>
            </a:r>
            <a:r>
              <a:rPr lang="zh-TW" altLang="en-US" dirty="0"/>
              <a:t>第 </a:t>
            </a:r>
            <a:r>
              <a:rPr lang="en-US" altLang="zh-TW" dirty="0"/>
              <a:t>15 </a:t>
            </a:r>
            <a:r>
              <a:rPr lang="zh-TW" altLang="en-US" dirty="0"/>
              <a:t>條第 </a:t>
            </a:r>
            <a:r>
              <a:rPr lang="en-US" altLang="zh-TW" dirty="0"/>
              <a:t>1 </a:t>
            </a:r>
            <a:r>
              <a:rPr lang="zh-TW" altLang="en-US" dirty="0" smtClean="0"/>
              <a:t>項</a:t>
            </a:r>
            <a:r>
              <a:rPr lang="zh-TW" altLang="en-US" dirty="0"/>
              <a:t>；</a:t>
            </a:r>
            <a:endParaRPr lang="en-US" altLang="zh-TW" dirty="0" smtClean="0"/>
          </a:p>
          <a:p>
            <a:pPr marL="0" indent="361950">
              <a:buNone/>
            </a:pPr>
            <a:r>
              <a:rPr lang="en-US" altLang="zh-TW" dirty="0"/>
              <a:t>《</a:t>
            </a:r>
            <a:r>
              <a:rPr lang="zh-TW" altLang="en-US" dirty="0"/>
              <a:t>民防法</a:t>
            </a:r>
            <a:r>
              <a:rPr lang="en-US" altLang="zh-TW" dirty="0"/>
              <a:t>》</a:t>
            </a:r>
            <a:r>
              <a:rPr lang="zh-TW" altLang="en-US" dirty="0"/>
              <a:t>第 </a:t>
            </a:r>
            <a:r>
              <a:rPr lang="en-US" altLang="zh-TW" dirty="0"/>
              <a:t>1 </a:t>
            </a:r>
            <a:r>
              <a:rPr lang="zh-TW" altLang="en-US" dirty="0"/>
              <a:t>條</a:t>
            </a:r>
            <a:r>
              <a:rPr lang="zh-TW" altLang="en-US" u="sng" dirty="0"/>
              <a:t>立法</a:t>
            </a:r>
            <a:r>
              <a:rPr lang="zh-TW" altLang="en-US" u="sng" dirty="0" smtClean="0"/>
              <a:t>目的</a:t>
            </a:r>
            <a:r>
              <a:rPr lang="zh-TW" altLang="en-US" dirty="0"/>
              <a:t>；</a:t>
            </a:r>
            <a:endParaRPr lang="en-US" altLang="zh-TW" dirty="0" smtClean="0"/>
          </a:p>
          <a:p>
            <a:pPr marL="0" indent="361950">
              <a:buNone/>
            </a:pPr>
            <a:r>
              <a:rPr lang="en-US" altLang="zh-TW" dirty="0"/>
              <a:t>《</a:t>
            </a:r>
            <a:r>
              <a:rPr lang="zh-TW" altLang="en-US" dirty="0"/>
              <a:t>民防法</a:t>
            </a:r>
            <a:r>
              <a:rPr lang="en-US" altLang="zh-TW" dirty="0"/>
              <a:t>》</a:t>
            </a:r>
            <a:r>
              <a:rPr lang="zh-TW" altLang="en-US" dirty="0"/>
              <a:t>第 </a:t>
            </a:r>
            <a:r>
              <a:rPr lang="en-US" altLang="zh-TW" dirty="0"/>
              <a:t>5 </a:t>
            </a:r>
            <a:r>
              <a:rPr lang="zh-TW" altLang="en-US" dirty="0"/>
              <a:t>條第 </a:t>
            </a:r>
            <a:r>
              <a:rPr lang="en-US" altLang="zh-TW" dirty="0"/>
              <a:t>3 </a:t>
            </a:r>
            <a:r>
              <a:rPr lang="zh-TW" altLang="en-US" dirty="0" smtClean="0"/>
              <a:t>項</a:t>
            </a:r>
            <a:r>
              <a:rPr lang="zh-TW" altLang="en-US" dirty="0"/>
              <a:t>；</a:t>
            </a:r>
            <a:endParaRPr lang="en-US" altLang="zh-TW" dirty="0" smtClean="0"/>
          </a:p>
          <a:p>
            <a:pPr marL="0" indent="361950">
              <a:buNone/>
            </a:pPr>
            <a:r>
              <a:rPr lang="en-US" altLang="zh-TW" dirty="0"/>
              <a:t>《</a:t>
            </a:r>
            <a:r>
              <a:rPr lang="zh-TW" altLang="en-US" dirty="0"/>
              <a:t>災害防救法</a:t>
            </a:r>
            <a:r>
              <a:rPr lang="en-US" altLang="zh-TW" dirty="0"/>
              <a:t>》</a:t>
            </a:r>
            <a:r>
              <a:rPr lang="zh-TW" altLang="en-US" dirty="0"/>
              <a:t>第 </a:t>
            </a:r>
            <a:r>
              <a:rPr lang="en-US" altLang="zh-TW" dirty="0"/>
              <a:t>30 </a:t>
            </a:r>
            <a:r>
              <a:rPr lang="zh-TW" altLang="en-US" dirty="0"/>
              <a:t>條第 </a:t>
            </a:r>
            <a:r>
              <a:rPr lang="en-US" altLang="zh-TW" dirty="0"/>
              <a:t>1 </a:t>
            </a:r>
            <a:r>
              <a:rPr lang="zh-TW" altLang="en-US" dirty="0"/>
              <a:t>項第 </a:t>
            </a:r>
            <a:r>
              <a:rPr lang="en-US" altLang="zh-TW" dirty="0"/>
              <a:t>4 </a:t>
            </a:r>
            <a:r>
              <a:rPr lang="zh-TW" altLang="en-US" dirty="0" smtClean="0"/>
              <a:t>款。</a:t>
            </a:r>
            <a:endParaRPr lang="en-US" altLang="zh-TW" dirty="0" smtClean="0"/>
          </a:p>
          <a:p>
            <a:r>
              <a:rPr lang="zh-TW" altLang="en-US" b="1" dirty="0"/>
              <a:t>二、運用規定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戰時</a:t>
            </a:r>
            <a:r>
              <a:rPr lang="zh-TW" altLang="en-US" b="1" dirty="0"/>
              <a:t>支援軍事</a:t>
            </a:r>
            <a:r>
              <a:rPr lang="zh-TW" altLang="en-US" b="1" dirty="0" smtClean="0"/>
              <a:t>勤務</a:t>
            </a:r>
            <a:endParaRPr lang="en-US" altLang="zh-TW" b="1" dirty="0" smtClean="0"/>
          </a:p>
          <a:p>
            <a:pPr marL="0" indent="361950">
              <a:buNone/>
            </a:pPr>
            <a:r>
              <a:rPr lang="en-US" altLang="zh-TW" dirty="0"/>
              <a:t>《</a:t>
            </a:r>
            <a:r>
              <a:rPr lang="zh-TW" altLang="en-US" dirty="0"/>
              <a:t>民防法</a:t>
            </a:r>
            <a:r>
              <a:rPr lang="en-US" altLang="zh-TW" dirty="0"/>
              <a:t>》</a:t>
            </a:r>
            <a:r>
              <a:rPr lang="zh-TW" altLang="en-US" dirty="0"/>
              <a:t>第 </a:t>
            </a:r>
            <a:r>
              <a:rPr lang="en-US" altLang="zh-TW" dirty="0"/>
              <a:t>3 </a:t>
            </a:r>
            <a:r>
              <a:rPr lang="zh-TW" altLang="en-US" dirty="0"/>
              <a:t>條第 </a:t>
            </a:r>
            <a:r>
              <a:rPr lang="en-US" altLang="zh-TW" dirty="0"/>
              <a:t>2 </a:t>
            </a:r>
            <a:r>
              <a:rPr lang="zh-TW" altLang="en-US" dirty="0" smtClean="0"/>
              <a:t>項</a:t>
            </a:r>
            <a:r>
              <a:rPr lang="zh-TW" altLang="en-US" dirty="0"/>
              <a:t>；</a:t>
            </a:r>
            <a:endParaRPr lang="en-US" altLang="zh-TW" dirty="0" smtClean="0"/>
          </a:p>
          <a:p>
            <a:pPr marL="0" indent="361950">
              <a:buNone/>
            </a:pPr>
            <a:r>
              <a:rPr lang="en-US" altLang="zh-TW" dirty="0"/>
              <a:t>《</a:t>
            </a:r>
            <a:r>
              <a:rPr lang="zh-TW" altLang="en-US" dirty="0"/>
              <a:t>民防團隊編組訓練演習服勤及支援軍事勤務辦法</a:t>
            </a:r>
            <a:r>
              <a:rPr lang="en-US" altLang="zh-TW" dirty="0"/>
              <a:t>》</a:t>
            </a:r>
            <a:r>
              <a:rPr lang="zh-TW" altLang="en-US" dirty="0"/>
              <a:t>第 </a:t>
            </a:r>
            <a:r>
              <a:rPr lang="en-US" altLang="zh-TW" dirty="0"/>
              <a:t>41 </a:t>
            </a:r>
            <a:r>
              <a:rPr lang="zh-TW" altLang="en-US" dirty="0"/>
              <a:t>條第 </a:t>
            </a:r>
            <a:r>
              <a:rPr lang="en-US" altLang="zh-TW" dirty="0"/>
              <a:t>2 </a:t>
            </a:r>
            <a:r>
              <a:rPr lang="zh-TW" altLang="en-US" dirty="0" smtClean="0"/>
              <a:t>項</a:t>
            </a:r>
            <a:r>
              <a:rPr lang="zh-TW" altLang="en-US" dirty="0"/>
              <a:t>；</a:t>
            </a:r>
            <a:endParaRPr lang="en-US" altLang="zh-TW" dirty="0" smtClean="0"/>
          </a:p>
          <a:p>
            <a:pPr marL="0" indent="361950">
              <a:buNone/>
            </a:pPr>
            <a:r>
              <a:rPr lang="en-US" altLang="zh-TW" dirty="0"/>
              <a:t>《</a:t>
            </a:r>
            <a:r>
              <a:rPr lang="zh-TW" altLang="en-US" dirty="0"/>
              <a:t>民防團隊編組訓練演習服勤及支援軍事勤務辦法</a:t>
            </a:r>
            <a:r>
              <a:rPr lang="en-US" altLang="zh-TW" dirty="0"/>
              <a:t>》</a:t>
            </a:r>
            <a:r>
              <a:rPr lang="zh-TW" altLang="en-US" dirty="0"/>
              <a:t>第 </a:t>
            </a:r>
            <a:r>
              <a:rPr lang="en-US" altLang="zh-TW" dirty="0"/>
              <a:t>42 </a:t>
            </a:r>
            <a:r>
              <a:rPr lang="zh-TW" altLang="en-US" dirty="0"/>
              <a:t>條第 </a:t>
            </a:r>
            <a:r>
              <a:rPr lang="en-US" altLang="zh-TW" dirty="0"/>
              <a:t>2 </a:t>
            </a:r>
            <a:r>
              <a:rPr lang="zh-TW" altLang="en-US" dirty="0" smtClean="0"/>
              <a:t>項。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6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solidFill>
                  <a:srgbClr val="0070C0"/>
                </a:solidFill>
              </a:rPr>
              <a:t>肆、臺灣民防機制的困境</a:t>
            </a:r>
            <a:r>
              <a:rPr lang="zh-TW" altLang="en-US" b="1" dirty="0"/>
              <a:t/>
            </a:r>
            <a:br>
              <a:rPr lang="zh-TW" altLang="en-US" b="1" dirty="0"/>
            </a:b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1414732"/>
            <a:ext cx="9993541" cy="5270740"/>
          </a:xfrm>
        </p:spPr>
        <p:txBody>
          <a:bodyPr>
            <a:normAutofit/>
          </a:bodyPr>
          <a:lstStyle/>
          <a:p>
            <a:r>
              <a:rPr lang="zh-TW" altLang="en-US" dirty="0"/>
              <a:t>一、民防的「</a:t>
            </a:r>
            <a:r>
              <a:rPr lang="zh-TW" altLang="en-US" b="1" dirty="0"/>
              <a:t>訓</a:t>
            </a:r>
            <a:r>
              <a:rPr lang="zh-TW" altLang="en-US" dirty="0"/>
              <a:t>」與「</a:t>
            </a:r>
            <a:r>
              <a:rPr lang="zh-TW" altLang="en-US" b="1" dirty="0"/>
              <a:t>用</a:t>
            </a:r>
            <a:r>
              <a:rPr lang="zh-TW" altLang="en-US" dirty="0"/>
              <a:t>」脫節且缺乏精實</a:t>
            </a:r>
            <a:r>
              <a:rPr lang="zh-TW" altLang="en-US" dirty="0" smtClean="0"/>
              <a:t>訓練；</a:t>
            </a:r>
            <a:endParaRPr lang="en-US" altLang="zh-TW" dirty="0" smtClean="0"/>
          </a:p>
          <a:p>
            <a:r>
              <a:rPr lang="zh-TW" altLang="en-US" dirty="0"/>
              <a:t>二、</a:t>
            </a:r>
            <a:r>
              <a:rPr lang="zh-TW" altLang="en-US" b="1" dirty="0"/>
              <a:t>訓練天數偏</a:t>
            </a:r>
            <a:r>
              <a:rPr lang="zh-TW" altLang="en-US" b="1" dirty="0" smtClean="0"/>
              <a:t>少</a:t>
            </a:r>
            <a:r>
              <a:rPr lang="zh-TW" altLang="en-US" dirty="0" smtClean="0"/>
              <a:t>；</a:t>
            </a:r>
            <a:endParaRPr lang="en-US" altLang="zh-TW" dirty="0" smtClean="0"/>
          </a:p>
          <a:p>
            <a:r>
              <a:rPr lang="zh-TW" altLang="en-US" dirty="0"/>
              <a:t>三、民防指揮系統與運作機制</a:t>
            </a:r>
            <a:r>
              <a:rPr lang="zh-TW" altLang="en-US" b="1" dirty="0" smtClean="0"/>
              <a:t>疊床架屋</a:t>
            </a:r>
            <a:r>
              <a:rPr lang="zh-TW" altLang="en-US" dirty="0"/>
              <a:t>；</a:t>
            </a:r>
            <a:endParaRPr lang="en-US" altLang="zh-TW" dirty="0" smtClean="0"/>
          </a:p>
          <a:p>
            <a:r>
              <a:rPr lang="zh-TW" altLang="en-US" dirty="0"/>
              <a:t>四、各種民防</a:t>
            </a:r>
            <a:r>
              <a:rPr lang="zh-TW" altLang="en-US" b="1" dirty="0"/>
              <a:t>編組</a:t>
            </a:r>
            <a:r>
              <a:rPr lang="zh-TW" altLang="en-US" b="1" dirty="0" smtClean="0"/>
              <a:t>流於形式</a:t>
            </a:r>
            <a:r>
              <a:rPr lang="zh-TW" altLang="en-US" dirty="0"/>
              <a:t>；</a:t>
            </a:r>
            <a:endParaRPr lang="en-US" altLang="zh-TW" dirty="0" smtClean="0"/>
          </a:p>
          <a:p>
            <a:r>
              <a:rPr lang="zh-TW" altLang="en-US" dirty="0"/>
              <a:t>五、民防團隊的主要功能變成</a:t>
            </a:r>
            <a:r>
              <a:rPr lang="zh-TW" altLang="en-US" b="1" dirty="0"/>
              <a:t>聯誼餐敘</a:t>
            </a:r>
            <a:r>
              <a:rPr lang="zh-TW" altLang="en-US" dirty="0"/>
              <a:t>，</a:t>
            </a:r>
            <a:r>
              <a:rPr lang="zh-TW" altLang="en-US" b="1" dirty="0"/>
              <a:t>聯誼費用</a:t>
            </a:r>
            <a:r>
              <a:rPr lang="zh-TW" altLang="en-US" dirty="0"/>
              <a:t>偏</a:t>
            </a:r>
            <a:r>
              <a:rPr lang="zh-TW" altLang="en-US" dirty="0" smtClean="0"/>
              <a:t>高</a:t>
            </a:r>
            <a:r>
              <a:rPr lang="zh-TW" altLang="en-US" dirty="0"/>
              <a:t>；</a:t>
            </a:r>
            <a:endParaRPr lang="en-US" altLang="zh-TW" dirty="0" smtClean="0"/>
          </a:p>
          <a:p>
            <a:r>
              <a:rPr lang="zh-TW" altLang="en-US" dirty="0"/>
              <a:t>六、民防與</a:t>
            </a:r>
            <a:r>
              <a:rPr lang="zh-TW" altLang="en-US" b="1" dirty="0"/>
              <a:t>選舉動員</a:t>
            </a:r>
            <a:r>
              <a:rPr lang="zh-TW" altLang="en-US" dirty="0"/>
              <a:t>相互掛勾，民防人員淪為</a:t>
            </a:r>
            <a:r>
              <a:rPr lang="zh-TW" altLang="en-US" b="1" dirty="0"/>
              <a:t>政治選舉樁腳</a:t>
            </a:r>
            <a:r>
              <a:rPr lang="en-US" altLang="zh-TW" dirty="0"/>
              <a:t>(</a:t>
            </a:r>
            <a:r>
              <a:rPr lang="zh-TW" altLang="en-US" b="1" dirty="0"/>
              <a:t>柱仔腳</a:t>
            </a:r>
            <a:r>
              <a:rPr lang="en-US" altLang="zh-TW" dirty="0" smtClean="0"/>
              <a:t>)</a:t>
            </a:r>
            <a:r>
              <a:rPr lang="zh-TW" altLang="en-US" dirty="0"/>
              <a:t> ；</a:t>
            </a:r>
            <a:endParaRPr lang="en-US" altLang="zh-TW" dirty="0" smtClean="0"/>
          </a:p>
          <a:p>
            <a:r>
              <a:rPr lang="zh-TW" altLang="en-US" dirty="0"/>
              <a:t>七、團隊來源</a:t>
            </a:r>
            <a:r>
              <a:rPr lang="zh-TW" altLang="en-US" b="1" dirty="0"/>
              <a:t>缺乏公開遴選機制</a:t>
            </a:r>
            <a:r>
              <a:rPr lang="zh-TW" altLang="en-US" dirty="0"/>
              <a:t>、</a:t>
            </a:r>
            <a:r>
              <a:rPr lang="zh-TW" altLang="en-US" b="1" dirty="0"/>
              <a:t>人員汰換率</a:t>
            </a:r>
            <a:r>
              <a:rPr lang="zh-TW" altLang="en-US" b="1" dirty="0" smtClean="0"/>
              <a:t>低</a:t>
            </a:r>
            <a:r>
              <a:rPr lang="zh-TW" altLang="en-US" dirty="0"/>
              <a:t>；</a:t>
            </a:r>
            <a:endParaRPr lang="en-US" altLang="zh-TW" dirty="0" smtClean="0"/>
          </a:p>
          <a:p>
            <a:r>
              <a:rPr lang="zh-TW" altLang="en-US" dirty="0"/>
              <a:t>八、平均年齡為</a:t>
            </a:r>
            <a:r>
              <a:rPr lang="en-US" altLang="zh-TW" b="1" dirty="0"/>
              <a:t>50~60</a:t>
            </a:r>
            <a:r>
              <a:rPr lang="zh-TW" altLang="en-US" b="1" dirty="0"/>
              <a:t>歲</a:t>
            </a:r>
            <a:r>
              <a:rPr lang="zh-TW" altLang="en-US" dirty="0"/>
              <a:t>，在體力上恐怕是個很大的</a:t>
            </a:r>
            <a:r>
              <a:rPr lang="zh-TW" altLang="en-US" dirty="0" smtClean="0"/>
              <a:t>挑戰</a:t>
            </a:r>
            <a:r>
              <a:rPr lang="zh-TW" altLang="en-US" dirty="0"/>
              <a:t>；</a:t>
            </a:r>
            <a:endParaRPr lang="en-US" altLang="zh-TW" dirty="0" smtClean="0"/>
          </a:p>
          <a:p>
            <a:r>
              <a:rPr lang="zh-TW" altLang="en-US" dirty="0"/>
              <a:t>九、民防機制的實際績效，缺乏事後科學、實際、客觀之評</a:t>
            </a:r>
            <a:r>
              <a:rPr lang="zh-TW" altLang="en-US" dirty="0" smtClean="0"/>
              <a:t>核</a:t>
            </a:r>
            <a:r>
              <a:rPr lang="zh-TW" altLang="en-US" dirty="0"/>
              <a:t>；</a:t>
            </a:r>
            <a:endParaRPr lang="en-US" altLang="zh-TW" dirty="0" smtClean="0"/>
          </a:p>
          <a:p>
            <a:r>
              <a:rPr lang="zh-TW" altLang="en-US" dirty="0"/>
              <a:t>十、整體民防</a:t>
            </a:r>
            <a:r>
              <a:rPr lang="zh-TW" altLang="en-US" b="1" dirty="0"/>
              <a:t>目標缺乏明確之</a:t>
            </a:r>
            <a:r>
              <a:rPr lang="zh-TW" altLang="en-US" b="1" dirty="0" smtClean="0"/>
              <a:t>任務</a:t>
            </a:r>
            <a:r>
              <a:rPr lang="zh-TW" altLang="en-US" dirty="0"/>
              <a:t>；</a:t>
            </a:r>
            <a:endParaRPr lang="en-US" altLang="zh-TW" dirty="0" smtClean="0"/>
          </a:p>
          <a:p>
            <a:r>
              <a:rPr lang="zh-TW" altLang="en-US" dirty="0"/>
              <a:t>十一、</a:t>
            </a:r>
            <a:r>
              <a:rPr lang="en-US" altLang="zh-TW" dirty="0"/>
              <a:t>《</a:t>
            </a:r>
            <a:r>
              <a:rPr lang="zh-TW" altLang="en-US" dirty="0"/>
              <a:t>民防法</a:t>
            </a:r>
            <a:r>
              <a:rPr lang="en-US" altLang="zh-TW" dirty="0"/>
              <a:t>》</a:t>
            </a:r>
            <a:r>
              <a:rPr lang="zh-TW" altLang="en-US" b="1" dirty="0"/>
              <a:t>規範不精確</a:t>
            </a:r>
            <a:r>
              <a:rPr lang="zh-TW" altLang="en-US" dirty="0"/>
              <a:t>、</a:t>
            </a:r>
            <a:r>
              <a:rPr lang="zh-TW" altLang="en-US" b="1" dirty="0"/>
              <a:t>不夠完整化</a:t>
            </a:r>
            <a:r>
              <a:rPr lang="zh-TW" altLang="en-US" dirty="0"/>
              <a:t>且</a:t>
            </a:r>
            <a:r>
              <a:rPr lang="zh-TW" altLang="en-US" b="1" dirty="0"/>
              <a:t>相關處罰過</a:t>
            </a:r>
            <a:r>
              <a:rPr lang="zh-TW" altLang="en-US" b="1" dirty="0" smtClean="0"/>
              <a:t>輕</a:t>
            </a:r>
            <a:r>
              <a:rPr lang="zh-TW" altLang="en-US" dirty="0"/>
              <a:t>；</a:t>
            </a:r>
            <a:endParaRPr lang="en-US" altLang="zh-TW" dirty="0" smtClean="0"/>
          </a:p>
          <a:p>
            <a:r>
              <a:rPr lang="zh-TW" altLang="en-US" dirty="0"/>
              <a:t>十二、全民防衛動員準備法缺乏相關之「</a:t>
            </a:r>
            <a:r>
              <a:rPr lang="zh-TW" altLang="en-US" b="1" dirty="0"/>
              <a:t>訊息傳播動員準備方案</a:t>
            </a:r>
            <a:r>
              <a:rPr lang="zh-TW" altLang="en-US" dirty="0"/>
              <a:t>」、「</a:t>
            </a:r>
            <a:r>
              <a:rPr lang="zh-TW" altLang="en-US" b="1" dirty="0"/>
              <a:t>金融外匯動員準備方案</a:t>
            </a:r>
            <a:r>
              <a:rPr lang="zh-TW" altLang="en-US" dirty="0"/>
              <a:t>」及「</a:t>
            </a:r>
            <a:r>
              <a:rPr lang="zh-TW" altLang="en-US" b="1" dirty="0"/>
              <a:t>資通訊動員準備方案</a:t>
            </a:r>
            <a:r>
              <a:rPr lang="zh-TW" altLang="en-US" dirty="0" smtClean="0"/>
              <a:t>」。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931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solidFill>
                  <a:srgbClr val="0070C0"/>
                </a:solidFill>
              </a:rPr>
              <a:t>伍、臺灣民防機制的可行回應對策</a:t>
            </a:r>
            <a:r>
              <a:rPr lang="zh-TW" altLang="en-US" b="1" dirty="0"/>
              <a:t/>
            </a:r>
            <a:br>
              <a:rPr lang="zh-TW" altLang="en-US" b="1" dirty="0"/>
            </a:b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1319842"/>
            <a:ext cx="10433490" cy="5141343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一、</a:t>
            </a:r>
            <a:r>
              <a:rPr lang="zh-TW" altLang="en-US" b="1" dirty="0"/>
              <a:t>「訓」與「用」需</a:t>
            </a:r>
            <a:r>
              <a:rPr lang="zh-TW" altLang="en-US" b="1" dirty="0" smtClean="0"/>
              <a:t>合一</a:t>
            </a:r>
            <a:r>
              <a:rPr lang="zh-TW" altLang="en-US" dirty="0" smtClean="0"/>
              <a:t>，強化</a:t>
            </a:r>
            <a:r>
              <a:rPr lang="zh-TW" altLang="en-US" dirty="0"/>
              <a:t>民防精實</a:t>
            </a:r>
            <a:r>
              <a:rPr lang="zh-TW" altLang="en-US" dirty="0" smtClean="0"/>
              <a:t>訓練</a:t>
            </a:r>
            <a:r>
              <a:rPr lang="zh-TW" altLang="en-US" dirty="0"/>
              <a:t>；</a:t>
            </a:r>
            <a:endParaRPr lang="en-US" altLang="zh-TW" dirty="0" smtClean="0"/>
          </a:p>
          <a:p>
            <a:r>
              <a:rPr lang="zh-TW" altLang="en-US" dirty="0"/>
              <a:t>二、提升</a:t>
            </a:r>
            <a:r>
              <a:rPr lang="zh-TW" altLang="en-US" b="1" dirty="0"/>
              <a:t>訓練費用</a:t>
            </a:r>
            <a:r>
              <a:rPr lang="zh-TW" altLang="en-US" b="1" dirty="0" smtClean="0"/>
              <a:t>比例</a:t>
            </a:r>
            <a:r>
              <a:rPr lang="zh-TW" altLang="en-US" dirty="0"/>
              <a:t>；</a:t>
            </a:r>
            <a:endParaRPr lang="en-US" altLang="zh-TW" dirty="0" smtClean="0"/>
          </a:p>
          <a:p>
            <a:r>
              <a:rPr lang="zh-TW" altLang="en-US" dirty="0"/>
              <a:t>三、內政部、各縣市民防團隊和相關民間組織，簽訂</a:t>
            </a:r>
            <a:r>
              <a:rPr lang="zh-TW" altLang="en-US" b="1" dirty="0"/>
              <a:t>救災合作聯盟備忘錄</a:t>
            </a:r>
            <a:r>
              <a:rPr lang="zh-TW" altLang="en-US" dirty="0"/>
              <a:t>，於發生災害時，</a:t>
            </a:r>
            <a:r>
              <a:rPr lang="zh-TW" altLang="en-US" b="1" dirty="0"/>
              <a:t>民防團隊</a:t>
            </a:r>
            <a:r>
              <a:rPr lang="zh-TW" altLang="en-US" dirty="0"/>
              <a:t>與</a:t>
            </a:r>
            <a:r>
              <a:rPr lang="zh-TW" altLang="en-US" b="1" dirty="0"/>
              <a:t>民間組織</a:t>
            </a:r>
            <a:r>
              <a:rPr lang="zh-TW" altLang="en-US" dirty="0"/>
              <a:t>共同</a:t>
            </a:r>
            <a:r>
              <a:rPr lang="zh-TW" altLang="en-US" dirty="0" smtClean="0"/>
              <a:t>救災</a:t>
            </a:r>
            <a:r>
              <a:rPr lang="zh-TW" altLang="en-US" dirty="0"/>
              <a:t>；</a:t>
            </a:r>
            <a:endParaRPr lang="en-US" altLang="zh-TW" dirty="0" smtClean="0"/>
          </a:p>
          <a:p>
            <a:r>
              <a:rPr lang="zh-TW" altLang="en-US" dirty="0"/>
              <a:t>四、指揮系統與運作機制勿疊床架屋，宜</a:t>
            </a:r>
            <a:r>
              <a:rPr lang="zh-TW" altLang="en-US" b="1" dirty="0"/>
              <a:t>適度各司其</a:t>
            </a:r>
            <a:r>
              <a:rPr lang="zh-TW" altLang="en-US" b="1" dirty="0" smtClean="0"/>
              <a:t>職</a:t>
            </a:r>
            <a:r>
              <a:rPr lang="zh-TW" altLang="en-US" dirty="0"/>
              <a:t>；</a:t>
            </a:r>
            <a:endParaRPr lang="en-US" altLang="zh-TW" dirty="0" smtClean="0"/>
          </a:p>
          <a:p>
            <a:r>
              <a:rPr lang="zh-TW" altLang="en-US" dirty="0"/>
              <a:t>五、各種編組勿流於形式，宜</a:t>
            </a:r>
            <a:r>
              <a:rPr lang="zh-TW" altLang="en-US" b="1" dirty="0"/>
              <a:t>符合實際</a:t>
            </a:r>
            <a:r>
              <a:rPr lang="zh-TW" altLang="en-US" b="1" dirty="0" smtClean="0"/>
              <a:t>需求</a:t>
            </a:r>
            <a:r>
              <a:rPr lang="zh-TW" altLang="en-US" dirty="0"/>
              <a:t>；</a:t>
            </a:r>
            <a:endParaRPr lang="en-US" altLang="zh-TW" dirty="0" smtClean="0"/>
          </a:p>
          <a:p>
            <a:r>
              <a:rPr lang="zh-TW" altLang="en-US" dirty="0"/>
              <a:t>六、民防大隊聯誼費用勿偏高，宜</a:t>
            </a:r>
            <a:r>
              <a:rPr lang="zh-TW" altLang="en-US" b="1" dirty="0"/>
              <a:t>符合比例</a:t>
            </a:r>
            <a:r>
              <a:rPr lang="zh-TW" altLang="en-US" b="1" dirty="0" smtClean="0"/>
              <a:t>原則</a:t>
            </a:r>
            <a:r>
              <a:rPr lang="zh-TW" altLang="en-US" dirty="0"/>
              <a:t>；</a:t>
            </a:r>
            <a:endParaRPr lang="en-US" altLang="zh-TW" dirty="0" smtClean="0"/>
          </a:p>
          <a:p>
            <a:r>
              <a:rPr lang="zh-TW" altLang="en-US" dirty="0"/>
              <a:t>七、民防與選舉動員勿相互掛勾，民防幹部勿成</a:t>
            </a:r>
            <a:r>
              <a:rPr lang="zh-TW" altLang="en-US" dirty="0" smtClean="0"/>
              <a:t>為政治</a:t>
            </a:r>
            <a:r>
              <a:rPr lang="zh-TW" altLang="en-US" dirty="0"/>
              <a:t>選舉樁腳</a:t>
            </a:r>
            <a:r>
              <a:rPr lang="en-US" altLang="zh-TW" dirty="0"/>
              <a:t>(</a:t>
            </a:r>
            <a:r>
              <a:rPr lang="zh-TW" altLang="en-US" dirty="0"/>
              <a:t>柱仔腳</a:t>
            </a:r>
            <a:r>
              <a:rPr lang="en-US" altLang="zh-TW" dirty="0"/>
              <a:t>)</a:t>
            </a:r>
            <a:r>
              <a:rPr lang="zh-TW" altLang="en-US" dirty="0"/>
              <a:t>，</a:t>
            </a:r>
            <a:r>
              <a:rPr lang="zh-TW" altLang="en-US" b="1" dirty="0"/>
              <a:t>宜突顯專業</a:t>
            </a:r>
            <a:r>
              <a:rPr lang="zh-TW" altLang="en-US" b="1" dirty="0" smtClean="0"/>
              <a:t>性</a:t>
            </a:r>
            <a:r>
              <a:rPr lang="zh-TW" altLang="en-US" dirty="0"/>
              <a:t>；</a:t>
            </a:r>
            <a:endParaRPr lang="en-US" altLang="zh-TW" dirty="0" smtClean="0"/>
          </a:p>
          <a:p>
            <a:r>
              <a:rPr lang="zh-TW" altLang="en-US" dirty="0"/>
              <a:t>八、適度之民防人員</a:t>
            </a:r>
            <a:r>
              <a:rPr lang="zh-TW" altLang="en-US" b="1" dirty="0"/>
              <a:t>更新率</a:t>
            </a:r>
            <a:r>
              <a:rPr lang="zh-TW" altLang="en-US" dirty="0"/>
              <a:t>，更新體力不佳</a:t>
            </a:r>
            <a:r>
              <a:rPr lang="zh-TW" altLang="en-US" dirty="0" smtClean="0"/>
              <a:t>者</a:t>
            </a:r>
            <a:r>
              <a:rPr lang="zh-TW" altLang="en-US" dirty="0"/>
              <a:t>；</a:t>
            </a:r>
            <a:endParaRPr lang="en-US" altLang="zh-TW" dirty="0" smtClean="0"/>
          </a:p>
          <a:p>
            <a:r>
              <a:rPr lang="zh-TW" altLang="en-US" dirty="0"/>
              <a:t>九、民防召募</a:t>
            </a:r>
            <a:r>
              <a:rPr lang="zh-TW" altLang="en-US" b="1" dirty="0"/>
              <a:t>來源宜多元化</a:t>
            </a:r>
            <a:r>
              <a:rPr lang="zh-TW" altLang="en-US" dirty="0"/>
              <a:t>，以求降低平均</a:t>
            </a:r>
            <a:r>
              <a:rPr lang="zh-TW" altLang="en-US" dirty="0" smtClean="0"/>
              <a:t>年齡</a:t>
            </a:r>
            <a:r>
              <a:rPr lang="zh-TW" altLang="en-US" dirty="0"/>
              <a:t>；</a:t>
            </a:r>
          </a:p>
          <a:p>
            <a:r>
              <a:rPr lang="zh-TW" altLang="en-US" dirty="0"/>
              <a:t>十、民防機制的實際績效，宜建制事後科學、實際、客觀之評</a:t>
            </a:r>
            <a:r>
              <a:rPr lang="zh-TW" altLang="en-US" dirty="0" smtClean="0"/>
              <a:t>核</a:t>
            </a:r>
            <a:r>
              <a:rPr lang="zh-TW" altLang="en-US" dirty="0"/>
              <a:t>；</a:t>
            </a:r>
          </a:p>
          <a:p>
            <a:r>
              <a:rPr lang="zh-TW" altLang="en-US" dirty="0"/>
              <a:t>十一、宜提升</a:t>
            </a:r>
            <a:r>
              <a:rPr lang="en-US" altLang="zh-TW" dirty="0"/>
              <a:t>《</a:t>
            </a:r>
            <a:r>
              <a:rPr lang="zh-TW" altLang="en-US" dirty="0"/>
              <a:t>民防法</a:t>
            </a:r>
            <a:r>
              <a:rPr lang="en-US" altLang="zh-TW" dirty="0"/>
              <a:t>》</a:t>
            </a:r>
            <a:r>
              <a:rPr lang="zh-TW" altLang="en-US" dirty="0"/>
              <a:t>規範</a:t>
            </a:r>
            <a:r>
              <a:rPr lang="zh-TW" altLang="en-US" b="1" dirty="0"/>
              <a:t>處罰</a:t>
            </a:r>
            <a:r>
              <a:rPr lang="zh-TW" altLang="en-US" b="1" dirty="0" smtClean="0"/>
              <a:t>額度</a:t>
            </a:r>
            <a:r>
              <a:rPr lang="zh-TW" altLang="en-US" dirty="0"/>
              <a:t>；</a:t>
            </a:r>
            <a:endParaRPr lang="en-US" altLang="zh-TW" dirty="0" smtClean="0"/>
          </a:p>
          <a:p>
            <a:r>
              <a:rPr lang="zh-TW" altLang="en-US" dirty="0"/>
              <a:t>十二、全民防衛動員準備法宜新增相關之</a:t>
            </a:r>
            <a:r>
              <a:rPr lang="zh-TW" altLang="en-US" dirty="0" smtClean="0"/>
              <a:t>「</a:t>
            </a:r>
            <a:r>
              <a:rPr lang="zh-TW" altLang="en-US" dirty="0"/>
              <a:t> </a:t>
            </a:r>
            <a:r>
              <a:rPr lang="zh-TW" altLang="en-US" b="1" dirty="0" smtClean="0"/>
              <a:t>訊息</a:t>
            </a:r>
            <a:r>
              <a:rPr lang="zh-TW" altLang="en-US" b="1" dirty="0"/>
              <a:t>傳播動員準備方案</a:t>
            </a:r>
            <a:r>
              <a:rPr lang="zh-TW" altLang="en-US" dirty="0"/>
              <a:t>」、「</a:t>
            </a:r>
            <a:r>
              <a:rPr lang="zh-TW" altLang="en-US" b="1" dirty="0"/>
              <a:t>金融外匯動員準備方案</a:t>
            </a:r>
            <a:r>
              <a:rPr lang="zh-TW" altLang="en-US" dirty="0"/>
              <a:t>」及「</a:t>
            </a:r>
            <a:r>
              <a:rPr lang="zh-TW" altLang="en-US" b="1" dirty="0"/>
              <a:t>資通訊動員準備方案</a:t>
            </a:r>
            <a:r>
              <a:rPr lang="zh-TW" altLang="en-US" dirty="0" smtClean="0"/>
              <a:t>」。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520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solidFill>
                  <a:srgbClr val="0070C0"/>
                </a:solidFill>
              </a:rPr>
              <a:t>陸、結論與建議</a:t>
            </a:r>
            <a:r>
              <a:rPr lang="zh-TW" altLang="en-US" b="1" dirty="0"/>
              <a:t/>
            </a:r>
            <a:br>
              <a:rPr lang="zh-TW" altLang="en-US" b="1" dirty="0"/>
            </a:b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一、臺灣</a:t>
            </a:r>
            <a:r>
              <a:rPr lang="zh-TW" altLang="en-US" b="1" dirty="0"/>
              <a:t>女性教召人員</a:t>
            </a:r>
            <a:r>
              <a:rPr lang="zh-TW" altLang="en-US" dirty="0"/>
              <a:t>勿抗拒嘗試及</a:t>
            </a:r>
            <a:r>
              <a:rPr lang="zh-TW" altLang="en-US" b="1" dirty="0"/>
              <a:t>學習新</a:t>
            </a:r>
            <a:r>
              <a:rPr lang="zh-TW" altLang="en-US" b="1" dirty="0" smtClean="0"/>
              <a:t>事物</a:t>
            </a:r>
            <a:r>
              <a:rPr lang="zh-TW" altLang="en-US" dirty="0"/>
              <a:t>；</a:t>
            </a:r>
            <a:endParaRPr lang="en-US" altLang="zh-TW" dirty="0" smtClean="0"/>
          </a:p>
          <a:p>
            <a:r>
              <a:rPr lang="zh-TW" altLang="en-US" dirty="0"/>
              <a:t>二、積極鼓勵</a:t>
            </a:r>
            <a:r>
              <a:rPr lang="zh-TW" altLang="en-US" b="1" dirty="0"/>
              <a:t>年輕女性</a:t>
            </a:r>
            <a:r>
              <a:rPr lang="zh-TW" altLang="en-US" dirty="0"/>
              <a:t>，加入國軍大家庭，共同守衛中華民國之民主</a:t>
            </a:r>
            <a:r>
              <a:rPr lang="zh-TW" altLang="en-US" dirty="0" smtClean="0"/>
              <a:t>憲政</a:t>
            </a:r>
            <a:r>
              <a:rPr lang="zh-TW" altLang="en-US" dirty="0"/>
              <a:t>；</a:t>
            </a:r>
            <a:endParaRPr lang="en-US" altLang="zh-TW" dirty="0" smtClean="0"/>
          </a:p>
          <a:p>
            <a:r>
              <a:rPr lang="zh-TW" altLang="en-US" dirty="0"/>
              <a:t>三、推廣</a:t>
            </a:r>
            <a:r>
              <a:rPr lang="zh-TW" altLang="en-US" b="1" dirty="0"/>
              <a:t>全民國防教育</a:t>
            </a:r>
            <a:r>
              <a:rPr lang="zh-TW" altLang="en-US" dirty="0" smtClean="0"/>
              <a:t>工作</a:t>
            </a:r>
            <a:r>
              <a:rPr lang="zh-TW" altLang="en-US" dirty="0"/>
              <a:t>；</a:t>
            </a:r>
            <a:endParaRPr lang="en-US" altLang="zh-TW" dirty="0" smtClean="0"/>
          </a:p>
          <a:p>
            <a:r>
              <a:rPr lang="zh-TW" altLang="en-US" dirty="0"/>
              <a:t>四、精進</a:t>
            </a:r>
            <a:r>
              <a:rPr lang="zh-TW" altLang="en-US" b="1" dirty="0"/>
              <a:t>國防</a:t>
            </a:r>
            <a:r>
              <a:rPr lang="zh-TW" altLang="en-US" b="1" dirty="0" smtClean="0"/>
              <a:t>科技</a:t>
            </a:r>
            <a:r>
              <a:rPr lang="zh-TW" altLang="en-US" dirty="0"/>
              <a:t>；</a:t>
            </a:r>
            <a:endParaRPr lang="en-US" altLang="zh-TW" dirty="0" smtClean="0"/>
          </a:p>
          <a:p>
            <a:r>
              <a:rPr lang="zh-TW" altLang="en-US" dirty="0"/>
              <a:t>五、建議全面提升</a:t>
            </a:r>
            <a:r>
              <a:rPr lang="zh-TW" altLang="en-US" b="1" dirty="0"/>
              <a:t>全民防衛動員署</a:t>
            </a:r>
            <a:r>
              <a:rPr lang="zh-TW" altLang="en-US" dirty="0"/>
              <a:t>之防衛動員</a:t>
            </a:r>
            <a:r>
              <a:rPr lang="zh-TW" altLang="en-US" dirty="0" smtClean="0"/>
              <a:t>能量。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291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TW" sz="4400" dirty="0" smtClean="0"/>
              <a:t>~~~</a:t>
            </a:r>
            <a:r>
              <a:rPr lang="zh-TW" altLang="en-US" sz="4400" b="1" dirty="0"/>
              <a:t>謝謝</a:t>
            </a:r>
            <a:r>
              <a:rPr lang="zh-TW" altLang="en-US" sz="4400" b="1" dirty="0" smtClean="0"/>
              <a:t>聆聽，恭請指教</a:t>
            </a:r>
            <a:r>
              <a:rPr lang="en-US" altLang="zh-TW" sz="4400" dirty="0" smtClean="0"/>
              <a:t>~~~</a:t>
            </a:r>
            <a:endParaRPr lang="zh-TW" altLang="en-US" sz="4400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272" y="3714656"/>
            <a:ext cx="2544792" cy="2326706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101600">
              <a:srgbClr val="FF0000">
                <a:alpha val="60000"/>
              </a:srgbClr>
            </a:glo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41831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solidFill>
                  <a:srgbClr val="0070C0"/>
                </a:solidFill>
              </a:rPr>
              <a:t>目次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b="1" dirty="0">
                <a:solidFill>
                  <a:schemeClr val="tx1"/>
                </a:solidFill>
              </a:rPr>
              <a:t>壹、臺灣民防機制的編組體系現況</a:t>
            </a:r>
          </a:p>
          <a:p>
            <a:r>
              <a:rPr lang="zh-TW" altLang="en-US" sz="3200" b="1" dirty="0">
                <a:solidFill>
                  <a:schemeClr val="tx1"/>
                </a:solidFill>
              </a:rPr>
              <a:t>貳、民防工作範圍</a:t>
            </a:r>
          </a:p>
          <a:p>
            <a:r>
              <a:rPr lang="zh-TW" altLang="en-US" sz="3200" b="1" dirty="0">
                <a:solidFill>
                  <a:schemeClr val="tx1"/>
                </a:solidFill>
              </a:rPr>
              <a:t>參、動員能量支援內容</a:t>
            </a:r>
          </a:p>
          <a:p>
            <a:r>
              <a:rPr lang="zh-TW" altLang="en-US" sz="3200" b="1" dirty="0">
                <a:solidFill>
                  <a:schemeClr val="tx1"/>
                </a:solidFill>
              </a:rPr>
              <a:t>肆、臺灣民防機制的困境</a:t>
            </a:r>
          </a:p>
          <a:p>
            <a:r>
              <a:rPr lang="zh-TW" altLang="en-US" sz="3200" b="1" dirty="0">
                <a:solidFill>
                  <a:schemeClr val="tx1"/>
                </a:solidFill>
              </a:rPr>
              <a:t>伍、臺灣民防機制的可行回應對策</a:t>
            </a:r>
          </a:p>
          <a:p>
            <a:r>
              <a:rPr lang="zh-TW" altLang="en-US" sz="3200" b="1" dirty="0">
                <a:solidFill>
                  <a:schemeClr val="tx1"/>
                </a:solidFill>
              </a:rPr>
              <a:t>陸、結論與建議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36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solidFill>
                  <a:srgbClr val="0070C0"/>
                </a:solidFill>
              </a:rPr>
              <a:t>民防的目的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民</a:t>
            </a:r>
            <a:r>
              <a:rPr lang="zh-TW" altLang="en-US" dirty="0">
                <a:solidFill>
                  <a:schemeClr val="tx1"/>
                </a:solidFill>
              </a:rPr>
              <a:t>防是人民的共同防衛。由於時代的變遷，和平並不意味著放棄戰備，民防仍然具有重要性和必要性，因為備戰就是民防工作的一環。根據民防行動的性質，</a:t>
            </a:r>
            <a:r>
              <a:rPr lang="en-US" altLang="zh-TW" dirty="0">
                <a:solidFill>
                  <a:schemeClr val="tx1"/>
                </a:solidFill>
              </a:rPr>
              <a:t>《</a:t>
            </a:r>
            <a:r>
              <a:rPr lang="zh-TW" altLang="en-US" dirty="0">
                <a:solidFill>
                  <a:schemeClr val="tx1"/>
                </a:solidFill>
              </a:rPr>
              <a:t>民防法</a:t>
            </a:r>
            <a:r>
              <a:rPr lang="en-US" altLang="zh-TW" dirty="0">
                <a:solidFill>
                  <a:schemeClr val="tx1"/>
                </a:solidFill>
              </a:rPr>
              <a:t>》</a:t>
            </a:r>
            <a:r>
              <a:rPr lang="zh-TW" altLang="en-US" dirty="0">
                <a:solidFill>
                  <a:schemeClr val="tx1"/>
                </a:solidFill>
              </a:rPr>
              <a:t>的目的是有效利用</a:t>
            </a:r>
            <a:r>
              <a:rPr lang="zh-TW" altLang="en-US" b="1" dirty="0">
                <a:solidFill>
                  <a:schemeClr val="tx1"/>
                </a:solidFill>
              </a:rPr>
              <a:t>非政府力量</a:t>
            </a:r>
            <a:r>
              <a:rPr lang="zh-TW" altLang="en-US" dirty="0">
                <a:solidFill>
                  <a:schemeClr val="tx1"/>
                </a:solidFill>
              </a:rPr>
              <a:t>（包括</a:t>
            </a:r>
            <a:r>
              <a:rPr lang="zh-TW" altLang="en-US" b="1" dirty="0">
                <a:solidFill>
                  <a:schemeClr val="tx1"/>
                </a:solidFill>
              </a:rPr>
              <a:t>人員、力量、物資</a:t>
            </a:r>
            <a:r>
              <a:rPr lang="zh-TW" altLang="en-US" dirty="0">
                <a:solidFill>
                  <a:schemeClr val="tx1"/>
                </a:solidFill>
              </a:rPr>
              <a:t>），發揮人民</a:t>
            </a:r>
            <a:r>
              <a:rPr lang="zh-TW" altLang="en-US" b="1" dirty="0">
                <a:solidFill>
                  <a:schemeClr val="tx1"/>
                </a:solidFill>
              </a:rPr>
              <a:t>自衛自救</a:t>
            </a:r>
            <a:r>
              <a:rPr lang="zh-TW" altLang="en-US" dirty="0">
                <a:solidFill>
                  <a:schemeClr val="tx1"/>
                </a:solidFill>
              </a:rPr>
              <a:t>的功能，共同保護人民生命財產安全。</a:t>
            </a:r>
            <a:r>
              <a:rPr lang="zh-TW" altLang="en-US" b="1" dirty="0">
                <a:solidFill>
                  <a:srgbClr val="FF0000"/>
                </a:solidFill>
              </a:rPr>
              <a:t>平時</a:t>
            </a:r>
            <a:r>
              <a:rPr lang="zh-TW" altLang="en-US" dirty="0">
                <a:solidFill>
                  <a:schemeClr val="tx1"/>
                </a:solidFill>
              </a:rPr>
              <a:t>保障人身財產安全、防災救援，</a:t>
            </a:r>
            <a:r>
              <a:rPr lang="zh-TW" altLang="en-US" b="1" dirty="0">
                <a:solidFill>
                  <a:srgbClr val="FF0000"/>
                </a:solidFill>
              </a:rPr>
              <a:t>戰時</a:t>
            </a:r>
            <a:r>
              <a:rPr lang="zh-TW" altLang="en-US" dirty="0">
                <a:solidFill>
                  <a:schemeClr val="tx1"/>
                </a:solidFill>
              </a:rPr>
              <a:t>有效保障軍事任務。</a:t>
            </a:r>
            <a:r>
              <a:rPr lang="en-US" altLang="zh-TW" dirty="0">
                <a:solidFill>
                  <a:schemeClr val="tx1"/>
                </a:solidFill>
              </a:rPr>
              <a:t>《</a:t>
            </a:r>
            <a:r>
              <a:rPr lang="zh-TW" altLang="en-US" dirty="0">
                <a:solidFill>
                  <a:schemeClr val="tx1"/>
                </a:solidFill>
              </a:rPr>
              <a:t>民防法</a:t>
            </a:r>
            <a:r>
              <a:rPr lang="en-US" altLang="zh-TW" dirty="0">
                <a:solidFill>
                  <a:schemeClr val="tx1"/>
                </a:solidFill>
              </a:rPr>
              <a:t>》</a:t>
            </a:r>
            <a:r>
              <a:rPr lang="zh-TW" altLang="en-US" dirty="0">
                <a:solidFill>
                  <a:schemeClr val="tx1"/>
                </a:solidFill>
              </a:rPr>
              <a:t>對於民防工作而言，為</a:t>
            </a:r>
            <a:r>
              <a:rPr lang="zh-TW" altLang="en-US" b="1" dirty="0">
                <a:solidFill>
                  <a:schemeClr val="tx1"/>
                </a:solidFill>
              </a:rPr>
              <a:t>特別法</a:t>
            </a:r>
            <a:r>
              <a:rPr lang="zh-TW" altLang="en-US" dirty="0">
                <a:solidFill>
                  <a:schemeClr val="tx1"/>
                </a:solidFill>
              </a:rPr>
              <a:t>，各種有關民防工作之適用以</a:t>
            </a:r>
            <a:r>
              <a:rPr lang="en-US" altLang="zh-TW" dirty="0">
                <a:solidFill>
                  <a:schemeClr val="tx1"/>
                </a:solidFill>
              </a:rPr>
              <a:t>《</a:t>
            </a:r>
            <a:r>
              <a:rPr lang="zh-TW" altLang="en-US" dirty="0">
                <a:solidFill>
                  <a:schemeClr val="tx1"/>
                </a:solidFill>
              </a:rPr>
              <a:t>民防法</a:t>
            </a:r>
            <a:r>
              <a:rPr lang="en-US" altLang="zh-TW" dirty="0">
                <a:solidFill>
                  <a:schemeClr val="tx1"/>
                </a:solidFill>
              </a:rPr>
              <a:t>》</a:t>
            </a:r>
            <a:r>
              <a:rPr lang="zh-TW" altLang="en-US" dirty="0">
                <a:solidFill>
                  <a:schemeClr val="tx1"/>
                </a:solidFill>
              </a:rPr>
              <a:t>為優先；</a:t>
            </a:r>
            <a:r>
              <a:rPr lang="en-US" altLang="zh-TW" b="1" dirty="0">
                <a:solidFill>
                  <a:schemeClr val="tx1"/>
                </a:solidFill>
              </a:rPr>
              <a:t>《</a:t>
            </a:r>
            <a:r>
              <a:rPr lang="zh-TW" altLang="en-US" b="1" dirty="0">
                <a:solidFill>
                  <a:schemeClr val="tx1"/>
                </a:solidFill>
              </a:rPr>
              <a:t>民防法</a:t>
            </a:r>
            <a:r>
              <a:rPr lang="en-US" altLang="zh-TW" b="1" dirty="0">
                <a:solidFill>
                  <a:schemeClr val="tx1"/>
                </a:solidFill>
              </a:rPr>
              <a:t>》</a:t>
            </a:r>
            <a:r>
              <a:rPr lang="zh-TW" altLang="en-US" b="1" dirty="0">
                <a:solidFill>
                  <a:schemeClr val="tx1"/>
                </a:solidFill>
              </a:rPr>
              <a:t>未規定者，則適用其他有關法律之規定。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610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solidFill>
                  <a:srgbClr val="0070C0"/>
                </a:solidFill>
              </a:rPr>
              <a:t>壹、臺灣民防機制的編組體系現況</a:t>
            </a:r>
            <a:r>
              <a:rPr lang="zh-TW" altLang="en-US" b="1" dirty="0">
                <a:solidFill>
                  <a:schemeClr val="tx1"/>
                </a:solidFill>
              </a:rPr>
              <a:t/>
            </a:r>
            <a:br>
              <a:rPr lang="zh-TW" altLang="en-US" b="1" dirty="0">
                <a:solidFill>
                  <a:schemeClr val="tx1"/>
                </a:solidFill>
              </a:rPr>
            </a:b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69275"/>
          </a:xfrm>
        </p:spPr>
        <p:txBody>
          <a:bodyPr>
            <a:normAutofit/>
          </a:bodyPr>
          <a:lstStyle/>
          <a:p>
            <a:r>
              <a:rPr lang="zh-TW" altLang="en-US" dirty="0"/>
              <a:t>民防團隊是一群</a:t>
            </a:r>
            <a:r>
              <a:rPr lang="zh-TW" altLang="en-US" b="1" dirty="0"/>
              <a:t>協助警察工作</a:t>
            </a:r>
            <a:r>
              <a:rPr lang="zh-TW" altLang="en-US" dirty="0"/>
              <a:t>，及為社會、國家工作的志願者，更是</a:t>
            </a:r>
            <a:r>
              <a:rPr lang="zh-TW" altLang="en-US" b="1" dirty="0"/>
              <a:t>重大節慶</a:t>
            </a:r>
            <a:r>
              <a:rPr lang="zh-TW" altLang="en-US" dirty="0"/>
              <a:t>、</a:t>
            </a:r>
            <a:r>
              <a:rPr lang="zh-TW" altLang="en-US" b="1" dirty="0"/>
              <a:t>災害</a:t>
            </a:r>
            <a:r>
              <a:rPr lang="zh-TW" altLang="en-US" dirty="0"/>
              <a:t>、</a:t>
            </a:r>
            <a:r>
              <a:rPr lang="zh-TW" altLang="en-US" b="1" dirty="0"/>
              <a:t>演習</a:t>
            </a:r>
            <a:r>
              <a:rPr lang="zh-TW" altLang="en-US" dirty="0"/>
              <a:t>時輔助警察之重要人力資源。</a:t>
            </a:r>
            <a:r>
              <a:rPr lang="en-US" altLang="zh-TW" dirty="0"/>
              <a:t>《</a:t>
            </a:r>
            <a:r>
              <a:rPr lang="zh-TW" altLang="en-US" dirty="0"/>
              <a:t>民防法</a:t>
            </a:r>
            <a:r>
              <a:rPr lang="en-US" altLang="zh-TW" dirty="0"/>
              <a:t>》</a:t>
            </a:r>
            <a:r>
              <a:rPr lang="zh-TW" altLang="en-US" dirty="0"/>
              <a:t>是臺灣民防機制的根本大法，根據</a:t>
            </a:r>
            <a:r>
              <a:rPr lang="en-US" altLang="zh-TW" dirty="0"/>
              <a:t>《</a:t>
            </a:r>
            <a:r>
              <a:rPr lang="zh-TW" altLang="en-US" dirty="0"/>
              <a:t>民防法</a:t>
            </a:r>
            <a:r>
              <a:rPr lang="en-US" altLang="zh-TW" dirty="0"/>
              <a:t>》</a:t>
            </a:r>
            <a:r>
              <a:rPr lang="zh-TW" altLang="en-US" dirty="0"/>
              <a:t>第 </a:t>
            </a:r>
            <a:r>
              <a:rPr lang="en-US" altLang="zh-TW" dirty="0"/>
              <a:t>1 </a:t>
            </a:r>
            <a:r>
              <a:rPr lang="zh-TW" altLang="en-US" dirty="0"/>
              <a:t>條之規定，民防團隊之功能，為</a:t>
            </a:r>
            <a:r>
              <a:rPr lang="zh-TW" altLang="en-US" b="1" dirty="0"/>
              <a:t>有效運用民力</a:t>
            </a:r>
            <a:r>
              <a:rPr lang="zh-TW" altLang="en-US" dirty="0"/>
              <a:t>，</a:t>
            </a:r>
            <a:r>
              <a:rPr lang="zh-TW" altLang="en-US" b="1" dirty="0"/>
              <a:t>發揮民間自衛自救功能</a:t>
            </a:r>
            <a:r>
              <a:rPr lang="zh-TW" altLang="en-US" dirty="0"/>
              <a:t>，共同防護人民生命、身體、財產安全，以達</a:t>
            </a:r>
            <a:r>
              <a:rPr lang="zh-TW" altLang="en-US" b="1" dirty="0">
                <a:solidFill>
                  <a:srgbClr val="FF0000"/>
                </a:solidFill>
              </a:rPr>
              <a:t>平時</a:t>
            </a:r>
            <a:r>
              <a:rPr lang="zh-TW" altLang="en-US" dirty="0"/>
              <a:t>防災救護，</a:t>
            </a:r>
            <a:r>
              <a:rPr lang="zh-TW" altLang="en-US" b="1" dirty="0">
                <a:solidFill>
                  <a:srgbClr val="FF0000"/>
                </a:solidFill>
              </a:rPr>
              <a:t>戰時</a:t>
            </a:r>
            <a:r>
              <a:rPr lang="zh-TW" altLang="en-US" dirty="0"/>
              <a:t>有效支援軍事任務。我國民防體系主要依據是</a:t>
            </a:r>
            <a:r>
              <a:rPr lang="en-US" altLang="zh-TW" b="1" dirty="0">
                <a:solidFill>
                  <a:schemeClr val="accent2"/>
                </a:solidFill>
              </a:rPr>
              <a:t>《</a:t>
            </a:r>
            <a:r>
              <a:rPr lang="zh-TW" altLang="en-US" b="1" dirty="0">
                <a:solidFill>
                  <a:schemeClr val="accent2"/>
                </a:solidFill>
              </a:rPr>
              <a:t>民防法</a:t>
            </a:r>
            <a:r>
              <a:rPr lang="en-US" altLang="zh-TW" b="1" dirty="0">
                <a:solidFill>
                  <a:schemeClr val="accent2"/>
                </a:solidFill>
              </a:rPr>
              <a:t>》</a:t>
            </a:r>
            <a:r>
              <a:rPr lang="zh-TW" altLang="en-US" dirty="0"/>
              <a:t>、</a:t>
            </a:r>
            <a:r>
              <a:rPr lang="en-US" altLang="zh-TW" dirty="0"/>
              <a:t>《</a:t>
            </a:r>
            <a:r>
              <a:rPr lang="zh-TW" altLang="en-US" b="1" dirty="0">
                <a:solidFill>
                  <a:schemeClr val="accent2"/>
                </a:solidFill>
              </a:rPr>
              <a:t>民防團隊編組訓練演習服勤及支援軍事勤務辦法</a:t>
            </a:r>
            <a:r>
              <a:rPr lang="en-US" altLang="zh-TW" b="1" dirty="0">
                <a:solidFill>
                  <a:schemeClr val="accent2"/>
                </a:solidFill>
              </a:rPr>
              <a:t>》</a:t>
            </a:r>
            <a:r>
              <a:rPr lang="zh-TW" altLang="en-US" dirty="0"/>
              <a:t>、及</a:t>
            </a:r>
            <a:r>
              <a:rPr lang="en-US" altLang="zh-TW" b="1" dirty="0">
                <a:solidFill>
                  <a:schemeClr val="accent2"/>
                </a:solidFill>
              </a:rPr>
              <a:t>《</a:t>
            </a:r>
            <a:r>
              <a:rPr lang="zh-TW" altLang="en-US" b="1" dirty="0">
                <a:solidFill>
                  <a:schemeClr val="accent2"/>
                </a:solidFill>
              </a:rPr>
              <a:t>全民防衛動員準備法</a:t>
            </a:r>
            <a:r>
              <a:rPr lang="en-US" altLang="zh-TW" b="1" dirty="0">
                <a:solidFill>
                  <a:schemeClr val="accent2"/>
                </a:solidFill>
              </a:rPr>
              <a:t>》</a:t>
            </a:r>
            <a:r>
              <a:rPr lang="zh-TW" altLang="en-US" dirty="0"/>
              <a:t>等</a:t>
            </a:r>
            <a:r>
              <a:rPr lang="en-US" altLang="zh-TW" dirty="0"/>
              <a:t>3 </a:t>
            </a:r>
            <a:r>
              <a:rPr lang="zh-TW" altLang="en-US" dirty="0"/>
              <a:t>部法令結合而成。在民防法中，民防事務的主管機關為</a:t>
            </a:r>
            <a:r>
              <a:rPr lang="zh-TW" altLang="en-US" b="1" dirty="0"/>
              <a:t>內政部</a:t>
            </a:r>
            <a:r>
              <a:rPr lang="zh-TW" altLang="en-US" dirty="0"/>
              <a:t>，</a:t>
            </a:r>
            <a:r>
              <a:rPr lang="zh-TW" altLang="en-US" b="1" dirty="0"/>
              <a:t>各縣市設有民防總隊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167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4914181"/>
            <a:ext cx="9346560" cy="1320800"/>
          </a:xfrm>
        </p:spPr>
        <p:txBody>
          <a:bodyPr>
            <a:noAutofit/>
          </a:bodyPr>
          <a:lstStyle/>
          <a:p>
            <a:r>
              <a:rPr lang="zh-TW" altLang="en-US" sz="2000" dirty="0">
                <a:solidFill>
                  <a:schemeClr val="tx1"/>
                </a:solidFill>
              </a:rPr>
              <a:t>民防團隊編組體系圖</a:t>
            </a:r>
            <a:br>
              <a:rPr lang="zh-TW" altLang="en-US" sz="2000" dirty="0">
                <a:solidFill>
                  <a:schemeClr val="tx1"/>
                </a:solidFill>
              </a:rPr>
            </a:br>
            <a:r>
              <a:rPr lang="zh-TW" altLang="en-US" sz="2000" dirty="0">
                <a:solidFill>
                  <a:schemeClr val="tx1"/>
                </a:solidFill>
              </a:rPr>
              <a:t>資料來源：</a:t>
            </a:r>
            <a:br>
              <a:rPr lang="zh-TW" altLang="en-US" sz="2000" dirty="0">
                <a:solidFill>
                  <a:schemeClr val="tx1"/>
                </a:solidFill>
              </a:rPr>
            </a:br>
            <a:r>
              <a:rPr lang="zh-TW" altLang="en-US" sz="2000" dirty="0">
                <a:solidFill>
                  <a:schemeClr val="tx1"/>
                </a:solidFill>
              </a:rPr>
              <a:t>徐慶全</a:t>
            </a:r>
            <a:r>
              <a:rPr lang="en-US" altLang="zh-TW" sz="2000" dirty="0">
                <a:solidFill>
                  <a:schemeClr val="tx1"/>
                </a:solidFill>
              </a:rPr>
              <a:t>(2017)</a:t>
            </a:r>
            <a:r>
              <a:rPr lang="zh-TW" altLang="en-US" sz="2000" dirty="0">
                <a:solidFill>
                  <a:schemeClr val="tx1"/>
                </a:solidFill>
              </a:rPr>
              <a:t>，內政部警政署，民防編組與運作，頁</a:t>
            </a:r>
            <a:r>
              <a:rPr lang="en-US" altLang="zh-TW" sz="2000" dirty="0">
                <a:solidFill>
                  <a:schemeClr val="tx1"/>
                </a:solidFill>
              </a:rPr>
              <a:t>14</a:t>
            </a:r>
            <a:r>
              <a:rPr lang="zh-TW" altLang="en-US" sz="2000" dirty="0">
                <a:solidFill>
                  <a:schemeClr val="tx1"/>
                </a:solidFill>
              </a:rPr>
              <a:t>。</a:t>
            </a:r>
            <a:r>
              <a:rPr lang="en-US" altLang="zh-TW" sz="2000" dirty="0">
                <a:solidFill>
                  <a:schemeClr val="tx1"/>
                </a:solidFill>
              </a:rPr>
              <a:t>https://slidesplayer.com/slide/11283776/</a:t>
            </a:r>
            <a:r>
              <a:rPr lang="zh-TW" altLang="en-US" sz="2000" dirty="0">
                <a:solidFill>
                  <a:schemeClr val="tx1"/>
                </a:solidFill>
              </a:rPr>
              <a:t>。檢索日期：中華民國</a:t>
            </a:r>
            <a:r>
              <a:rPr lang="en-US" altLang="zh-TW" sz="2000" dirty="0">
                <a:solidFill>
                  <a:schemeClr val="tx1"/>
                </a:solidFill>
              </a:rPr>
              <a:t>112</a:t>
            </a:r>
            <a:r>
              <a:rPr lang="zh-TW" altLang="en-US" sz="2000" dirty="0">
                <a:solidFill>
                  <a:schemeClr val="tx1"/>
                </a:solidFill>
              </a:rPr>
              <a:t>年</a:t>
            </a:r>
            <a:r>
              <a:rPr lang="en-US" altLang="zh-TW" sz="2000" dirty="0">
                <a:solidFill>
                  <a:schemeClr val="tx1"/>
                </a:solidFill>
              </a:rPr>
              <a:t>8</a:t>
            </a:r>
            <a:r>
              <a:rPr lang="zh-TW" altLang="en-US" sz="2000" dirty="0">
                <a:solidFill>
                  <a:schemeClr val="tx1"/>
                </a:solidFill>
              </a:rPr>
              <a:t>月</a:t>
            </a:r>
            <a:r>
              <a:rPr lang="en-US" altLang="zh-TW" sz="2000" dirty="0">
                <a:solidFill>
                  <a:schemeClr val="tx1"/>
                </a:solidFill>
              </a:rPr>
              <a:t>26</a:t>
            </a:r>
            <a:r>
              <a:rPr lang="zh-TW" altLang="en-US" sz="2000" dirty="0">
                <a:solidFill>
                  <a:schemeClr val="tx1"/>
                </a:solidFill>
              </a:rPr>
              <a:t>日。</a:t>
            </a:r>
            <a:br>
              <a:rPr lang="zh-TW" altLang="en-US" sz="2000" dirty="0">
                <a:solidFill>
                  <a:schemeClr val="tx1"/>
                </a:solidFill>
              </a:rPr>
            </a:br>
            <a:endParaRPr lang="zh-TW" altLang="en-US" sz="2000" dirty="0">
              <a:solidFill>
                <a:schemeClr val="tx1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0968" y="590581"/>
            <a:ext cx="5179292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6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3" y="4793411"/>
            <a:ext cx="8596668" cy="1320800"/>
          </a:xfrm>
        </p:spPr>
        <p:txBody>
          <a:bodyPr>
            <a:noAutofit/>
          </a:bodyPr>
          <a:lstStyle/>
          <a:p>
            <a:r>
              <a:rPr lang="zh-TW" altLang="en-US" sz="2000" dirty="0">
                <a:solidFill>
                  <a:schemeClr val="tx1"/>
                </a:solidFill>
              </a:rPr>
              <a:t>民防總隊編組體系圖</a:t>
            </a:r>
            <a:br>
              <a:rPr lang="zh-TW" altLang="en-US" sz="2000" dirty="0">
                <a:solidFill>
                  <a:schemeClr val="tx1"/>
                </a:solidFill>
              </a:rPr>
            </a:br>
            <a:r>
              <a:rPr lang="zh-TW" altLang="en-US" sz="2000" dirty="0">
                <a:solidFill>
                  <a:schemeClr val="tx1"/>
                </a:solidFill>
              </a:rPr>
              <a:t>資料來源：</a:t>
            </a:r>
            <a:br>
              <a:rPr lang="zh-TW" altLang="en-US" sz="2000" dirty="0">
                <a:solidFill>
                  <a:schemeClr val="tx1"/>
                </a:solidFill>
              </a:rPr>
            </a:br>
            <a:r>
              <a:rPr lang="zh-TW" altLang="en-US" sz="2000" dirty="0">
                <a:solidFill>
                  <a:schemeClr val="tx1"/>
                </a:solidFill>
              </a:rPr>
              <a:t>徐慶全</a:t>
            </a:r>
            <a:r>
              <a:rPr lang="en-US" altLang="zh-TW" sz="2000" dirty="0">
                <a:solidFill>
                  <a:schemeClr val="tx1"/>
                </a:solidFill>
              </a:rPr>
              <a:t>(2017)</a:t>
            </a:r>
            <a:r>
              <a:rPr lang="zh-TW" altLang="en-US" sz="2000" dirty="0">
                <a:solidFill>
                  <a:schemeClr val="tx1"/>
                </a:solidFill>
              </a:rPr>
              <a:t>，內政部警政署，民防編組與運作，頁</a:t>
            </a:r>
            <a:r>
              <a:rPr lang="en-US" altLang="zh-TW" sz="2000" dirty="0">
                <a:solidFill>
                  <a:schemeClr val="tx1"/>
                </a:solidFill>
              </a:rPr>
              <a:t>15</a:t>
            </a:r>
            <a:r>
              <a:rPr lang="zh-TW" altLang="en-US" sz="2000" dirty="0">
                <a:solidFill>
                  <a:schemeClr val="tx1"/>
                </a:solidFill>
              </a:rPr>
              <a:t>。</a:t>
            </a:r>
            <a:r>
              <a:rPr lang="en-US" altLang="zh-TW" sz="2000" dirty="0">
                <a:solidFill>
                  <a:schemeClr val="tx1"/>
                </a:solidFill>
              </a:rPr>
              <a:t>https://slidesplayer.com/slide/11283776/</a:t>
            </a:r>
            <a:r>
              <a:rPr lang="zh-TW" altLang="en-US" sz="2000" dirty="0">
                <a:solidFill>
                  <a:schemeClr val="tx1"/>
                </a:solidFill>
              </a:rPr>
              <a:t>。檢索日期：中華民國</a:t>
            </a:r>
            <a:r>
              <a:rPr lang="en-US" altLang="zh-TW" sz="2000" dirty="0">
                <a:solidFill>
                  <a:schemeClr val="tx1"/>
                </a:solidFill>
              </a:rPr>
              <a:t>112</a:t>
            </a:r>
            <a:r>
              <a:rPr lang="zh-TW" altLang="en-US" sz="2000" dirty="0">
                <a:solidFill>
                  <a:schemeClr val="tx1"/>
                </a:solidFill>
              </a:rPr>
              <a:t>年</a:t>
            </a:r>
            <a:r>
              <a:rPr lang="en-US" altLang="zh-TW" sz="2000" dirty="0">
                <a:solidFill>
                  <a:schemeClr val="tx1"/>
                </a:solidFill>
              </a:rPr>
              <a:t>8</a:t>
            </a:r>
            <a:r>
              <a:rPr lang="zh-TW" altLang="en-US" sz="2000" dirty="0">
                <a:solidFill>
                  <a:schemeClr val="tx1"/>
                </a:solidFill>
              </a:rPr>
              <a:t>月</a:t>
            </a:r>
            <a:r>
              <a:rPr lang="en-US" altLang="zh-TW" sz="2000" dirty="0">
                <a:solidFill>
                  <a:schemeClr val="tx1"/>
                </a:solidFill>
              </a:rPr>
              <a:t>26</a:t>
            </a:r>
            <a:r>
              <a:rPr lang="zh-TW" altLang="en-US" sz="2000" dirty="0">
                <a:solidFill>
                  <a:schemeClr val="tx1"/>
                </a:solidFill>
              </a:rPr>
              <a:t>日。</a:t>
            </a:r>
            <a:br>
              <a:rPr lang="zh-TW" altLang="en-US" sz="2000" dirty="0">
                <a:solidFill>
                  <a:schemeClr val="tx1"/>
                </a:solidFill>
              </a:rPr>
            </a:br>
            <a:endParaRPr lang="zh-TW" altLang="en-US" sz="2000" dirty="0">
              <a:solidFill>
                <a:schemeClr val="tx1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5387" y="782965"/>
            <a:ext cx="5340559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5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632" y="4891177"/>
            <a:ext cx="8596668" cy="1320800"/>
          </a:xfrm>
        </p:spPr>
        <p:txBody>
          <a:bodyPr>
            <a:noAutofit/>
          </a:bodyPr>
          <a:lstStyle/>
          <a:p>
            <a:r>
              <a:rPr lang="zh-TW" altLang="en-US" sz="2000" dirty="0">
                <a:solidFill>
                  <a:schemeClr val="tx1"/>
                </a:solidFill>
              </a:rPr>
              <a:t>民</a:t>
            </a:r>
            <a:r>
              <a:rPr lang="zh-TW" altLang="en-US" sz="2000" dirty="0" smtClean="0">
                <a:solidFill>
                  <a:schemeClr val="tx1"/>
                </a:solidFill>
              </a:rPr>
              <a:t>防團編組</a:t>
            </a:r>
            <a:r>
              <a:rPr lang="zh-TW" altLang="en-US" sz="2000" dirty="0">
                <a:solidFill>
                  <a:schemeClr val="tx1"/>
                </a:solidFill>
              </a:rPr>
              <a:t>體系圖</a:t>
            </a:r>
            <a:br>
              <a:rPr lang="zh-TW" altLang="en-US" sz="2000" dirty="0">
                <a:solidFill>
                  <a:schemeClr val="tx1"/>
                </a:solidFill>
              </a:rPr>
            </a:br>
            <a:r>
              <a:rPr lang="zh-TW" altLang="en-US" sz="2000" dirty="0">
                <a:solidFill>
                  <a:schemeClr val="tx1"/>
                </a:solidFill>
              </a:rPr>
              <a:t>資料來源：</a:t>
            </a:r>
            <a:br>
              <a:rPr lang="zh-TW" altLang="en-US" sz="2000" dirty="0">
                <a:solidFill>
                  <a:schemeClr val="tx1"/>
                </a:solidFill>
              </a:rPr>
            </a:br>
            <a:r>
              <a:rPr lang="zh-TW" altLang="en-US" sz="2000" dirty="0">
                <a:solidFill>
                  <a:schemeClr val="tx1"/>
                </a:solidFill>
              </a:rPr>
              <a:t>徐慶全</a:t>
            </a:r>
            <a:r>
              <a:rPr lang="en-US" altLang="zh-TW" sz="2000" dirty="0">
                <a:solidFill>
                  <a:schemeClr val="tx1"/>
                </a:solidFill>
              </a:rPr>
              <a:t>(2017)</a:t>
            </a:r>
            <a:r>
              <a:rPr lang="zh-TW" altLang="en-US" sz="2000" dirty="0">
                <a:solidFill>
                  <a:schemeClr val="tx1"/>
                </a:solidFill>
              </a:rPr>
              <a:t>，內政部警政署，民防編組與運作，頁</a:t>
            </a:r>
            <a:r>
              <a:rPr lang="en-US" altLang="zh-TW" sz="2000" dirty="0">
                <a:solidFill>
                  <a:schemeClr val="tx1"/>
                </a:solidFill>
              </a:rPr>
              <a:t>15</a:t>
            </a:r>
            <a:r>
              <a:rPr lang="zh-TW" altLang="en-US" sz="2000" dirty="0">
                <a:solidFill>
                  <a:schemeClr val="tx1"/>
                </a:solidFill>
              </a:rPr>
              <a:t>。</a:t>
            </a:r>
            <a:r>
              <a:rPr lang="en-US" altLang="zh-TW" sz="2000" dirty="0">
                <a:solidFill>
                  <a:schemeClr val="tx1"/>
                </a:solidFill>
              </a:rPr>
              <a:t>https://slidesplayer.com/slide/11283776/</a:t>
            </a:r>
            <a:r>
              <a:rPr lang="zh-TW" altLang="en-US" sz="2000" dirty="0">
                <a:solidFill>
                  <a:schemeClr val="tx1"/>
                </a:solidFill>
              </a:rPr>
              <a:t>。檢索日期：中華民國</a:t>
            </a:r>
            <a:r>
              <a:rPr lang="en-US" altLang="zh-TW" sz="2000" dirty="0">
                <a:solidFill>
                  <a:schemeClr val="tx1"/>
                </a:solidFill>
              </a:rPr>
              <a:t>112</a:t>
            </a:r>
            <a:r>
              <a:rPr lang="zh-TW" altLang="en-US" sz="2000" dirty="0">
                <a:solidFill>
                  <a:schemeClr val="tx1"/>
                </a:solidFill>
              </a:rPr>
              <a:t>年</a:t>
            </a:r>
            <a:r>
              <a:rPr lang="en-US" altLang="zh-TW" sz="2000" dirty="0">
                <a:solidFill>
                  <a:schemeClr val="tx1"/>
                </a:solidFill>
              </a:rPr>
              <a:t>8</a:t>
            </a:r>
            <a:r>
              <a:rPr lang="zh-TW" altLang="en-US" sz="2000" dirty="0">
                <a:solidFill>
                  <a:schemeClr val="tx1"/>
                </a:solidFill>
              </a:rPr>
              <a:t>月</a:t>
            </a:r>
            <a:r>
              <a:rPr lang="en-US" altLang="zh-TW" sz="2000" dirty="0">
                <a:solidFill>
                  <a:schemeClr val="tx1"/>
                </a:solidFill>
              </a:rPr>
              <a:t>26</a:t>
            </a:r>
            <a:r>
              <a:rPr lang="zh-TW" altLang="en-US" sz="2000" dirty="0">
                <a:solidFill>
                  <a:schemeClr val="tx1"/>
                </a:solidFill>
              </a:rPr>
              <a:t>日。</a:t>
            </a:r>
            <a:br>
              <a:rPr lang="zh-TW" altLang="en-US" sz="2000" dirty="0">
                <a:solidFill>
                  <a:schemeClr val="tx1"/>
                </a:solidFill>
              </a:rPr>
            </a:br>
            <a:endParaRPr lang="zh-TW" altLang="en-US" sz="2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7139" y="556075"/>
            <a:ext cx="5503653" cy="402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0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3" y="4845169"/>
            <a:ext cx="8596668" cy="1320800"/>
          </a:xfrm>
        </p:spPr>
        <p:txBody>
          <a:bodyPr>
            <a:noAutofit/>
          </a:bodyPr>
          <a:lstStyle/>
          <a:p>
            <a:r>
              <a:rPr lang="zh-TW" altLang="en-US" sz="2000" dirty="0">
                <a:solidFill>
                  <a:schemeClr val="tx1"/>
                </a:solidFill>
              </a:rPr>
              <a:t>特種防護團編組體系圖</a:t>
            </a:r>
            <a:br>
              <a:rPr lang="zh-TW" altLang="en-US" sz="2000" dirty="0">
                <a:solidFill>
                  <a:schemeClr val="tx1"/>
                </a:solidFill>
              </a:rPr>
            </a:br>
            <a:r>
              <a:rPr lang="zh-TW" altLang="en-US" sz="2000" dirty="0">
                <a:solidFill>
                  <a:schemeClr val="tx1"/>
                </a:solidFill>
              </a:rPr>
              <a:t>資料來源：</a:t>
            </a:r>
            <a:br>
              <a:rPr lang="zh-TW" altLang="en-US" sz="2000" dirty="0">
                <a:solidFill>
                  <a:schemeClr val="tx1"/>
                </a:solidFill>
              </a:rPr>
            </a:br>
            <a:r>
              <a:rPr lang="zh-TW" altLang="en-US" sz="2000" dirty="0">
                <a:solidFill>
                  <a:schemeClr val="tx1"/>
                </a:solidFill>
              </a:rPr>
              <a:t>徐慶全</a:t>
            </a:r>
            <a:r>
              <a:rPr lang="en-US" altLang="zh-TW" sz="2000" dirty="0">
                <a:solidFill>
                  <a:schemeClr val="tx1"/>
                </a:solidFill>
              </a:rPr>
              <a:t>(2017)</a:t>
            </a:r>
            <a:r>
              <a:rPr lang="zh-TW" altLang="en-US" sz="2000" dirty="0">
                <a:solidFill>
                  <a:schemeClr val="tx1"/>
                </a:solidFill>
              </a:rPr>
              <a:t>，內政部警政署，民防編組與運作，頁</a:t>
            </a:r>
            <a:r>
              <a:rPr lang="en-US" altLang="zh-TW" sz="2000" dirty="0">
                <a:solidFill>
                  <a:schemeClr val="tx1"/>
                </a:solidFill>
              </a:rPr>
              <a:t>17</a:t>
            </a:r>
            <a:r>
              <a:rPr lang="zh-TW" altLang="en-US" sz="2000" dirty="0">
                <a:solidFill>
                  <a:schemeClr val="tx1"/>
                </a:solidFill>
              </a:rPr>
              <a:t>。</a:t>
            </a:r>
            <a:r>
              <a:rPr lang="en-US" altLang="zh-TW" sz="2000" dirty="0">
                <a:solidFill>
                  <a:schemeClr val="tx1"/>
                </a:solidFill>
              </a:rPr>
              <a:t>https://slidesplayer.com/slide/11283776/</a:t>
            </a:r>
            <a:r>
              <a:rPr lang="zh-TW" altLang="en-US" sz="2000" dirty="0">
                <a:solidFill>
                  <a:schemeClr val="tx1"/>
                </a:solidFill>
              </a:rPr>
              <a:t>。檢索日期：中華民國</a:t>
            </a:r>
            <a:r>
              <a:rPr lang="en-US" altLang="zh-TW" sz="2000" dirty="0">
                <a:solidFill>
                  <a:schemeClr val="tx1"/>
                </a:solidFill>
              </a:rPr>
              <a:t>112</a:t>
            </a:r>
            <a:r>
              <a:rPr lang="zh-TW" altLang="en-US" sz="2000" dirty="0">
                <a:solidFill>
                  <a:schemeClr val="tx1"/>
                </a:solidFill>
              </a:rPr>
              <a:t>年</a:t>
            </a:r>
            <a:r>
              <a:rPr lang="en-US" altLang="zh-TW" sz="2000" dirty="0">
                <a:solidFill>
                  <a:schemeClr val="tx1"/>
                </a:solidFill>
              </a:rPr>
              <a:t>8</a:t>
            </a:r>
            <a:r>
              <a:rPr lang="zh-TW" altLang="en-US" sz="2000" dirty="0">
                <a:solidFill>
                  <a:schemeClr val="tx1"/>
                </a:solidFill>
              </a:rPr>
              <a:t>月</a:t>
            </a:r>
            <a:r>
              <a:rPr lang="en-US" altLang="zh-TW" sz="2000" dirty="0">
                <a:solidFill>
                  <a:schemeClr val="tx1"/>
                </a:solidFill>
              </a:rPr>
              <a:t>26</a:t>
            </a:r>
            <a:r>
              <a:rPr lang="zh-TW" altLang="en-US" sz="2000" dirty="0">
                <a:solidFill>
                  <a:schemeClr val="tx1"/>
                </a:solidFill>
              </a:rPr>
              <a:t>日。</a:t>
            </a:r>
            <a:br>
              <a:rPr lang="zh-TW" altLang="en-US" sz="2000" dirty="0">
                <a:solidFill>
                  <a:schemeClr val="tx1"/>
                </a:solidFill>
              </a:rPr>
            </a:br>
            <a:endParaRPr lang="zh-TW" altLang="en-US" sz="2000" dirty="0">
              <a:solidFill>
                <a:schemeClr val="tx1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3194" y="633266"/>
            <a:ext cx="5364945" cy="37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0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8236" y="4534619"/>
            <a:ext cx="8596668" cy="1320800"/>
          </a:xfrm>
        </p:spPr>
        <p:txBody>
          <a:bodyPr>
            <a:noAutofit/>
          </a:bodyPr>
          <a:lstStyle/>
          <a:p>
            <a:r>
              <a:rPr lang="zh-TW" altLang="en-US" sz="2000" dirty="0">
                <a:solidFill>
                  <a:schemeClr val="tx1"/>
                </a:solidFill>
              </a:rPr>
              <a:t>防護團</a:t>
            </a:r>
            <a:r>
              <a:rPr lang="en-US" altLang="zh-TW" sz="2000" dirty="0">
                <a:solidFill>
                  <a:schemeClr val="tx1"/>
                </a:solidFill>
              </a:rPr>
              <a:t>(</a:t>
            </a:r>
            <a:r>
              <a:rPr lang="zh-TW" altLang="en-US" sz="2000" dirty="0">
                <a:solidFill>
                  <a:schemeClr val="tx1"/>
                </a:solidFill>
              </a:rPr>
              <a:t>聯合防護團</a:t>
            </a:r>
            <a:r>
              <a:rPr lang="en-US" altLang="zh-TW" sz="2000" dirty="0">
                <a:solidFill>
                  <a:schemeClr val="tx1"/>
                </a:solidFill>
              </a:rPr>
              <a:t>)</a:t>
            </a:r>
            <a:r>
              <a:rPr lang="zh-TW" altLang="en-US" sz="2000" dirty="0">
                <a:solidFill>
                  <a:schemeClr val="tx1"/>
                </a:solidFill>
              </a:rPr>
              <a:t>編組現況</a:t>
            </a:r>
            <a:br>
              <a:rPr lang="zh-TW" altLang="en-US" sz="2000" dirty="0">
                <a:solidFill>
                  <a:schemeClr val="tx1"/>
                </a:solidFill>
              </a:rPr>
            </a:br>
            <a:r>
              <a:rPr lang="zh-TW" altLang="en-US" sz="2000" dirty="0">
                <a:solidFill>
                  <a:schemeClr val="tx1"/>
                </a:solidFill>
              </a:rPr>
              <a:t>資料來源：</a:t>
            </a:r>
            <a:br>
              <a:rPr lang="zh-TW" altLang="en-US" sz="2000" dirty="0">
                <a:solidFill>
                  <a:schemeClr val="tx1"/>
                </a:solidFill>
              </a:rPr>
            </a:br>
            <a:r>
              <a:rPr lang="zh-TW" altLang="en-US" sz="2000" dirty="0">
                <a:solidFill>
                  <a:schemeClr val="tx1"/>
                </a:solidFill>
              </a:rPr>
              <a:t>徐慶全</a:t>
            </a:r>
            <a:r>
              <a:rPr lang="en-US" altLang="zh-TW" sz="2000" dirty="0">
                <a:solidFill>
                  <a:schemeClr val="tx1"/>
                </a:solidFill>
              </a:rPr>
              <a:t>(2017)</a:t>
            </a:r>
            <a:r>
              <a:rPr lang="zh-TW" altLang="en-US" sz="2000" dirty="0">
                <a:solidFill>
                  <a:schemeClr val="tx1"/>
                </a:solidFill>
              </a:rPr>
              <a:t>，內政部警政署，民防編組與運作，頁</a:t>
            </a:r>
            <a:r>
              <a:rPr lang="en-US" altLang="zh-TW" sz="2000" dirty="0">
                <a:solidFill>
                  <a:schemeClr val="tx1"/>
                </a:solidFill>
              </a:rPr>
              <a:t>18</a:t>
            </a:r>
            <a:r>
              <a:rPr lang="zh-TW" altLang="en-US" sz="2000" dirty="0">
                <a:solidFill>
                  <a:schemeClr val="tx1"/>
                </a:solidFill>
              </a:rPr>
              <a:t>。</a:t>
            </a:r>
            <a:r>
              <a:rPr lang="en-US" altLang="zh-TW" sz="2000" dirty="0">
                <a:solidFill>
                  <a:schemeClr val="tx1"/>
                </a:solidFill>
              </a:rPr>
              <a:t>https://slidesplayer.com/slide/11283776/</a:t>
            </a:r>
            <a:r>
              <a:rPr lang="zh-TW" altLang="en-US" sz="2000" dirty="0">
                <a:solidFill>
                  <a:schemeClr val="tx1"/>
                </a:solidFill>
              </a:rPr>
              <a:t>。檢索日期：中華民國</a:t>
            </a:r>
            <a:r>
              <a:rPr lang="en-US" altLang="zh-TW" sz="2000" dirty="0">
                <a:solidFill>
                  <a:schemeClr val="tx1"/>
                </a:solidFill>
              </a:rPr>
              <a:t>112</a:t>
            </a:r>
            <a:r>
              <a:rPr lang="zh-TW" altLang="en-US" sz="2000" dirty="0">
                <a:solidFill>
                  <a:schemeClr val="tx1"/>
                </a:solidFill>
              </a:rPr>
              <a:t>年</a:t>
            </a:r>
            <a:r>
              <a:rPr lang="en-US" altLang="zh-TW" sz="2000" dirty="0">
                <a:solidFill>
                  <a:schemeClr val="tx1"/>
                </a:solidFill>
              </a:rPr>
              <a:t>8</a:t>
            </a:r>
            <a:r>
              <a:rPr lang="zh-TW" altLang="en-US" sz="2000" dirty="0">
                <a:solidFill>
                  <a:schemeClr val="tx1"/>
                </a:solidFill>
              </a:rPr>
              <a:t>月</a:t>
            </a:r>
            <a:r>
              <a:rPr lang="en-US" altLang="zh-TW" sz="2000" dirty="0">
                <a:solidFill>
                  <a:schemeClr val="tx1"/>
                </a:solidFill>
              </a:rPr>
              <a:t>26</a:t>
            </a:r>
            <a:r>
              <a:rPr lang="zh-TW" altLang="en-US" sz="2000" dirty="0">
                <a:solidFill>
                  <a:schemeClr val="tx1"/>
                </a:solidFill>
              </a:rPr>
              <a:t>日。</a:t>
            </a:r>
            <a:br>
              <a:rPr lang="zh-TW" altLang="en-US" sz="2000" dirty="0">
                <a:solidFill>
                  <a:schemeClr val="tx1"/>
                </a:solidFill>
              </a:rPr>
            </a:br>
            <a:endParaRPr lang="zh-TW" altLang="en-US" sz="2000" dirty="0">
              <a:solidFill>
                <a:schemeClr val="tx1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2497" y="488629"/>
            <a:ext cx="5188146" cy="37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4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240</TotalTime>
  <Words>1663</Words>
  <Application>Microsoft Office PowerPoint</Application>
  <PresentationFormat>寬螢幕</PresentationFormat>
  <Paragraphs>80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1" baseType="lpstr">
      <vt:lpstr>微軟正黑體</vt:lpstr>
      <vt:lpstr>Arial</vt:lpstr>
      <vt:lpstr>Trebuchet MS</vt:lpstr>
      <vt:lpstr>Wingdings 3</vt:lpstr>
      <vt:lpstr>多面向</vt:lpstr>
      <vt:lpstr>臺灣民防機制的現況、困境與可行的回應對策   The Current Situations, Predicaments, and Feasible Countermeasures of Taiwan's Civil Defense Mechanism </vt:lpstr>
      <vt:lpstr>目次</vt:lpstr>
      <vt:lpstr>民防的目的</vt:lpstr>
      <vt:lpstr>壹、臺灣民防機制的編組體系現況 </vt:lpstr>
      <vt:lpstr>民防團隊編組體系圖 資料來源： 徐慶全(2017)，內政部警政署，民防編組與運作，頁14。https://slidesplayer.com/slide/11283776/。檢索日期：中華民國112年8月26日。 </vt:lpstr>
      <vt:lpstr>民防總隊編組體系圖 資料來源： 徐慶全(2017)，內政部警政署，民防編組與運作，頁15。https://slidesplayer.com/slide/11283776/。檢索日期：中華民國112年8月26日。 </vt:lpstr>
      <vt:lpstr>民防團編組體系圖 資料來源： 徐慶全(2017)，內政部警政署，民防編組與運作，頁15。https://slidesplayer.com/slide/11283776/。檢索日期：中華民國112年8月26日。 </vt:lpstr>
      <vt:lpstr>特種防護團編組體系圖 資料來源： 徐慶全(2017)，內政部警政署，民防編組與運作，頁17。https://slidesplayer.com/slide/11283776/。檢索日期：中華民國112年8月26日。 </vt:lpstr>
      <vt:lpstr>防護團(聯合防護團)編組現況 資料來源： 徐慶全(2017)，內政部警政署，民防編組與運作，頁18。https://slidesplayer.com/slide/11283776/。檢索日期：中華民國112年8月26日。 </vt:lpstr>
      <vt:lpstr>民防團隊人力數量之編組現況 資料來源： 張離明（2022），一次盤點臺灣民防系統問題：經費錯置、定位不明、訓練不足，https://watchout.tw/forum/evx1kQx8KiljdDfGEUuK。檢索日期：中華民國112年8月20日。並由作者整理繪製。 </vt:lpstr>
      <vt:lpstr>貳、民防工作範圍</vt:lpstr>
      <vt:lpstr>參、動員能量支援內容 </vt:lpstr>
      <vt:lpstr>肆、臺灣民防機制的困境 </vt:lpstr>
      <vt:lpstr>伍、臺灣民防機制的可行回應對策 </vt:lpstr>
      <vt:lpstr>陸、結論與建議 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臺灣民防機制的現況、困境與可行的回應對策</dc:title>
  <dc:creator>asus108_a44</dc:creator>
  <cp:lastModifiedBy>user</cp:lastModifiedBy>
  <cp:revision>51</cp:revision>
  <dcterms:created xsi:type="dcterms:W3CDTF">2023-10-01T04:10:05Z</dcterms:created>
  <dcterms:modified xsi:type="dcterms:W3CDTF">2024-01-05T09:35:02Z</dcterms:modified>
</cp:coreProperties>
</file>