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300" r:id="rId4"/>
    <p:sldId id="30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89" r:id="rId20"/>
    <p:sldId id="271" r:id="rId21"/>
    <p:sldId id="290" r:id="rId22"/>
    <p:sldId id="272" r:id="rId23"/>
    <p:sldId id="273" r:id="rId24"/>
    <p:sldId id="291" r:id="rId25"/>
    <p:sldId id="274" r:id="rId26"/>
    <p:sldId id="275" r:id="rId27"/>
    <p:sldId id="292" r:id="rId28"/>
    <p:sldId id="276" r:id="rId29"/>
    <p:sldId id="293" r:id="rId30"/>
    <p:sldId id="277" r:id="rId31"/>
    <p:sldId id="294" r:id="rId32"/>
    <p:sldId id="278" r:id="rId33"/>
    <p:sldId id="295" r:id="rId34"/>
    <p:sldId id="279" r:id="rId35"/>
    <p:sldId id="280" r:id="rId36"/>
    <p:sldId id="296" r:id="rId37"/>
    <p:sldId id="281" r:id="rId38"/>
    <p:sldId id="283" r:id="rId39"/>
    <p:sldId id="284" r:id="rId40"/>
    <p:sldId id="285" r:id="rId41"/>
    <p:sldId id="286" r:id="rId42"/>
    <p:sldId id="298" r:id="rId43"/>
    <p:sldId id="287" r:id="rId44"/>
    <p:sldId id="288" r:id="rId45"/>
    <p:sldId id="303" r:id="rId46"/>
    <p:sldId id="302" r:id="rId47"/>
    <p:sldId id="297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0145" y="230909"/>
            <a:ext cx="11610110" cy="2586182"/>
          </a:xfrm>
        </p:spPr>
        <p:txBody>
          <a:bodyPr/>
          <a:lstStyle/>
          <a:p>
            <a:pPr algn="ctr"/>
            <a:r>
              <a:rPr lang="en-US" altLang="zh-TW" sz="6600" b="1" dirty="0">
                <a:solidFill>
                  <a:schemeClr val="tx1"/>
                </a:solidFill>
                <a:latin typeface="+mj-ea"/>
              </a:rPr>
              <a:t>2021(</a:t>
            </a:r>
            <a:r>
              <a:rPr lang="zh-TW" altLang="en-US" sz="6600" b="1" dirty="0">
                <a:solidFill>
                  <a:schemeClr val="tx1"/>
                </a:solidFill>
                <a:latin typeface="+mj-ea"/>
              </a:rPr>
              <a:t>第十九屆</a:t>
            </a:r>
            <a:r>
              <a:rPr lang="en-US" altLang="zh-TW" sz="6600" b="1" dirty="0" smtClean="0">
                <a:solidFill>
                  <a:schemeClr val="tx1"/>
                </a:solidFill>
                <a:latin typeface="+mj-ea"/>
              </a:rPr>
              <a:t>)</a:t>
            </a:r>
            <a:r>
              <a:rPr lang="zh-TW" altLang="en-US" sz="6600" b="1" dirty="0" smtClean="0">
                <a:solidFill>
                  <a:schemeClr val="tx1"/>
                </a:solidFill>
                <a:latin typeface="+mj-ea"/>
              </a:rPr>
              <a:t>危機</a:t>
            </a:r>
            <a:r>
              <a:rPr lang="zh-TW" altLang="en-US" sz="6600" b="1" dirty="0">
                <a:solidFill>
                  <a:schemeClr val="tx1"/>
                </a:solidFill>
                <a:latin typeface="+mj-ea"/>
              </a:rPr>
              <a:t>管理暨工業工程與安全管理學術研討會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295564" y="2918691"/>
            <a:ext cx="12487564" cy="3420564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zh-TW" altLang="zh-TW" sz="12300" b="1" dirty="0">
                <a:solidFill>
                  <a:srgbClr val="FF0000"/>
                </a:solidFill>
                <a:latin typeface="+mj-ea"/>
                <a:ea typeface="+mj-ea"/>
              </a:rPr>
              <a:t>試論新型冠狀病毒（</a:t>
            </a:r>
            <a:r>
              <a:rPr lang="en-US" altLang="zh-TW" sz="12300" b="1" dirty="0">
                <a:solidFill>
                  <a:srgbClr val="FF0000"/>
                </a:solidFill>
                <a:latin typeface="+mj-ea"/>
                <a:ea typeface="+mj-ea"/>
              </a:rPr>
              <a:t>COVID-19</a:t>
            </a:r>
            <a:r>
              <a:rPr lang="zh-TW" altLang="zh-TW" sz="12300" b="1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TW" sz="123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zh-TW" altLang="zh-TW" sz="12300" b="1" dirty="0" smtClean="0">
                <a:solidFill>
                  <a:srgbClr val="FF0000"/>
                </a:solidFill>
                <a:latin typeface="+mj-ea"/>
                <a:ea typeface="+mj-ea"/>
              </a:rPr>
              <a:t>社區感染防治機制面臨的問題與可行的回應對策</a:t>
            </a:r>
            <a:endParaRPr lang="en-US" altLang="zh-TW" sz="123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endParaRPr lang="en-US" altLang="zh-TW" sz="36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TW" altLang="en-US" sz="18500" b="1" dirty="0" smtClean="0">
                <a:solidFill>
                  <a:schemeClr val="tx1"/>
                </a:solidFill>
                <a:latin typeface="+mj-ea"/>
                <a:ea typeface="+mj-ea"/>
              </a:rPr>
              <a:t>中華民國</a:t>
            </a:r>
            <a:r>
              <a:rPr lang="en-US" altLang="zh-TW" sz="18500" b="1" dirty="0" smtClean="0">
                <a:solidFill>
                  <a:schemeClr val="tx1"/>
                </a:solidFill>
                <a:latin typeface="+mj-ea"/>
                <a:ea typeface="+mj-ea"/>
              </a:rPr>
              <a:t>110</a:t>
            </a:r>
            <a:r>
              <a:rPr lang="zh-TW" altLang="en-US" sz="18500" b="1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TW" sz="18500" b="1" dirty="0" smtClean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zh-TW" altLang="en-US" sz="18500" b="1" dirty="0" smtClean="0">
                <a:solidFill>
                  <a:schemeClr val="tx1"/>
                </a:solidFill>
                <a:latin typeface="+mj-ea"/>
                <a:ea typeface="+mj-ea"/>
              </a:rPr>
              <a:t>月</a:t>
            </a:r>
            <a:r>
              <a:rPr lang="en-US" altLang="zh-TW" sz="18500" b="1" dirty="0" smtClean="0">
                <a:solidFill>
                  <a:schemeClr val="tx1"/>
                </a:solidFill>
                <a:latin typeface="+mj-ea"/>
                <a:ea typeface="+mj-ea"/>
              </a:rPr>
              <a:t>14</a:t>
            </a:r>
            <a:r>
              <a:rPr lang="zh-TW" altLang="en-US" sz="18500" b="1" dirty="0" smtClean="0">
                <a:solidFill>
                  <a:schemeClr val="tx1"/>
                </a:solidFill>
                <a:latin typeface="+mj-ea"/>
                <a:ea typeface="+mj-ea"/>
              </a:rPr>
              <a:t>日</a:t>
            </a:r>
            <a:endParaRPr lang="zh-TW" altLang="zh-TW" sz="185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endParaRPr lang="zh-TW" altLang="zh-TW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endParaRPr lang="zh-TW" altLang="en-US" sz="3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411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524067" cy="13208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2.1 </a:t>
            </a: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我國政府拒絕採購「中資」、「中製」、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>
                <a:solidFill>
                  <a:schemeClr val="tx1"/>
                </a:solidFill>
                <a:latin typeface="+mj-ea"/>
              </a:rPr>
            </a:b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    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「中銷」之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疫苗之合宜性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10814213" cy="440726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TW" altLang="zh-TW" sz="2800" b="1" dirty="0" smtClean="0">
                <a:solidFill>
                  <a:srgbClr val="7030A0"/>
                </a:solidFill>
                <a:latin typeface="+mj-ea"/>
                <a:ea typeface="+mj-ea"/>
              </a:rPr>
              <a:t>世界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衞生組織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（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WHO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）免疫戰略諮詢專家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Alejandro </a:t>
            </a:r>
            <a:r>
              <a:rPr lang="en-US" altLang="zh-TW" sz="2800" b="1" dirty="0" err="1" smtClean="0">
                <a:solidFill>
                  <a:schemeClr val="tx1"/>
                </a:solidFill>
                <a:latin typeface="+mj-ea"/>
                <a:ea typeface="+mj-ea"/>
              </a:rPr>
              <a:t>Cravioto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承認「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中國國藥集團」和「科興」的兩款新型冠狀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病毒疫苗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有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一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定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之保護效力，且符合世界衛生組織之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標準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(4)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基於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台灣民眾的自我決定權、自我選擇權、人性尊嚴、人格權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健康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權、生命權之人權考量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應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審慎評估採購「中資」、「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中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製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」、「中銷」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之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</a:rPr>
              <a:t>新型冠狀病毒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疫苗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之合宜性、可行性、必要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性</a:t>
            </a:r>
            <a:endParaRPr lang="zh-TW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32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17397" cy="13208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2.2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居家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檢疫、居家隔離、自主健康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管理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之監控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機制仍不足</a:t>
            </a: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995854"/>
            <a:ext cx="11139529" cy="4800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33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33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3300" b="1" dirty="0" smtClean="0">
                <a:solidFill>
                  <a:schemeClr val="tx1"/>
                </a:solidFill>
                <a:latin typeface="+mj-ea"/>
                <a:ea typeface="+mj-ea"/>
              </a:rPr>
              <a:t>衛</a:t>
            </a:r>
            <a:r>
              <a:rPr lang="zh-TW" altLang="zh-TW" sz="3300" b="1" dirty="0">
                <a:solidFill>
                  <a:schemeClr val="tx1"/>
                </a:solidFill>
                <a:latin typeface="+mj-ea"/>
                <a:ea typeface="+mj-ea"/>
              </a:rPr>
              <a:t>福部依照不同檢疫情況及嚴重性分成以下三種處置</a:t>
            </a:r>
            <a:r>
              <a:rPr lang="en-US" altLang="zh-TW" sz="33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3300" b="1" dirty="0" smtClean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endParaRPr lang="en-US" altLang="zh-TW" sz="33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a.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居家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隔離</a:t>
            </a: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: 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主要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針對「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與確診新冠肺炎的病人有接觸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」的人居家隔離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 14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天，已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完成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隔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離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14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天者將安排採檢，並持續進行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 7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天自主健康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管理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b.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居家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檢疫</a:t>
            </a: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: 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針對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所有入境人士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」一律居家檢疫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 14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天，並在期間結束後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自主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健康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管理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7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天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c.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自主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健康管理</a:t>
            </a: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: 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一定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期間內「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申請赴港澳獲准者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」或為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通報個案但已檢驗陰性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且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符合解除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隔離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條件者及政府特別提醒的民眾，在通知檢驗結果前，請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務必留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在家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中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不可外出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43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723966" cy="1465385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2.2 </a:t>
            </a: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居家檢疫、居家隔離、自主健康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管理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之監控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機制仍不足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10453729" cy="4372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管控程序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</a:rPr>
              <a:t>：</a:t>
            </a:r>
            <a:endParaRPr lang="en-US" altLang="zh-TW" sz="2800" b="1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居家隔離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與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居家檢疫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均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有限制不得任意外出及搭乘公共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交通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工具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，警政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機關透過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監控手機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定位將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未遵守規定軌跡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異常者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通知</a:t>
            </a:r>
            <a:r>
              <a:rPr lang="zh-TW" altLang="zh-TW" sz="2800" b="1" dirty="0" smtClean="0">
                <a:solidFill>
                  <a:srgbClr val="7030A0"/>
                </a:solidFill>
                <a:latin typeface="+mj-ea"/>
                <a:ea typeface="+mj-ea"/>
              </a:rPr>
              <a:t>衛生局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調查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，如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確認民眾在外亂跑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則</a:t>
            </a:r>
            <a:r>
              <a:rPr lang="zh-TW" altLang="zh-TW" sz="2800" b="1" dirty="0" smtClean="0">
                <a:solidFill>
                  <a:srgbClr val="7030A0"/>
                </a:solidFill>
                <a:latin typeface="+mj-ea"/>
                <a:ea typeface="+mj-ea"/>
              </a:rPr>
              <a:t>警察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介入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強制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處理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</a:rPr>
              <a:t>防疫漏洞：</a:t>
            </a:r>
            <a:endParaRPr lang="en-US" altLang="zh-TW" sz="2800" b="1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我們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無法用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手機路徑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的監控確認該民眾會使用何種的交通工具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?</a:t>
            </a: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若其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將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手機置留家中而執意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外出，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系統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上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則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無法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做身分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辨識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42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2.3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新型冠狀病毒（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）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社區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感染源頭防治相當不易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10691120" cy="4257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找不到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可能的感染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源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及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追蹤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溯源不容易的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原因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病毒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具有「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發病前感染者即有傳染力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」、「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感染者有較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高的比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例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呈現『無症狀』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」及「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一旦開始傳播其效率驚人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等三大特徵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無法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完全排除國內社區有零星個案正在傳播之本土感染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可能性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</a:rPr>
              <a:t>：</a:t>
            </a:r>
            <a:endParaRPr lang="en-US" altLang="zh-TW" sz="2800" b="1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自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臺返國的外籍人士（諸如外勞等），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在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其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返回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當地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母國入境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受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檢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時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有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檢測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出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陽性反應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，此證明其在台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期間即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受感染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可能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435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44836" cy="13208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2.4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我國研發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疫苗之技術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與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效能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有待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提升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6272" y="1930400"/>
            <a:ext cx="10629574" cy="469020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研發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國產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本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土性疫苗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之現狀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a.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目前已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投入新冠疫苗研發的廠商共計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有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國光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生技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聯亞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生技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與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高端疫苗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等三家，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而進度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最快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者為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高端疫苗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公司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b.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衛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福部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特許將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「第</a:t>
            </a: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期併第</a:t>
            </a: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期人體試驗一起執行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</a:rPr>
              <a:t> ：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</a:rPr>
              <a:t>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</a:rPr>
              <a:t>基於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</a:rPr>
              <a:t>對疫苗的急迫需求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</a:rPr>
              <a:t>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高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端疫苗必須聯合全台灣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 11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家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臨床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試驗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中心，協助找到達到千人以上的受測者進行人體試驗，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因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此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難度頗高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87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08604" cy="13208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2.4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我國研發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疫苗之技術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與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效能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有待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提升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732085"/>
            <a:ext cx="11245036" cy="51259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向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國際採購新冠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疫苗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  <a:ea typeface="+mj-ea"/>
              </a:rPr>
              <a:t>與自行研發的困境</a:t>
            </a:r>
            <a:endParaRPr lang="en-US" altLang="zh-TW" sz="3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0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a. 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我國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政府能從</a:t>
            </a:r>
            <a:r>
              <a:rPr lang="en-US" altLang="zh-TW" sz="3000" b="1" dirty="0" err="1">
                <a:solidFill>
                  <a:schemeClr val="tx1"/>
                </a:solidFill>
                <a:latin typeface="+mj-ea"/>
                <a:ea typeface="+mj-ea"/>
              </a:rPr>
              <a:t>COVAX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（</a:t>
            </a:r>
            <a:r>
              <a:rPr lang="zh-TW" altLang="zh-TW" sz="3000" b="1" dirty="0">
                <a:solidFill>
                  <a:srgbClr val="FF0000"/>
                </a:solidFill>
                <a:latin typeface="+mj-ea"/>
                <a:ea typeface="+mj-ea"/>
              </a:rPr>
              <a:t>全球新冠疫苗平台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）管道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取得的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疫苗劑量</a:t>
            </a:r>
            <a:endParaRPr lang="en-US" altLang="zh-TW" sz="3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並不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多，國內自行研發疫苗的進度卻不如預期的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順利</a:t>
            </a:r>
            <a:endParaRPr lang="en-US" altLang="zh-TW" sz="3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b. 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</a:rPr>
              <a:t>第</a:t>
            </a:r>
            <a:r>
              <a:rPr lang="en-US" altLang="zh-TW" sz="3000" b="1" dirty="0">
                <a:solidFill>
                  <a:schemeClr val="tx1"/>
                </a:solidFill>
                <a:latin typeface="+mj-ea"/>
              </a:rPr>
              <a:t>3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</a:rPr>
              <a:t>期受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</a:rPr>
              <a:t>測通常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</a:rPr>
              <a:t>會納入來自數個不同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</a:rPr>
              <a:t>國家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</a:rPr>
              <a:t>的數百位、甚至數千位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</a:rPr>
              <a:t>受</a:t>
            </a:r>
            <a:endParaRPr lang="en-US" altLang="zh-TW" sz="3000" b="1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</a:rPr>
              <a:t>        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</a:rPr>
              <a:t>試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</a:rPr>
              <a:t>者，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</a:rPr>
              <a:t>而且必須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</a:rPr>
              <a:t>包含</a:t>
            </a:r>
            <a:r>
              <a:rPr lang="zh-TW" altLang="zh-TW" sz="3000" b="1" dirty="0">
                <a:solidFill>
                  <a:srgbClr val="7030A0"/>
                </a:solidFill>
                <a:latin typeface="+mj-ea"/>
              </a:rPr>
              <a:t>健康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</a:rPr>
              <a:t>與</a:t>
            </a:r>
            <a:r>
              <a:rPr lang="zh-TW" altLang="zh-TW" sz="3000" b="1" dirty="0">
                <a:solidFill>
                  <a:srgbClr val="7030A0"/>
                </a:solidFill>
                <a:latin typeface="+mj-ea"/>
              </a:rPr>
              <a:t>處於</a:t>
            </a:r>
            <a:r>
              <a:rPr lang="zh-TW" altLang="zh-TW" sz="3000" b="1" dirty="0" smtClean="0">
                <a:solidFill>
                  <a:srgbClr val="7030A0"/>
                </a:solidFill>
                <a:latin typeface="+mj-ea"/>
              </a:rPr>
              <a:t>感染高</a:t>
            </a:r>
            <a:r>
              <a:rPr lang="zh-TW" altLang="zh-TW" sz="3000" b="1" dirty="0">
                <a:solidFill>
                  <a:srgbClr val="7030A0"/>
                </a:solidFill>
                <a:latin typeface="+mj-ea"/>
              </a:rPr>
              <a:t>風險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</a:rPr>
              <a:t>的兩群對照組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</a:rPr>
              <a:t>，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</a:rPr>
              <a:t>目前</a:t>
            </a:r>
            <a:endParaRPr lang="en-US" altLang="zh-TW" sz="3000" b="1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</a:rPr>
              <a:t>        國際交流測試的可能性不高</a:t>
            </a:r>
            <a:endParaRPr lang="en-US" altLang="zh-TW" sz="3000" b="1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</a:rPr>
              <a:t>   </a:t>
            </a:r>
            <a:r>
              <a:rPr lang="en-US" altLang="zh-TW" sz="3000" b="1" dirty="0" smtClean="0">
                <a:solidFill>
                  <a:schemeClr val="tx1"/>
                </a:solidFill>
                <a:latin typeface="+mj-ea"/>
              </a:rPr>
              <a:t>c. 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只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做</a:t>
            </a:r>
            <a:r>
              <a:rPr lang="en-US" altLang="zh-TW" sz="3000" b="1" dirty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期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  <a:ea typeface="+mj-ea"/>
              </a:rPr>
              <a:t>測試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的疫苗很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難被國際「</a:t>
            </a:r>
            <a:r>
              <a:rPr lang="zh-TW" altLang="zh-TW" sz="3000" b="1" dirty="0">
                <a:solidFill>
                  <a:srgbClr val="FF0000"/>
                </a:solidFill>
                <a:latin typeface="+mj-ea"/>
                <a:ea typeface="+mj-ea"/>
              </a:rPr>
              <a:t>疫苗護照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」認證，故我國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研發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  <a:ea typeface="+mj-ea"/>
              </a:rPr>
              <a:t>新</a:t>
            </a:r>
            <a:endParaRPr lang="en-US" altLang="zh-TW" sz="3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  <a:ea typeface="+mj-ea"/>
              </a:rPr>
              <a:t>        冠肺炎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疫苗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之技術與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效能受</a:t>
            </a:r>
            <a:r>
              <a:rPr lang="zh-TW" altLang="zh-TW" sz="3000" b="1" dirty="0">
                <a:solidFill>
                  <a:schemeClr val="tx1"/>
                </a:solidFill>
                <a:latin typeface="+mj-ea"/>
                <a:ea typeface="+mj-ea"/>
              </a:rPr>
              <a:t>限於樣本數量及研發技能，容有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相當</a:t>
            </a:r>
            <a:endParaRPr lang="en-US" altLang="zh-TW" sz="3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3000" b="1" dirty="0" smtClean="0">
                <a:solidFill>
                  <a:schemeClr val="tx1"/>
                </a:solidFill>
                <a:latin typeface="+mj-ea"/>
                <a:ea typeface="+mj-ea"/>
              </a:rPr>
              <a:t>        </a:t>
            </a:r>
            <a:r>
              <a:rPr lang="zh-TW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大的精進空間</a:t>
            </a:r>
            <a:endParaRPr lang="en-US" altLang="zh-TW" sz="3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3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775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838266" cy="8763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2.5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民眾防疫觀念與實際防疫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作為有待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強化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6814" y="1485900"/>
            <a:ext cx="10084777" cy="52050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</a:rPr>
              <a:t>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</a:rPr>
              <a:t>應遵循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防疫新生活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的相關準則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2020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月至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月因新冠肺炎爆發流行關係，民眾均有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遵守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勤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洗手、戴口罩的防疫措施，相對意外發現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流感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及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腸病毒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個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案比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往年減少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成，不過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6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月大解封後，流感及腸病毒的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案例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就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跟著增加，這是大家對於個人防疫態度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鬆懈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自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2021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年初至今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，疫情升溫且傳出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數起本土疫情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案例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公眾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人物若不得不應酬跑攤時，請務必戴上口罩，盡量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減少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逐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桌敬酒，以便減少群聚感染的機會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502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15274" cy="13208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2.6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我國國境線上的防疫政策作為未能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精實化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有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社區感染風險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930401"/>
            <a:ext cx="10858174" cy="4778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由航空公司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自行執行與管理的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《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國籍航空公司實施機組人員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防疫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健康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管控措施作業原則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》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的漏洞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a.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沒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過夜班不用檢疫，僅自主健康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管理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7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天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；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有在外站過夜的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返台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後要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居家檢疫，其要求是「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貨機</a:t>
            </a:r>
            <a:r>
              <a:rPr lang="en-US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天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、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客機</a:t>
            </a:r>
            <a:r>
              <a:rPr lang="en-US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5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天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」而非外界所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認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知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的一律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14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天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b.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在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「自主健康」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管理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期滿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，航空公司有權利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再派遣飛行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任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務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∘</a:t>
            </a:r>
            <a:r>
              <a:rPr lang="zh-TW" altLang="zh-TW" sz="2800" b="1" dirty="0" smtClean="0">
                <a:solidFill>
                  <a:schemeClr val="tx1"/>
                </a:solidFill>
              </a:rPr>
              <a:t>自主</a:t>
            </a:r>
            <a:r>
              <a:rPr lang="zh-TW" altLang="zh-TW" sz="2800" b="1" dirty="0">
                <a:solidFill>
                  <a:schemeClr val="tx1"/>
                </a:solidFill>
              </a:rPr>
              <a:t>健康管理期間，只要外出均戴口罩，不出入大型集會</a:t>
            </a:r>
            <a:r>
              <a:rPr lang="zh-TW" altLang="zh-TW" sz="2800" b="1" dirty="0" smtClean="0">
                <a:solidFill>
                  <a:schemeClr val="tx1"/>
                </a:solidFill>
              </a:rPr>
              <a:t>場</a:t>
            </a:r>
            <a:endParaRPr lang="en-US" altLang="zh-TW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      </a:t>
            </a:r>
            <a:r>
              <a:rPr lang="zh-TW" altLang="zh-TW" sz="2800" b="1" dirty="0" smtClean="0">
                <a:solidFill>
                  <a:schemeClr val="tx1"/>
                </a:solidFill>
              </a:rPr>
              <a:t>所</a:t>
            </a:r>
            <a:r>
              <a:rPr lang="zh-TW" altLang="zh-TW" sz="2800" b="1" dirty="0">
                <a:solidFill>
                  <a:schemeClr val="tx1"/>
                </a:solidFill>
              </a:rPr>
              <a:t>及避免搭乘大眾交通工具等是可以</a:t>
            </a:r>
            <a:r>
              <a:rPr lang="zh-TW" altLang="zh-TW" sz="2800" b="1" dirty="0" smtClean="0">
                <a:solidFill>
                  <a:schemeClr val="tx1"/>
                </a:solidFill>
              </a:rPr>
              <a:t>的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473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0520" y="697523"/>
            <a:ext cx="10348221" cy="13208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2.6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我國國境線上的防疫政策作為未能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精實化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有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社區感染風險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6802" y="2470638"/>
            <a:ext cx="10884552" cy="42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無法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立即判斷「</a:t>
            </a:r>
            <a:r>
              <a:rPr lang="en-US" altLang="zh-TW" sz="2800" b="1" dirty="0" err="1">
                <a:solidFill>
                  <a:srgbClr val="FF0000"/>
                </a:solidFill>
                <a:latin typeface="+mj-ea"/>
                <a:ea typeface="+mj-ea"/>
              </a:rPr>
              <a:t>COVID</a:t>
            </a: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-19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核酸檢驗陰性報告書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」之真實性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與否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a.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各國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醫療院所開立之入國旅客應出示｢表定航班時間｣（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Flight</a:t>
            </a: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schedule time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）前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天內的「</a:t>
            </a:r>
            <a:r>
              <a:rPr lang="en-US" altLang="zh-TW" sz="2800" b="1" dirty="0" err="1">
                <a:solidFill>
                  <a:schemeClr val="tx1"/>
                </a:solidFill>
                <a:latin typeface="+mj-ea"/>
                <a:ea typeface="+mj-ea"/>
              </a:rPr>
              <a:t>COVID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-19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核酸檢驗陰性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報告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書」，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格式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不一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撰寫方式亦未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統一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b.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在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實際的國境執法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上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無法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排除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入國旅客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偽變造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上述報告書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可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能性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52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216335" cy="13208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2.6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我國國境線上的防疫政策作為未能精實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化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有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社區感染風險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602523"/>
            <a:ext cx="10084451" cy="3438839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建議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勿過於高度依賴外國之「</a:t>
            </a:r>
            <a:r>
              <a:rPr lang="en-US" altLang="zh-TW" sz="2800" b="1" dirty="0" err="1">
                <a:solidFill>
                  <a:schemeClr val="tx1"/>
                </a:solidFill>
                <a:latin typeface="+mj-ea"/>
                <a:ea typeface="+mj-ea"/>
              </a:rPr>
              <a:t>COVID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-19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核酸檢驗陰性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報告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書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必須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對入境人士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全面進行普篩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以杜絕社區感染，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故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確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有必要再檢視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我國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國境線上的防疫政策是否精實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?</a:t>
            </a:r>
            <a:endParaRPr lang="zh-TW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80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27" y="-1"/>
            <a:ext cx="12007273" cy="667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22805" cy="13208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2.7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政府機關防疫觀念與實際防疫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作為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存在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落差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6327" y="2068945"/>
            <a:ext cx="11102109" cy="5052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 </a:t>
            </a:r>
            <a:r>
              <a:rPr lang="zh-TW" altLang="en-US" sz="4800" b="1" dirty="0" smtClean="0">
                <a:solidFill>
                  <a:schemeClr val="tx1"/>
                </a:solidFill>
                <a:latin typeface="+mj-ea"/>
                <a:ea typeface="+mj-ea"/>
              </a:rPr>
              <a:t>自</a:t>
            </a:r>
            <a:r>
              <a:rPr lang="en-US" altLang="zh-TW" sz="4800" b="1" dirty="0" smtClean="0">
                <a:solidFill>
                  <a:srgbClr val="FF0000"/>
                </a:solidFill>
                <a:latin typeface="+mj-ea"/>
                <a:ea typeface="+mj-ea"/>
              </a:rPr>
              <a:t>2020</a:t>
            </a:r>
            <a:r>
              <a:rPr lang="zh-TW" altLang="zh-TW" sz="4800" b="1" dirty="0" smtClean="0">
                <a:solidFill>
                  <a:srgbClr val="FF0000"/>
                </a:solidFill>
                <a:latin typeface="+mj-ea"/>
                <a:ea typeface="+mj-ea"/>
              </a:rPr>
              <a:t>年</a:t>
            </a:r>
            <a:r>
              <a:rPr lang="en-US" altLang="zh-TW" sz="4800" b="1" dirty="0">
                <a:solidFill>
                  <a:srgbClr val="FF0000"/>
                </a:solidFill>
                <a:latin typeface="+mj-ea"/>
                <a:ea typeface="+mj-ea"/>
              </a:rPr>
              <a:t>6</a:t>
            </a:r>
            <a:r>
              <a:rPr lang="zh-TW" altLang="zh-TW" sz="4800" b="1" dirty="0" smtClean="0">
                <a:solidFill>
                  <a:srgbClr val="FF0000"/>
                </a:solidFill>
                <a:latin typeface="+mj-ea"/>
                <a:ea typeface="+mj-ea"/>
              </a:rPr>
              <a:t>月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起</a:t>
            </a:r>
            <a:r>
              <a:rPr lang="zh-TW" altLang="zh-TW" sz="4800" b="1" dirty="0">
                <a:solidFill>
                  <a:schemeClr val="tx1"/>
                </a:solidFill>
                <a:latin typeface="+mj-ea"/>
                <a:ea typeface="+mj-ea"/>
              </a:rPr>
              <a:t>，隨著國內疫情逐步受到一定程度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之</a:t>
            </a:r>
            <a:r>
              <a:rPr lang="en-US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管</a:t>
            </a:r>
            <a:r>
              <a:rPr lang="zh-TW" altLang="zh-TW" sz="4800" b="1" dirty="0">
                <a:solidFill>
                  <a:schemeClr val="tx1"/>
                </a:solidFill>
                <a:latin typeface="+mj-ea"/>
                <a:ea typeface="+mj-ea"/>
              </a:rPr>
              <a:t>控，</a:t>
            </a:r>
            <a:r>
              <a:rPr lang="zh-TW" altLang="zh-TW" sz="4800" b="1" dirty="0" smtClean="0">
                <a:solidFill>
                  <a:srgbClr val="7030A0"/>
                </a:solidFill>
                <a:latin typeface="+mj-ea"/>
                <a:ea typeface="+mj-ea"/>
              </a:rPr>
              <a:t>中央</a:t>
            </a:r>
            <a:r>
              <a:rPr lang="zh-TW" altLang="zh-TW" sz="4800" b="1" dirty="0">
                <a:solidFill>
                  <a:srgbClr val="7030A0"/>
                </a:solidFill>
                <a:latin typeface="+mj-ea"/>
                <a:ea typeface="+mj-ea"/>
              </a:rPr>
              <a:t>流行疫情指揮中心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指揮官曾宣布藝文</a:t>
            </a:r>
            <a:r>
              <a:rPr lang="zh-TW" altLang="zh-TW" sz="4800" b="1" dirty="0">
                <a:solidFill>
                  <a:schemeClr val="tx1"/>
                </a:solidFill>
                <a:latin typeface="+mj-ea"/>
                <a:ea typeface="+mj-ea"/>
              </a:rPr>
              <a:t>活動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飲食</a:t>
            </a:r>
            <a:r>
              <a:rPr lang="zh-TW" altLang="zh-TW" sz="4800" b="1" dirty="0">
                <a:solidFill>
                  <a:schemeClr val="tx1"/>
                </a:solidFill>
                <a:latin typeface="+mj-ea"/>
                <a:ea typeface="+mj-ea"/>
              </a:rPr>
              <a:t>聚餐、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休閒場所</a:t>
            </a:r>
            <a:r>
              <a:rPr lang="zh-TW" altLang="zh-TW" sz="4800" b="1" dirty="0">
                <a:solidFill>
                  <a:schemeClr val="tx1"/>
                </a:solidFill>
                <a:latin typeface="+mj-ea"/>
                <a:ea typeface="+mj-ea"/>
              </a:rPr>
              <a:t>等不受人流限制，雙鐵亦將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開放</a:t>
            </a:r>
            <a:r>
              <a:rPr lang="en-US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飲食</a:t>
            </a:r>
            <a:r>
              <a:rPr lang="zh-TW" altLang="zh-TW" sz="4800" b="1" dirty="0">
                <a:solidFill>
                  <a:schemeClr val="tx1"/>
                </a:solidFill>
                <a:latin typeface="+mj-ea"/>
                <a:ea typeface="+mj-ea"/>
              </a:rPr>
              <a:t>及販售自由</a:t>
            </a:r>
            <a:r>
              <a:rPr lang="zh-TW" altLang="zh-TW" sz="4800" b="1" dirty="0" smtClean="0">
                <a:solidFill>
                  <a:schemeClr val="tx1"/>
                </a:solidFill>
                <a:latin typeface="+mj-ea"/>
                <a:ea typeface="+mj-ea"/>
              </a:rPr>
              <a:t>座</a:t>
            </a:r>
            <a:r>
              <a:rPr lang="zh-TW" altLang="en-US" sz="4800" b="1" dirty="0" smtClean="0">
                <a:solidFill>
                  <a:schemeClr val="tx1"/>
                </a:solidFill>
                <a:latin typeface="+mj-ea"/>
                <a:ea typeface="+mj-ea"/>
              </a:rPr>
              <a:t>等類似解</a:t>
            </a:r>
            <a:r>
              <a:rPr lang="zh-TW" altLang="en-US" sz="4800" b="1" dirty="0">
                <a:solidFill>
                  <a:schemeClr val="tx1"/>
                </a:solidFill>
                <a:latin typeface="+mj-ea"/>
                <a:ea typeface="+mj-ea"/>
              </a:rPr>
              <a:t>封的限制</a:t>
            </a:r>
            <a:endParaRPr lang="en-US" altLang="zh-TW" sz="4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18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41451" cy="13208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2.7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政府機關防疫觀念與實際防疫作為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     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存在落差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273" y="1930400"/>
            <a:ext cx="11656291" cy="4664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對比</a:t>
            </a:r>
            <a:r>
              <a:rPr lang="en-US" altLang="zh-TW" sz="3600" b="1" dirty="0">
                <a:solidFill>
                  <a:schemeClr val="tx1"/>
                </a:solidFill>
                <a:latin typeface="+mj-ea"/>
                <a:ea typeface="+mj-ea"/>
              </a:rPr>
              <a:t>2021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年的</a:t>
            </a: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</a:rPr>
              <a:t>今日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全球疫情，感染與死亡人數依然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在</a:t>
            </a:r>
            <a:endParaRPr lang="en-US" altLang="zh-TW" sz="3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      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不斷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增加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，甚至還發現</a:t>
            </a:r>
            <a:r>
              <a:rPr lang="zh-TW" altLang="zh-TW" sz="3600" b="1" dirty="0">
                <a:solidFill>
                  <a:srgbClr val="FF0000"/>
                </a:solidFill>
                <a:latin typeface="+mj-ea"/>
                <a:ea typeface="+mj-ea"/>
              </a:rPr>
              <a:t>新型冠狀病毒體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還能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自行</a:t>
            </a:r>
            <a:r>
              <a:rPr lang="en-US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演化變種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</a:rPr>
              <a:t>反觀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國內在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度過第一波難關後就提早解封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endParaRPr lang="en-US" altLang="zh-TW" sz="3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這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種過度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樂觀</a:t>
            </a: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態度令人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擔憂</a:t>
            </a:r>
            <a:endParaRPr lang="en-US" altLang="zh-TW" sz="3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（</a:t>
            </a:r>
            <a:r>
              <a:rPr lang="en-US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）</a:t>
            </a:r>
            <a:r>
              <a:rPr lang="zh-TW" altLang="zh-TW" sz="4000" b="1" dirty="0" smtClean="0">
                <a:solidFill>
                  <a:srgbClr val="FF0000"/>
                </a:solidFill>
                <a:latin typeface="+mj-ea"/>
                <a:ea typeface="+mj-ea"/>
              </a:rPr>
              <a:t>政府</a:t>
            </a:r>
            <a:r>
              <a:rPr lang="zh-TW" altLang="zh-TW" sz="4000" b="1" dirty="0">
                <a:solidFill>
                  <a:srgbClr val="FF0000"/>
                </a:solidFill>
                <a:latin typeface="+mj-ea"/>
                <a:ea typeface="+mj-ea"/>
              </a:rPr>
              <a:t>機關防疫觀念與實際防疫作為</a:t>
            </a:r>
            <a:r>
              <a:rPr lang="zh-TW" altLang="zh-TW" sz="4000" b="1" dirty="0" smtClean="0">
                <a:solidFill>
                  <a:srgbClr val="FF0000"/>
                </a:solidFill>
                <a:latin typeface="+mj-ea"/>
                <a:ea typeface="+mj-ea"/>
              </a:rPr>
              <a:t>欠</a:t>
            </a:r>
            <a:r>
              <a:rPr lang="zh-TW" altLang="en-US" sz="4000" b="1" dirty="0" smtClean="0">
                <a:solidFill>
                  <a:srgbClr val="FF0000"/>
                </a:solidFill>
                <a:latin typeface="+mj-ea"/>
                <a:ea typeface="+mj-ea"/>
              </a:rPr>
              <a:t>缺</a:t>
            </a:r>
            <a:r>
              <a:rPr lang="zh-TW" altLang="en-US" sz="4000" b="1" dirty="0">
                <a:solidFill>
                  <a:srgbClr val="FF0000"/>
                </a:solidFill>
                <a:latin typeface="+mj-ea"/>
                <a:ea typeface="+mj-ea"/>
              </a:rPr>
              <a:t>周延</a:t>
            </a:r>
            <a:r>
              <a:rPr lang="zh-TW" altLang="zh-TW" sz="4000" b="1" dirty="0">
                <a:solidFill>
                  <a:srgbClr val="FF0000"/>
                </a:solidFill>
                <a:latin typeface="+mj-ea"/>
                <a:ea typeface="+mj-ea"/>
              </a:rPr>
              <a:t>而置</a:t>
            </a:r>
            <a:r>
              <a:rPr lang="zh-TW" altLang="zh-TW" sz="4000" b="1" dirty="0" smtClean="0">
                <a:solidFill>
                  <a:srgbClr val="FF0000"/>
                </a:solidFill>
                <a:latin typeface="+mj-ea"/>
                <a:ea typeface="+mj-ea"/>
              </a:rPr>
              <a:t>人民於極大可能</a:t>
            </a:r>
            <a:r>
              <a:rPr lang="zh-TW" altLang="zh-TW" sz="4000" b="1" dirty="0">
                <a:solidFill>
                  <a:srgbClr val="FF0000"/>
                </a:solidFill>
                <a:latin typeface="+mj-ea"/>
                <a:ea typeface="+mj-ea"/>
              </a:rPr>
              <a:t>的群聚感染危機當中</a:t>
            </a:r>
            <a:endParaRPr lang="en-US" altLang="zh-TW" sz="4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56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91021" cy="1320800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>
                <a:solidFill>
                  <a:schemeClr val="tx1"/>
                </a:solidFill>
                <a:latin typeface="+mj-ea"/>
              </a:rPr>
              <a:t>2.8 </a:t>
            </a:r>
            <a:r>
              <a:rPr lang="zh-TW" altLang="zh-TW" sz="4400" b="1" dirty="0">
                <a:solidFill>
                  <a:schemeClr val="tx1"/>
                </a:solidFill>
                <a:latin typeface="+mj-ea"/>
              </a:rPr>
              <a:t>違反居家檢疫、居家隔離、自主健康</a:t>
            </a:r>
            <a:r>
              <a:rPr lang="zh-TW" altLang="zh-TW" sz="4400" b="1" dirty="0" smtClean="0">
                <a:solidFill>
                  <a:schemeClr val="tx1"/>
                </a:solidFill>
                <a:latin typeface="+mj-ea"/>
              </a:rPr>
              <a:t>管</a:t>
            </a:r>
            <a:r>
              <a:rPr lang="en-US" altLang="zh-TW" sz="44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4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4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400" b="1" dirty="0" smtClean="0">
                <a:solidFill>
                  <a:schemeClr val="tx1"/>
                </a:solidFill>
                <a:latin typeface="+mj-ea"/>
              </a:rPr>
              <a:t>理</a:t>
            </a:r>
            <a:r>
              <a:rPr lang="zh-TW" altLang="zh-TW" sz="4400" b="1" dirty="0">
                <a:solidFill>
                  <a:schemeClr val="tx1"/>
                </a:solidFill>
                <a:latin typeface="+mj-ea"/>
              </a:rPr>
              <a:t>機制之處罰尚待加強</a:t>
            </a:r>
            <a:br>
              <a:rPr lang="zh-TW" altLang="zh-TW" sz="4400" b="1" dirty="0">
                <a:solidFill>
                  <a:schemeClr val="tx1"/>
                </a:solidFill>
                <a:latin typeface="+mj-ea"/>
              </a:rPr>
            </a:b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930401"/>
            <a:ext cx="10620781" cy="48220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 相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較《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傳染病防治法》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規定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已提高罰責</a:t>
            </a:r>
            <a:endParaRPr lang="en-US" altLang="zh-TW" sz="2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600" b="1" dirty="0" smtClean="0">
                <a:solidFill>
                  <a:srgbClr val="FF0000"/>
                </a:solidFill>
                <a:latin typeface="+mj-ea"/>
                <a:ea typeface="+mj-ea"/>
              </a:rPr>
              <a:t>    </a:t>
            </a:r>
            <a:r>
              <a:rPr lang="zh-TW" altLang="zh-TW" sz="2600" b="1" dirty="0" smtClean="0">
                <a:solidFill>
                  <a:srgbClr val="FF0000"/>
                </a:solidFill>
                <a:latin typeface="+mj-ea"/>
                <a:ea typeface="+mj-ea"/>
              </a:rPr>
              <a:t>《</a:t>
            </a:r>
            <a:r>
              <a:rPr lang="zh-TW" altLang="zh-TW" sz="2600" b="1" dirty="0">
                <a:solidFill>
                  <a:srgbClr val="FF0000"/>
                </a:solidFill>
                <a:latin typeface="+mj-ea"/>
                <a:ea typeface="+mj-ea"/>
              </a:rPr>
              <a:t>嚴重特殊傳染性肺炎防治及紓困振興特別條例</a:t>
            </a:r>
            <a:r>
              <a:rPr lang="zh-TW" altLang="zh-TW" sz="2600" b="1" dirty="0" smtClean="0">
                <a:solidFill>
                  <a:srgbClr val="FF0000"/>
                </a:solidFill>
                <a:latin typeface="+mj-ea"/>
                <a:ea typeface="+mj-ea"/>
              </a:rPr>
              <a:t>》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授予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疫情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指揮中心</a:t>
            </a:r>
            <a:endParaRPr lang="en-US" altLang="zh-TW" sz="2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指揮效力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的法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源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甚至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並將罰鍰提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高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到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達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新台幣一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百萬元</a:t>
            </a:r>
            <a:endParaRPr lang="en-US" altLang="zh-TW" sz="2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民眾大部分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皆存在一種投機的心態而</a:t>
            </a:r>
            <a:r>
              <a:rPr lang="zh-TW" altLang="zh-TW" sz="2600" b="1" dirty="0">
                <a:solidFill>
                  <a:srgbClr val="FF0000"/>
                </a:solidFill>
                <a:latin typeface="+mj-ea"/>
                <a:ea typeface="+mj-ea"/>
              </a:rPr>
              <a:t>未能融入共同防疫</a:t>
            </a:r>
            <a:r>
              <a:rPr lang="zh-TW" altLang="zh-TW" sz="2600" b="1" dirty="0" smtClean="0">
                <a:solidFill>
                  <a:srgbClr val="FF0000"/>
                </a:solidFill>
                <a:latin typeface="+mj-ea"/>
                <a:ea typeface="+mj-ea"/>
              </a:rPr>
              <a:t>責任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違反居</a:t>
            </a:r>
            <a:endParaRPr lang="en-US" altLang="zh-TW" sz="2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家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檢疫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及自主管理就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私自外出參加聚會或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訪友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者仍層出不窮</a:t>
            </a:r>
            <a:endParaRPr lang="en-US" altLang="zh-TW" sz="2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尋思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如何設計出有更嚴謹、有效、具高度嚇阻力的機制及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執行方法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endParaRPr lang="en-US" altLang="zh-TW" sz="2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     因此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對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民眾</a:t>
            </a:r>
            <a:r>
              <a:rPr lang="zh-TW" altLang="zh-TW" sz="2600" b="1" dirty="0">
                <a:solidFill>
                  <a:srgbClr val="FF0000"/>
                </a:solidFill>
                <a:latin typeface="+mj-ea"/>
                <a:ea typeface="+mj-ea"/>
              </a:rPr>
              <a:t>違反防疫</a:t>
            </a:r>
            <a:r>
              <a:rPr lang="zh-TW" altLang="zh-TW" sz="2600" b="1" dirty="0" smtClean="0">
                <a:solidFill>
                  <a:srgbClr val="FF0000"/>
                </a:solidFill>
                <a:latin typeface="+mj-ea"/>
                <a:ea typeface="+mj-ea"/>
              </a:rPr>
              <a:t>之處罰尚</a:t>
            </a:r>
            <a:r>
              <a:rPr lang="zh-TW" altLang="zh-TW" sz="2600" b="1" dirty="0">
                <a:solidFill>
                  <a:srgbClr val="FF0000"/>
                </a:solidFill>
                <a:latin typeface="+mj-ea"/>
                <a:ea typeface="+mj-ea"/>
              </a:rPr>
              <a:t>待</a:t>
            </a:r>
            <a:r>
              <a:rPr lang="zh-TW" altLang="zh-TW" sz="2600" b="1" dirty="0" smtClean="0">
                <a:solidFill>
                  <a:srgbClr val="FF0000"/>
                </a:solidFill>
                <a:latin typeface="+mj-ea"/>
                <a:ea typeface="+mj-ea"/>
              </a:rPr>
              <a:t>加強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，以及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在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處罰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額度方面仍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有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提高</a:t>
            </a:r>
            <a:endParaRPr lang="en-US" altLang="zh-TW" sz="26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6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6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600" b="1" dirty="0" smtClean="0">
                <a:solidFill>
                  <a:schemeClr val="tx1"/>
                </a:solidFill>
                <a:latin typeface="+mj-ea"/>
                <a:ea typeface="+mj-ea"/>
              </a:rPr>
              <a:t>之</a:t>
            </a:r>
            <a:r>
              <a:rPr lang="zh-TW" altLang="zh-TW" sz="2600" b="1" dirty="0">
                <a:solidFill>
                  <a:schemeClr val="tx1"/>
                </a:solidFill>
                <a:latin typeface="+mj-ea"/>
                <a:ea typeface="+mj-ea"/>
              </a:rPr>
              <a:t>必要性</a:t>
            </a:r>
            <a:endParaRPr lang="zh-TW" altLang="en-US" sz="2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261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52466" cy="132080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>2.9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</a:t>
            </a:r>
            <a:r>
              <a:rPr lang="en-US" altLang="zh-TW" sz="4000" b="1" dirty="0" err="1" smtClean="0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之檢測效能與檢測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>SOP</a:t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機制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存有缺失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512281"/>
            <a:ext cx="9152466" cy="4934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入境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全面快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篩檢查的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效果如同普篩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存在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漏洞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由於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在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做篩檢時仍會因病毒量不足而驗出「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偽陰性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反而導致被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感染者誤判自己為健康狀況，在病毒量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增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加以後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不自覺的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開始增加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傳播、感染等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風險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099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87635" cy="13208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2.9</a:t>
            </a: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 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之檢測效能與檢測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>SOP</a:t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機制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存有缺失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327643"/>
            <a:ext cx="918763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標準診斷的「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病毒基因測試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」及一般輔助診斷的「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血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  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液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抗體測試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」均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有其優點與侷限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病毒數量不足和其他原因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而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需要檢驗幾次才確診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故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不論是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檢測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效能與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SOP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機制存有缺失，還是病毒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數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量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潛伏的多寡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皆有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可能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影響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正確判定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86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18358" cy="13208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、新型冠狀病毒（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）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社區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感染防治機制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可行的回應對策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637692"/>
            <a:ext cx="8818358" cy="3763108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衛福部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與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中央流行疫情指揮</a:t>
            </a:r>
            <a:r>
              <a:rPr lang="zh-TW" altLang="zh-TW" sz="2800" b="1" dirty="0" smtClean="0">
                <a:solidFill>
                  <a:srgbClr val="7030A0"/>
                </a:solidFill>
                <a:latin typeface="+mj-ea"/>
                <a:ea typeface="+mj-ea"/>
              </a:rPr>
              <a:t>中心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致力於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超前佈署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全力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要將新冠肺炎疫情防堵在國境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之外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不慎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漏網入境的感染者與國內無法找出感染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源頭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的社區感染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、群聚感染等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，找出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可行的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防治機制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與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回應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對策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396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87635" cy="929054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3.1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政府宜評估多方採購疫苗之可行性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4239" y="1987062"/>
            <a:ext cx="9310729" cy="4703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勿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因為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政治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考量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而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立即一口拒絕向中國採購疫苗的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可能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現實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上在各國都缺乏疫苗的情形下，要協議到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真正取得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疫苗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速度，恐怕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無法由我國單方面可以決定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en-US" sz="2800" b="1" dirty="0" smtClean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可以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考量是否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可以向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大陸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採購疫苗，但是態度上建議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秉持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rgbClr val="7030A0"/>
                </a:solidFill>
                <a:latin typeface="+mj-ea"/>
                <a:ea typeface="+mj-ea"/>
              </a:rPr>
              <a:t>「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可以要、也可以不要，但</a:t>
            </a:r>
            <a:r>
              <a:rPr lang="zh-TW" altLang="zh-TW" sz="2800" b="1" dirty="0" smtClean="0">
                <a:solidFill>
                  <a:srgbClr val="7030A0"/>
                </a:solidFill>
                <a:latin typeface="+mj-ea"/>
                <a:ea typeface="+mj-ea"/>
              </a:rPr>
              <a:t>不要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馬上就說不要。」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的審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慎思維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8494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11789" cy="1078523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3.1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政府宜評估多方採購疫苗之可行性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8941451" cy="388077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依據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《兩岸醫藥衛生合作協議》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雙方本來就有合作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空間包括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傳染病防治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」與「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醫藥品安全管理及研發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合作機制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昔日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曾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依此協議從大陸取得</a:t>
            </a:r>
            <a:r>
              <a:rPr lang="en-US" altLang="zh-TW" sz="2800" b="1" dirty="0" err="1">
                <a:solidFill>
                  <a:schemeClr val="tx1"/>
                </a:solidFill>
                <a:latin typeface="+mj-ea"/>
                <a:ea typeface="+mj-ea"/>
              </a:rPr>
              <a:t>H7N9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流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感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病毒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株用於國內的檢驗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及研發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48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266700"/>
            <a:ext cx="9504158" cy="1122485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3.1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政府宜評估多方採購疫苗之可行性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916723"/>
            <a:ext cx="9266767" cy="5468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+mj-ea"/>
                <a:ea typeface="+mj-ea"/>
              </a:rPr>
              <a:t>(3)</a:t>
            </a:r>
            <a:r>
              <a:rPr lang="zh-TW" altLang="en-US" sz="2800" b="1" dirty="0" smtClean="0"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latin typeface="+mj-ea"/>
                <a:ea typeface="+mj-ea"/>
              </a:rPr>
              <a:t>中國</a:t>
            </a:r>
            <a:r>
              <a:rPr lang="zh-TW" altLang="zh-TW" sz="2800" b="1" dirty="0">
                <a:latin typeface="+mj-ea"/>
                <a:ea typeface="+mj-ea"/>
              </a:rPr>
              <a:t>首先在歐盟國家獲批使用和</a:t>
            </a:r>
            <a:r>
              <a:rPr lang="en-US" altLang="zh-TW" sz="2800" b="1" dirty="0" err="1">
                <a:latin typeface="+mj-ea"/>
                <a:ea typeface="+mj-ea"/>
              </a:rPr>
              <a:t>GMP</a:t>
            </a:r>
            <a:r>
              <a:rPr lang="zh-TW" altLang="zh-TW" sz="2800" b="1" dirty="0">
                <a:latin typeface="+mj-ea"/>
                <a:ea typeface="+mj-ea"/>
              </a:rPr>
              <a:t>認證的</a:t>
            </a:r>
            <a:r>
              <a:rPr lang="en-US" altLang="zh-TW" sz="2800" b="1" dirty="0">
                <a:latin typeface="+mj-ea"/>
                <a:ea typeface="+mj-ea"/>
              </a:rPr>
              <a:t>2019</a:t>
            </a:r>
            <a:r>
              <a:rPr lang="zh-TW" altLang="zh-TW" sz="2800" b="1" dirty="0">
                <a:latin typeface="+mj-ea"/>
                <a:ea typeface="+mj-ea"/>
              </a:rPr>
              <a:t>冠</a:t>
            </a:r>
            <a:r>
              <a:rPr lang="zh-TW" altLang="zh-TW" sz="2800" b="1" dirty="0" smtClean="0">
                <a:latin typeface="+mj-ea"/>
                <a:ea typeface="+mj-ea"/>
              </a:rPr>
              <a:t>狀</a:t>
            </a:r>
            <a:endParaRPr lang="en-US" altLang="zh-TW" sz="2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latin typeface="+mj-ea"/>
                <a:ea typeface="+mj-ea"/>
              </a:rPr>
              <a:t>病毒疾病</a:t>
            </a:r>
            <a:r>
              <a:rPr lang="zh-TW" altLang="zh-TW" sz="2800" b="1" dirty="0">
                <a:latin typeface="+mj-ea"/>
                <a:ea typeface="+mj-ea"/>
              </a:rPr>
              <a:t>（</a:t>
            </a:r>
            <a:r>
              <a:rPr lang="en-US" altLang="zh-TW" sz="2800" b="1" dirty="0" err="1">
                <a:latin typeface="+mj-ea"/>
                <a:ea typeface="+mj-ea"/>
              </a:rPr>
              <a:t>COVID</a:t>
            </a:r>
            <a:r>
              <a:rPr lang="en-US" altLang="zh-TW" sz="2800" b="1" dirty="0">
                <a:latin typeface="+mj-ea"/>
                <a:ea typeface="+mj-ea"/>
              </a:rPr>
              <a:t>-19</a:t>
            </a:r>
            <a:r>
              <a:rPr lang="zh-TW" altLang="zh-TW" sz="2800" b="1" dirty="0">
                <a:latin typeface="+mj-ea"/>
                <a:ea typeface="+mj-ea"/>
              </a:rPr>
              <a:t>）疫苗</a:t>
            </a:r>
            <a:r>
              <a:rPr lang="zh-TW" altLang="zh-TW" sz="2800" b="1" dirty="0" smtClean="0">
                <a:latin typeface="+mj-ea"/>
                <a:ea typeface="+mj-ea"/>
              </a:rPr>
              <a:t>產品</a:t>
            </a:r>
            <a:r>
              <a:rPr lang="zh-TW" altLang="en-US" sz="2800" b="1" dirty="0" smtClean="0">
                <a:latin typeface="+mj-ea"/>
                <a:ea typeface="+mj-ea"/>
              </a:rPr>
              <a:t>  </a:t>
            </a:r>
            <a:r>
              <a:rPr lang="en-US" altLang="zh-TW" sz="2800" b="1" dirty="0" smtClean="0">
                <a:latin typeface="+mj-ea"/>
                <a:ea typeface="+mj-ea"/>
              </a:rPr>
              <a:t>2021</a:t>
            </a:r>
            <a:r>
              <a:rPr lang="zh-TW" altLang="zh-TW" sz="2800" b="1" dirty="0" smtClean="0">
                <a:latin typeface="+mj-ea"/>
                <a:ea typeface="+mj-ea"/>
              </a:rPr>
              <a:t>年</a:t>
            </a:r>
            <a:r>
              <a:rPr lang="en-US" altLang="zh-TW" sz="2800" b="1" dirty="0" smtClean="0">
                <a:latin typeface="+mj-ea"/>
                <a:ea typeface="+mj-ea"/>
              </a:rPr>
              <a:t>4</a:t>
            </a:r>
            <a:r>
              <a:rPr lang="zh-TW" altLang="zh-TW" sz="2800" b="1" dirty="0">
                <a:latin typeface="+mj-ea"/>
                <a:ea typeface="+mj-ea"/>
              </a:rPr>
              <a:t>月</a:t>
            </a:r>
            <a:r>
              <a:rPr lang="en-US" altLang="zh-TW" sz="2800" b="1" dirty="0">
                <a:latin typeface="+mj-ea"/>
                <a:ea typeface="+mj-ea"/>
              </a:rPr>
              <a:t>1</a:t>
            </a:r>
            <a:r>
              <a:rPr lang="zh-TW" altLang="zh-TW" sz="2800" b="1" dirty="0" smtClean="0">
                <a:latin typeface="+mj-ea"/>
                <a:ea typeface="+mj-ea"/>
              </a:rPr>
              <a:t>日按照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歐盟監管標準和規則</a:t>
            </a:r>
            <a:r>
              <a:rPr lang="zh-TW" altLang="zh-TW" sz="2800" b="1" dirty="0">
                <a:latin typeface="+mj-ea"/>
                <a:ea typeface="+mj-ea"/>
              </a:rPr>
              <a:t>，</a:t>
            </a:r>
            <a:r>
              <a:rPr lang="zh-TW" altLang="zh-TW" sz="2800" b="1" dirty="0" smtClean="0">
                <a:latin typeface="+mj-ea"/>
                <a:ea typeface="+mj-ea"/>
              </a:rPr>
              <a:t>匈牙利</a:t>
            </a:r>
            <a:r>
              <a:rPr lang="zh-TW" altLang="en-US" sz="2800" b="1" dirty="0" smtClean="0">
                <a:latin typeface="+mj-ea"/>
                <a:ea typeface="+mj-ea"/>
              </a:rPr>
              <a:t>  </a:t>
            </a:r>
            <a:r>
              <a:rPr lang="zh-TW" altLang="zh-TW" sz="2800" b="1" dirty="0" smtClean="0">
                <a:latin typeface="+mj-ea"/>
                <a:ea typeface="+mj-ea"/>
              </a:rPr>
              <a:t>「</a:t>
            </a:r>
            <a:r>
              <a:rPr lang="zh-TW" altLang="zh-TW" sz="2800" b="1" dirty="0">
                <a:latin typeface="+mj-ea"/>
                <a:ea typeface="+mj-ea"/>
              </a:rPr>
              <a:t>國家</a:t>
            </a:r>
            <a:r>
              <a:rPr lang="zh-TW" altLang="zh-TW" sz="2800" b="1" dirty="0" smtClean="0">
                <a:latin typeface="+mj-ea"/>
                <a:ea typeface="+mj-ea"/>
              </a:rPr>
              <a:t>藥品審批</a:t>
            </a:r>
            <a:r>
              <a:rPr lang="zh-TW" altLang="zh-TW" sz="2800" b="1" dirty="0">
                <a:latin typeface="+mj-ea"/>
                <a:ea typeface="+mj-ea"/>
              </a:rPr>
              <a:t>監管機構」正式向隸屬於中國國藥</a:t>
            </a:r>
            <a:r>
              <a:rPr lang="zh-TW" altLang="zh-TW" sz="2800" b="1" dirty="0" smtClean="0">
                <a:latin typeface="+mj-ea"/>
                <a:ea typeface="+mj-ea"/>
              </a:rPr>
              <a:t>集團</a:t>
            </a:r>
            <a:r>
              <a:rPr lang="zh-TW" altLang="en-US" sz="2800" b="1" dirty="0" smtClean="0"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latin typeface="+mj-ea"/>
                <a:ea typeface="+mj-ea"/>
              </a:rPr>
              <a:t>下</a:t>
            </a:r>
            <a:r>
              <a:rPr lang="zh-TW" altLang="zh-TW" sz="2800" b="1" dirty="0">
                <a:latin typeface="+mj-ea"/>
                <a:ea typeface="+mj-ea"/>
              </a:rPr>
              <a:t>的中國</a:t>
            </a:r>
            <a:r>
              <a:rPr lang="zh-TW" altLang="zh-TW" sz="2800" b="1" dirty="0" smtClean="0">
                <a:latin typeface="+mj-ea"/>
                <a:ea typeface="+mj-ea"/>
              </a:rPr>
              <a:t>生物「北京生物製品</a:t>
            </a:r>
            <a:r>
              <a:rPr lang="zh-TW" altLang="zh-TW" sz="2800" b="1" dirty="0">
                <a:latin typeface="+mj-ea"/>
                <a:ea typeface="+mj-ea"/>
              </a:rPr>
              <a:t>研究所」頒發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《新冠滅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活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疫苗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歐盟通用藥品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優良製造作業規範</a:t>
            </a:r>
            <a:r>
              <a:rPr lang="en-US" altLang="zh-TW" sz="2800" b="1" dirty="0" err="1">
                <a:solidFill>
                  <a:srgbClr val="FF0000"/>
                </a:solidFill>
                <a:latin typeface="+mj-ea"/>
                <a:ea typeface="+mj-ea"/>
              </a:rPr>
              <a:t>GMP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證書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》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latin typeface="+mj-ea"/>
                <a:ea typeface="+mj-ea"/>
              </a:rPr>
              <a:t>（</a:t>
            </a:r>
            <a:r>
              <a:rPr lang="en-US" altLang="zh-TW" sz="2800" b="1" dirty="0" smtClean="0">
                <a:latin typeface="+mj-ea"/>
                <a:ea typeface="+mj-ea"/>
              </a:rPr>
              <a:t> </a:t>
            </a:r>
            <a:r>
              <a:rPr lang="en-US" altLang="zh-TW" sz="2800" b="1" dirty="0">
                <a:latin typeface="+mj-ea"/>
                <a:ea typeface="+mj-ea"/>
              </a:rPr>
              <a:t>Good </a:t>
            </a:r>
            <a:r>
              <a:rPr lang="en-US" altLang="zh-TW" sz="2800" b="1" dirty="0" smtClean="0">
                <a:latin typeface="+mj-ea"/>
                <a:ea typeface="+mj-ea"/>
              </a:rPr>
              <a:t>Manufacturing </a:t>
            </a:r>
            <a:r>
              <a:rPr lang="zh-TW" altLang="en-US" sz="2800" b="1" dirty="0" smtClean="0">
                <a:latin typeface="+mj-ea"/>
                <a:ea typeface="+mj-ea"/>
              </a:rPr>
              <a:t>  </a:t>
            </a:r>
            <a:r>
              <a:rPr lang="en-US" altLang="zh-TW" sz="2800" b="1" dirty="0" smtClean="0">
                <a:latin typeface="+mj-ea"/>
                <a:ea typeface="+mj-ea"/>
              </a:rPr>
              <a:t>Practice</a:t>
            </a:r>
            <a:r>
              <a:rPr lang="zh-TW" altLang="zh-TW" sz="2800" b="1" dirty="0" smtClean="0">
                <a:latin typeface="+mj-ea"/>
                <a:ea typeface="+mj-ea"/>
              </a:rPr>
              <a:t>）</a:t>
            </a:r>
            <a:endParaRPr lang="en-US" altLang="zh-TW" sz="28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427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21643" cy="1236785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3.1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政府宜評估多方採購疫苗之可行性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10572557" cy="4471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>
                <a:latin typeface="+mj-ea"/>
                <a:ea typeface="+mj-ea"/>
              </a:rPr>
              <a:t>(4)</a:t>
            </a:r>
            <a:r>
              <a:rPr lang="zh-TW" altLang="en-US" sz="2800" b="1" dirty="0">
                <a:latin typeface="+mj-ea"/>
                <a:ea typeface="+mj-ea"/>
              </a:rPr>
              <a:t> 如何合法取得中國疫苗並確保國人健康安全</a:t>
            </a:r>
            <a:endParaRPr lang="en-US" altLang="zh-TW" sz="28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+mj-ea"/>
                <a:ea typeface="+mj-ea"/>
              </a:rPr>
              <a:t>    </a:t>
            </a:r>
            <a:r>
              <a:rPr lang="zh-TW" altLang="zh-TW" sz="5400" b="1" u="sng" dirty="0" smtClean="0">
                <a:solidFill>
                  <a:srgbClr val="FF0000"/>
                </a:solidFill>
                <a:latin typeface="+mj-ea"/>
                <a:ea typeface="+mj-ea"/>
              </a:rPr>
              <a:t>建議修</a:t>
            </a:r>
            <a:r>
              <a:rPr lang="zh-TW" altLang="zh-TW" sz="5400" b="1" u="sng" dirty="0">
                <a:solidFill>
                  <a:srgbClr val="FF0000"/>
                </a:solidFill>
                <a:latin typeface="+mj-ea"/>
                <a:ea typeface="+mj-ea"/>
              </a:rPr>
              <a:t>法放寬而克服，</a:t>
            </a:r>
            <a:r>
              <a:rPr lang="zh-TW" altLang="en-US" sz="5400" b="1" u="sng" dirty="0">
                <a:solidFill>
                  <a:srgbClr val="FF0000"/>
                </a:solidFill>
                <a:latin typeface="+mj-ea"/>
                <a:ea typeface="+mj-ea"/>
              </a:rPr>
              <a:t>並</a:t>
            </a:r>
            <a:r>
              <a:rPr lang="zh-TW" altLang="zh-TW" sz="5400" b="1" u="sng" dirty="0">
                <a:solidFill>
                  <a:srgbClr val="FF0000"/>
                </a:solidFill>
                <a:latin typeface="+mj-ea"/>
                <a:ea typeface="+mj-ea"/>
              </a:rPr>
              <a:t>密切注意中國</a:t>
            </a:r>
            <a:r>
              <a:rPr lang="zh-TW" altLang="zh-TW" sz="5400" b="1" u="sng" dirty="0" smtClean="0">
                <a:solidFill>
                  <a:srgbClr val="FF0000"/>
                </a:solidFill>
                <a:latin typeface="+mj-ea"/>
                <a:ea typeface="+mj-ea"/>
              </a:rPr>
              <a:t>方面</a:t>
            </a:r>
            <a:r>
              <a:rPr lang="zh-TW" altLang="zh-TW" sz="5400" b="1" u="sng" dirty="0">
                <a:solidFill>
                  <a:srgbClr val="FF0000"/>
                </a:solidFill>
                <a:latin typeface="+mj-ea"/>
                <a:ea typeface="+mj-ea"/>
              </a:rPr>
              <a:t>是否能繼續</a:t>
            </a:r>
            <a:r>
              <a:rPr lang="zh-TW" altLang="zh-TW" sz="5400" b="1" u="sng" dirty="0" smtClean="0">
                <a:solidFill>
                  <a:srgbClr val="FF0000"/>
                </a:solidFill>
                <a:latin typeface="+mj-ea"/>
                <a:ea typeface="+mj-ea"/>
              </a:rPr>
              <a:t>提供</a:t>
            </a:r>
            <a:r>
              <a:rPr lang="zh-TW" altLang="zh-TW" sz="5400" b="1" u="sng" dirty="0">
                <a:solidFill>
                  <a:srgbClr val="FF0000"/>
                </a:solidFill>
                <a:latin typeface="+mj-ea"/>
                <a:ea typeface="+mj-ea"/>
              </a:rPr>
              <a:t>有效且安全的疫苗相關資訊，</a:t>
            </a:r>
            <a:r>
              <a:rPr lang="zh-TW" altLang="zh-TW" sz="5400" b="1" u="sng" dirty="0" smtClean="0">
                <a:solidFill>
                  <a:srgbClr val="FF0000"/>
                </a:solidFill>
                <a:latin typeface="+mj-ea"/>
                <a:ea typeface="+mj-ea"/>
              </a:rPr>
              <a:t>適</a:t>
            </a:r>
            <a:r>
              <a:rPr lang="zh-TW" altLang="en-US" sz="5400" b="1" u="sng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zh-TW" sz="5400" b="1" u="sng" dirty="0" smtClean="0">
                <a:solidFill>
                  <a:srgbClr val="FF0000"/>
                </a:solidFill>
                <a:latin typeface="+mj-ea"/>
                <a:ea typeface="+mj-ea"/>
              </a:rPr>
              <a:t>時</a:t>
            </a:r>
            <a:r>
              <a:rPr lang="zh-TW" altLang="zh-TW" sz="5400" b="1" u="sng" dirty="0">
                <a:solidFill>
                  <a:srgbClr val="FF0000"/>
                </a:solidFill>
                <a:latin typeface="+mj-ea"/>
                <a:ea typeface="+mj-ea"/>
              </a:rPr>
              <a:t>為國人爭取最有利的疫苗</a:t>
            </a:r>
            <a:r>
              <a:rPr lang="zh-TW" altLang="zh-TW" sz="5400" b="1" u="sng" dirty="0" smtClean="0">
                <a:solidFill>
                  <a:srgbClr val="FF0000"/>
                </a:solidFill>
                <a:latin typeface="+mj-ea"/>
                <a:ea typeface="+mj-ea"/>
              </a:rPr>
              <a:t>採購方案</a:t>
            </a:r>
            <a:endParaRPr lang="zh-TW" altLang="en-US" sz="5400" b="1" u="sng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037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1007" y="-1386439"/>
            <a:ext cx="12423007" cy="781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00875" cy="1320800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>3.2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落實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居家檢疫、居家隔離、自主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健康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管理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之監控機制 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716822"/>
            <a:ext cx="9363481" cy="4906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2020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年疫情爆發初期，我國便採取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電子圍籬系統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追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蹤示警功能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，協助臺灣第一線警政單位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有效追蹤控管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在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防疫初期的少數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不願意配合居家檢疫或居家隔離的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民眾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717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35977"/>
            <a:ext cx="9328312" cy="13208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3.2</a:t>
            </a: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落實居家檢疫、居家隔離、自主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健康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管理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之監控機制 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9811890" cy="41962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升級版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電子圍籬系統</a:t>
            </a:r>
            <a:r>
              <a:rPr lang="en-US" altLang="zh-TW" sz="2800" b="1" dirty="0">
                <a:solidFill>
                  <a:srgbClr val="7030A0"/>
                </a:solidFill>
                <a:latin typeface="+mj-ea"/>
                <a:ea typeface="+mj-ea"/>
              </a:rPr>
              <a:t>3.0 App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更囊括從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境外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自主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健康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管理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居家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檢疫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居家隔離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四個階段的系統，透過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填寫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latin typeface="+mj-ea"/>
                <a:ea typeface="+mj-ea"/>
              </a:rPr>
              <a:t>「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入境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健康聲明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書</a:t>
            </a:r>
            <a:r>
              <a:rPr lang="zh-TW" altLang="zh-TW" sz="2800" b="1" dirty="0">
                <a:latin typeface="+mj-ea"/>
                <a:ea typeface="+mj-ea"/>
              </a:rPr>
              <a:t>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到落實居家檢疫隔離及後續健康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回報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建議應進一步的思考納入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被隔離檢疫「家屬」的感染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追蹤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，加大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進行風險管控以避免防疫漏洞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;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還可以提供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遠距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看診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避免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外出可能帶來的傳播感染風險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53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9411" y="604715"/>
            <a:ext cx="9372274" cy="13208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3.3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儘速提升我國研發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疫苗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之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技術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與效能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5258" y="2514600"/>
            <a:ext cx="9020580" cy="4932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目前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國內有</a:t>
            </a:r>
            <a:r>
              <a:rPr lang="zh-TW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國光</a:t>
            </a:r>
            <a:r>
              <a:rPr lang="zh-TW" altLang="zh-TW" sz="3600" b="1" dirty="0">
                <a:solidFill>
                  <a:srgbClr val="FF0000"/>
                </a:solidFill>
                <a:latin typeface="+mj-ea"/>
                <a:ea typeface="+mj-ea"/>
              </a:rPr>
              <a:t>生技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TW" altLang="zh-TW" sz="3600" b="1" dirty="0">
                <a:solidFill>
                  <a:srgbClr val="FF0000"/>
                </a:solidFill>
                <a:latin typeface="+mj-ea"/>
                <a:ea typeface="+mj-ea"/>
              </a:rPr>
              <a:t>聯亞生技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與</a:t>
            </a:r>
            <a:r>
              <a:rPr lang="zh-TW" altLang="zh-TW" sz="3600" b="1" dirty="0">
                <a:solidFill>
                  <a:srgbClr val="FF0000"/>
                </a:solidFill>
                <a:latin typeface="+mj-ea"/>
                <a:ea typeface="+mj-ea"/>
              </a:rPr>
              <a:t>高端疫苗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等三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家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藥廠公司透過各式生科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</a:rPr>
              <a:t>科技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及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合作平台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與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全球相關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疫苗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製造廠及生物科技學術研究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單位積極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的參與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投入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疫苗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研發困境</a:t>
            </a:r>
            <a:endParaRPr lang="zh-TW" altLang="en-US" sz="3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454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61258" cy="13208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3.3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儘速提升我國研發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疫苗之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     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技術與效能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436" y="1773382"/>
            <a:ext cx="11425382" cy="4664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2)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與全球疫苗研發機構</a:t>
            </a:r>
            <a:r>
              <a:rPr lang="en-US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WHO 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合作推動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en-US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COVID-19 </a:t>
            </a:r>
            <a:r>
              <a:rPr lang="en-US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Vaccines Global</a:t>
            </a:r>
            <a:r>
              <a:rPr lang="zh-TW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</a:t>
            </a:r>
            <a:r>
              <a:rPr lang="en-US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Access (</a:t>
            </a:r>
            <a:r>
              <a:rPr lang="en-US" altLang="zh-TW" sz="32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COVAX</a:t>
            </a:r>
            <a:r>
              <a:rPr lang="en-US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)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」及生產廠商</a:t>
            </a:r>
            <a:r>
              <a:rPr lang="zh-TW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合作，在資源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整合與共享之下</a:t>
            </a:r>
            <a:r>
              <a:rPr lang="zh-TW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提高疫苗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開發成功的</a:t>
            </a:r>
            <a:r>
              <a:rPr lang="zh-TW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機</a:t>
            </a:r>
            <a:r>
              <a:rPr lang="zh-TW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會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並加速安全和有效開發</a:t>
            </a:r>
            <a:endParaRPr lang="en-US" altLang="zh-TW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(3)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我國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雖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已簽約加入</a:t>
            </a:r>
            <a:r>
              <a:rPr lang="en-US" altLang="zh-TW" sz="32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COVAX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平台</a:t>
            </a:r>
            <a:r>
              <a:rPr lang="zh-TW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可用獲得疫苗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的配給</a:t>
            </a:r>
            <a:r>
              <a:rPr lang="zh-TW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，</a:t>
            </a:r>
            <a:r>
              <a:rPr lang="en-US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</a:t>
            </a:r>
            <a:r>
              <a:rPr lang="zh-TW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但 數量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並無法</a:t>
            </a:r>
            <a:r>
              <a:rPr lang="zh-TW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滿足國內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需求，因此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目前國內三家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投入</a:t>
            </a:r>
            <a:r>
              <a:rPr lang="zh-TW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研發的</a:t>
            </a:r>
            <a:r>
              <a:rPr lang="zh-TW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藥廠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，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應該由政府出面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協助</a:t>
            </a:r>
            <a:r>
              <a:rPr lang="zh-TW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積極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尋求與國際</a:t>
            </a:r>
            <a:r>
              <a:rPr lang="zh-TW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廠商</a:t>
            </a:r>
            <a:r>
              <a:rPr lang="zh-TW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共同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合作的機會與條件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，以及排除</a:t>
            </a:r>
            <a:r>
              <a:rPr lang="zh-TW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所面臨之</a:t>
            </a:r>
            <a:r>
              <a:rPr lang="zh-TW" altLang="zh-TW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研發</a:t>
            </a:r>
            <a:r>
              <a:rPr lang="zh-TW" alt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困境與問題。</a:t>
            </a:r>
            <a:endParaRPr lang="zh-TW" altLang="en-US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85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453728" cy="955431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3.4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教育民眾正確之防疫觀念與實際防疫作為</a:t>
            </a:r>
            <a:endParaRPr lang="zh-TW" altLang="zh-TW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2842" y="1354017"/>
            <a:ext cx="10014112" cy="52929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「防疫新生活」至少要做到「戴口罩、勤洗手、保持社交距離」的習慣與「實名實聯制、分艙分流管理」的機制等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項目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戴口罩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醫院、交通工具等處要做到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100%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戴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口罩可以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說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  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是最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有效、但成本最低的一種辦法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勤洗手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進去公司、離開建築物都要洗手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轉換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空間就要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洗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     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手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或消毒 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保持</a:t>
            </a: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社交距離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：公共場所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接觸保持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距離是彌補無法戴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口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                        罩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不足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(4)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實</a:t>
            </a: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名實聯制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：依照不同風險設立不同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標準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(5)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分</a:t>
            </a: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艙分流管理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：盡量減少人員親自流動</a:t>
            </a:r>
            <a:b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</a:b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3337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26089" cy="920262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3.5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精進我國國境線上的防疫政策作為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0982" y="1616364"/>
            <a:ext cx="11360727" cy="5628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強化居家檢疫與自主管理外的更嚴密做法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5400" b="1" dirty="0" smtClean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5400" b="1" dirty="0" smtClean="0">
                <a:solidFill>
                  <a:srgbClr val="FF0000"/>
                </a:solidFill>
                <a:latin typeface="+mj-ea"/>
                <a:ea typeface="+mj-ea"/>
              </a:rPr>
              <a:t>普篩</a:t>
            </a:r>
            <a:r>
              <a:rPr lang="zh-TW" altLang="zh-TW" sz="5400" b="1" dirty="0" smtClean="0">
                <a:solidFill>
                  <a:schemeClr val="tx1"/>
                </a:solidFill>
                <a:latin typeface="+mj-ea"/>
                <a:ea typeface="+mj-ea"/>
              </a:rPr>
              <a:t>可以</a:t>
            </a:r>
            <a:r>
              <a:rPr lang="zh-TW" altLang="zh-TW" sz="5400" b="1" dirty="0">
                <a:solidFill>
                  <a:schemeClr val="tx1"/>
                </a:solidFill>
                <a:latin typeface="+mj-ea"/>
                <a:ea typeface="+mj-ea"/>
              </a:rPr>
              <a:t>事先</a:t>
            </a:r>
            <a:r>
              <a:rPr lang="zh-TW" altLang="zh-TW" sz="5400" b="1" dirty="0">
                <a:solidFill>
                  <a:srgbClr val="FF0000"/>
                </a:solidFill>
                <a:latin typeface="+mj-ea"/>
                <a:ea typeface="+mj-ea"/>
              </a:rPr>
              <a:t>發現無症狀者</a:t>
            </a:r>
            <a:r>
              <a:rPr lang="zh-TW" altLang="zh-TW" sz="5400" b="1" dirty="0">
                <a:solidFill>
                  <a:schemeClr val="tx1"/>
                </a:solidFill>
                <a:latin typeface="+mj-ea"/>
                <a:ea typeface="+mj-ea"/>
              </a:rPr>
              <a:t>而做出最合宜的隔離處置</a:t>
            </a:r>
            <a:r>
              <a:rPr lang="zh-TW" altLang="zh-TW" sz="54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en-US" sz="54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5400" b="1" dirty="0" smtClean="0">
                <a:solidFill>
                  <a:schemeClr val="tx1"/>
                </a:solidFill>
                <a:latin typeface="+mj-ea"/>
                <a:ea typeface="+mj-ea"/>
              </a:rPr>
              <a:t>如此</a:t>
            </a:r>
            <a:r>
              <a:rPr lang="zh-TW" altLang="zh-TW" sz="5400" b="1" dirty="0">
                <a:solidFill>
                  <a:schemeClr val="tx1"/>
                </a:solidFill>
                <a:latin typeface="+mj-ea"/>
                <a:ea typeface="+mj-ea"/>
              </a:rPr>
              <a:t>可減少醫療院所在日後發生社區感染後需要承擔</a:t>
            </a:r>
            <a:r>
              <a:rPr lang="zh-TW" altLang="zh-TW" sz="5400" b="1" dirty="0" smtClean="0">
                <a:solidFill>
                  <a:schemeClr val="tx1"/>
                </a:solidFill>
                <a:latin typeface="+mj-ea"/>
                <a:ea typeface="+mj-ea"/>
              </a:rPr>
              <a:t>的醫療</a:t>
            </a:r>
            <a:r>
              <a:rPr lang="zh-TW" altLang="zh-TW" sz="5400" b="1" dirty="0">
                <a:solidFill>
                  <a:schemeClr val="tx1"/>
                </a:solidFill>
                <a:latin typeface="+mj-ea"/>
                <a:ea typeface="+mj-ea"/>
              </a:rPr>
              <a:t>資源負擔，如此讓我國醫療體系得以維持正常</a:t>
            </a:r>
            <a:r>
              <a:rPr lang="zh-TW" altLang="zh-TW" sz="5400" b="1" dirty="0" smtClean="0">
                <a:solidFill>
                  <a:schemeClr val="tx1"/>
                </a:solidFill>
                <a:latin typeface="+mj-ea"/>
                <a:ea typeface="+mj-ea"/>
              </a:rPr>
              <a:t>運作</a:t>
            </a:r>
            <a:endParaRPr lang="en-US" altLang="zh-TW" sz="54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761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12851" cy="13208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3.5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精進我國國境線上的防疫政策作為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8712850" cy="388077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再檢討國籍航空居家檢疫或相關防疫措施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若不願因延長檢疫期間影響航空人力調度之情況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下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，鑒於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其頻繁往返國內外的特殊工作性質，至少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應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該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對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國內外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所有航班之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所有機組人員進行普篩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為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得宜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56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715174" cy="841131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3.6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強化政府機關防疫觀念與實際防疫作為</a:t>
            </a:r>
            <a:endParaRPr lang="zh-TW" altLang="zh-TW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2615"/>
            <a:ext cx="9715174" cy="5029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  以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《「</a:t>
            </a:r>
            <a:r>
              <a:rPr lang="en-US" altLang="zh-TW" sz="2800" b="1" dirty="0" err="1">
                <a:solidFill>
                  <a:srgbClr val="FF0000"/>
                </a:solidFill>
                <a:latin typeface="+mj-ea"/>
                <a:ea typeface="+mj-ea"/>
              </a:rPr>
              <a:t>COVID</a:t>
            </a: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-19(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武漢肺炎</a:t>
            </a: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」因應指引：公眾集會》準則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提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供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各界籌辦公眾集會活動時做成防止群聚感染的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參考，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則可將評估有較高風險性質的活動，建議其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延期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取消或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改以其他方式辦理為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宜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，其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「指標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可為下列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：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活動期間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其位置是否固定可供追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踪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是否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落實手部衛生及配戴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口罩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活動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參加者之間的社交安全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距離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(4)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活動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場所空間通風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情況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484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11889" cy="1320800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>3.7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提升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違反居家檢疫、居家隔離、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自主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健康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管理機制之處罰力道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2708" y="1811216"/>
            <a:ext cx="9926515" cy="480939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91308" y="1811216"/>
            <a:ext cx="9530861" cy="4747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rgbClr val="FF0000"/>
                </a:solidFill>
              </a:rPr>
              <a:t>研議就以下目前處罰之金額是否可再提高以期達到更佳嚇阻作用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45897" cy="1320800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>3.7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提升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違反居家檢疫、居家隔離、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自主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健康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管理機制之處罰力道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9486574" cy="4442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少數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輕忽或沒有認知到社區或群聚感染嚴重性的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民眾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違反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隔離、檢疫規定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者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更層出不窮，因而提高我國社區感染隱藏之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風險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;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建議應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增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加《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嚴重特殊傳染性肺炎防治及紓困振興特別條例》之處罰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機制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如下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若因此而遭受擅離者感染之其他民眾的染疫治療費用，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應責令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其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負擔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該醫療所生費用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若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因此造成染疫死亡者，更應立法追究其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過失傷害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致死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刑事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罪責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以提升處罰力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道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並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追究其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民事賠償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責任</a:t>
            </a:r>
            <a:endParaRPr lang="zh-TW" altLang="en-US" sz="28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1268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46" y="118623"/>
            <a:ext cx="9421090" cy="61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6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71213" cy="955431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3.8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提升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之檢測效能與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SOP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機制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494692"/>
            <a:ext cx="10805421" cy="5301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「偽陰性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的檢驗結果有機會因為以下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原因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</a:rPr>
              <a:t>：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(1)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感染者早期體內的病毒數量偏低，以致檢驗結果呈現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陰性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2)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收集樣本的位置不同時亦有機會因病毒量不同，出現假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陰性結果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3)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不同「化驗所」的檢測原料均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不一樣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4)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取樣的過程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SOP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不規範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5)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病毒受環境影響被降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解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6) 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檢驗過程中樣本受到污染出現陽性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結果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為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避免上述原因，重覆檢驗再配合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「醫生臨床結果」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「肺部影像學」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等以便能提高確診結果的準確度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451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3885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>
                <a:solidFill>
                  <a:schemeClr val="tx1"/>
                </a:solidFill>
                <a:latin typeface="+mj-ea"/>
              </a:rPr>
              <a:t>4</a:t>
            </a:r>
            <a:r>
              <a:rPr lang="zh-TW" altLang="zh-TW" sz="4400" b="1" dirty="0">
                <a:solidFill>
                  <a:schemeClr val="tx1"/>
                </a:solidFill>
                <a:latin typeface="+mj-ea"/>
              </a:rPr>
              <a:t>、結論 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3965" y="1503485"/>
            <a:ext cx="11471562" cy="516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1)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目前中央疫情中心面對在國內的感染個案，大部分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著力在感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染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源頭的追蹤</a:t>
            </a:r>
            <a:r>
              <a:rPr lang="en-US" altLang="zh-TW" sz="36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停留在第</a:t>
            </a:r>
            <a:r>
              <a:rPr lang="en-US" altLang="zh-TW" sz="3600" b="1" dirty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徵兆</a:t>
            </a:r>
            <a:r>
              <a:rPr lang="en-US" altLang="zh-TW" sz="36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，其他屬於「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社區傳播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」的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另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外</a:t>
            </a:r>
            <a:r>
              <a:rPr lang="en-US" altLang="zh-TW" sz="3600" b="1" dirty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個徵兆，在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台灣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部分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被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證實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存在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，因此台灣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狀況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業已</a:t>
            </a:r>
            <a:r>
              <a:rPr lang="zh-TW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屬於</a:t>
            </a:r>
            <a:r>
              <a:rPr lang="zh-TW" altLang="zh-TW" sz="3600" b="1" dirty="0">
                <a:solidFill>
                  <a:srgbClr val="FF0000"/>
                </a:solidFill>
                <a:latin typeface="+mj-ea"/>
                <a:ea typeface="+mj-ea"/>
              </a:rPr>
              <a:t>『社區傳播』的定義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這亦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代表ㄧ般民眾會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得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到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社區感染的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風險</a:t>
            </a:r>
            <a:r>
              <a:rPr lang="zh-TW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相對提高</a:t>
            </a:r>
            <a:r>
              <a:rPr lang="zh-TW" altLang="zh-TW" sz="36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3600" b="1" dirty="0">
                <a:solidFill>
                  <a:schemeClr val="tx1"/>
                </a:solidFill>
                <a:latin typeface="+mj-ea"/>
                <a:ea typeface="+mj-ea"/>
              </a:rPr>
              <a:t>因此</a:t>
            </a:r>
            <a:r>
              <a:rPr lang="zh-TW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國內防疫</a:t>
            </a:r>
            <a:r>
              <a:rPr lang="zh-TW" altLang="zh-TW" sz="3600" b="1" dirty="0">
                <a:solidFill>
                  <a:srgbClr val="FF0000"/>
                </a:solidFill>
                <a:latin typeface="+mj-ea"/>
                <a:ea typeface="+mj-ea"/>
              </a:rPr>
              <a:t>等級</a:t>
            </a:r>
            <a:r>
              <a:rPr lang="zh-TW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目前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有必要</a:t>
            </a:r>
            <a:r>
              <a:rPr lang="zh-TW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升級</a:t>
            </a:r>
            <a:endParaRPr lang="en-US" altLang="zh-TW" sz="36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但是近期發生之</a:t>
            </a:r>
            <a:r>
              <a:rPr lang="zh-TW" altLang="en-US" sz="2800" b="1" dirty="0">
                <a:solidFill>
                  <a:srgbClr val="7030A0"/>
                </a:solidFill>
                <a:latin typeface="+mj-ea"/>
              </a:rPr>
              <a:t>華航及諾富特旅館群聚</a:t>
            </a:r>
            <a:r>
              <a:rPr lang="zh-TW" altLang="en-US" sz="2800" b="1" dirty="0" smtClean="0">
                <a:solidFill>
                  <a:srgbClr val="7030A0"/>
                </a:solidFill>
                <a:latin typeface="+mj-ea"/>
              </a:rPr>
              <a:t>案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</a:rPr>
              <a:t>是否引發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</a:rPr>
              <a:t>社區傳播</a:t>
            </a:r>
            <a:endParaRPr lang="en-US" altLang="zh-TW" sz="2800" b="1" dirty="0" smtClean="0">
              <a:solidFill>
                <a:srgbClr val="FF0000"/>
              </a:solidFill>
              <a:latin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</a:rPr>
              <a:t>   而須使防疫全面升級，仍在全力追蹤防堵中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</a:rPr>
              <a:t>------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 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2576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5962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4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、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結論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</a:t>
            </a:r>
            <a:r>
              <a:rPr lang="en-US" altLang="zh-TW" sz="4000" b="1" dirty="0" smtClean="0">
                <a:solidFill>
                  <a:srgbClr val="FF0000"/>
                </a:solidFill>
                <a:latin typeface="+mj-ea"/>
              </a:rPr>
              <a:t>(1)</a:t>
            </a:r>
            <a:r>
              <a:rPr lang="zh-TW" altLang="en-US" sz="4000" b="1" dirty="0" smtClean="0">
                <a:solidFill>
                  <a:srgbClr val="FF0000"/>
                </a:solidFill>
                <a:latin typeface="+mj-ea"/>
              </a:rPr>
              <a:t>補充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485900"/>
            <a:ext cx="10717498" cy="5134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solidFill>
                  <a:srgbClr val="7030A0"/>
                </a:solidFill>
                <a:latin typeface="+mj-ea"/>
                <a:ea typeface="+mj-ea"/>
              </a:rPr>
              <a:t>華航及諾富特旅館群聚</a:t>
            </a:r>
            <a:r>
              <a:rPr lang="zh-TW" altLang="en-US" sz="2800" b="1" dirty="0">
                <a:solidFill>
                  <a:srgbClr val="7030A0"/>
                </a:solidFill>
                <a:latin typeface="+mj-ea"/>
                <a:ea typeface="+mj-ea"/>
              </a:rPr>
              <a:t>案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不斷擴大，累計確診人數超越</a:t>
            </a:r>
            <a:r>
              <a:rPr lang="zh-TW" altLang="en-US" sz="2800" b="1" dirty="0">
                <a:solidFill>
                  <a:srgbClr val="7030A0"/>
                </a:solidFill>
                <a:latin typeface="+mj-ea"/>
                <a:ea typeface="+mj-ea"/>
              </a:rPr>
              <a:t>部桃群聚</a:t>
            </a:r>
            <a:r>
              <a:rPr lang="zh-TW" altLang="en-US" sz="2800" b="1" dirty="0" smtClean="0">
                <a:solidFill>
                  <a:srgbClr val="7030A0"/>
                </a:solidFill>
                <a:latin typeface="+mj-ea"/>
                <a:ea typeface="+mj-ea"/>
              </a:rPr>
              <a:t>案</a:t>
            </a:r>
            <a:endParaRPr lang="en-US" altLang="zh-TW" sz="2800" b="1" dirty="0" smtClean="0">
              <a:solidFill>
                <a:srgbClr val="7030A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（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21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人確診）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，截至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5/10 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共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35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人確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診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7030A0"/>
                </a:solidFill>
                <a:latin typeface="+mj-ea"/>
                <a:ea typeface="+mj-ea"/>
              </a:rPr>
              <a:t>中央流行疫情中心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指揮官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陳時中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5/10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下令</a:t>
            </a: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「啟動清零計劃</a:t>
            </a:r>
            <a:r>
              <a:rPr lang="en-US" altLang="zh-TW" sz="2800" b="1" dirty="0">
                <a:solidFill>
                  <a:srgbClr val="FF0000"/>
                </a:solidFill>
                <a:latin typeface="+mj-ea"/>
                <a:ea typeface="+mj-ea"/>
              </a:rPr>
              <a:t>2.0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」</a:t>
            </a:r>
            <a:r>
              <a:rPr lang="zh-TW" altLang="en-US" sz="2800" b="1" dirty="0" smtClean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</a:rPr>
              <a:t>華航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</a:rPr>
              <a:t>直接停飛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</a:rPr>
              <a:t>14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</a:rPr>
              <a:t>天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</a:rPr>
              <a:t>：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前艙機組員全數召回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檢疫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後艙機組員曾派飛長程航班或接觸風險組機組員，全數檢疫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14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天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相關人員進入社區須檢疫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14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天，期滿採檢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陰性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(4)</a:t>
            </a: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風險組及安全組不得混飛</a:t>
            </a:r>
          </a:p>
        </p:txBody>
      </p:sp>
    </p:spTree>
    <p:extLst>
      <p:ext uri="{BB962C8B-B14F-4D97-AF65-F5344CB8AC3E}">
        <p14:creationId xmlns:p14="http://schemas.microsoft.com/office/powerpoint/2010/main" val="14524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1469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4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、結論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5256" y="1606674"/>
            <a:ext cx="9398651" cy="460948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人類面對新型冠狀病毒肆虐這場疫情的災難與挑戰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當下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世界各國更應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攜手合作共同對抗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，畢竟在地球村的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一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體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環境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中誰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也無法完全排除受到感染之機率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假若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能研發出更有效率的疫苗時，更應該將技術與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產量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與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他國分享，勿為了保存本國醫療資源與人員而設限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境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外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援助，甚至本國自行生產的疫苗先行大量囤積備用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也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不願先釋出讓其他身陷疫情災害嚴重的國家優先取得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3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8011" y="464039"/>
            <a:ext cx="8596668" cy="1013069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4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、結論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0982" y="1043709"/>
            <a:ext cx="11277600" cy="5495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  <a:ea typeface="+mj-ea"/>
              </a:rPr>
              <a:t>疫苗的問題，不論是自行研發或是對外採購，過程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  <a:ea typeface="+mj-ea"/>
              </a:rPr>
              <a:t>與經費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  <a:ea typeface="+mj-ea"/>
              </a:rPr>
              <a:t>期盼均能有國會的監督，在野黨提出欲成立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zh-TW" sz="4000" b="1" dirty="0" smtClean="0">
                <a:solidFill>
                  <a:srgbClr val="FF0000"/>
                </a:solidFill>
                <a:latin typeface="+mj-ea"/>
                <a:ea typeface="+mj-ea"/>
              </a:rPr>
              <a:t>疫苗</a:t>
            </a:r>
            <a:r>
              <a:rPr lang="zh-TW" altLang="zh-TW" sz="4000" b="1" dirty="0">
                <a:solidFill>
                  <a:srgbClr val="FF0000"/>
                </a:solidFill>
                <a:latin typeface="+mj-ea"/>
                <a:ea typeface="+mj-ea"/>
              </a:rPr>
              <a:t>採購調閱小組」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  <a:ea typeface="+mj-ea"/>
              </a:rPr>
              <a:t>，期盼朝野共同協力修法與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  <a:ea typeface="+mj-ea"/>
              </a:rPr>
              <a:t>立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  <a:ea typeface="+mj-ea"/>
              </a:rPr>
              <a:t>法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  <a:ea typeface="+mj-ea"/>
              </a:rPr>
              <a:t>，除了讓我國疫苗的採購，發揮經費用在刀口上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TW" altLang="zh-TW" sz="4000" b="1" dirty="0" smtClean="0">
                <a:solidFill>
                  <a:srgbClr val="FF0000"/>
                </a:solidFill>
                <a:latin typeface="+mj-ea"/>
                <a:ea typeface="+mj-ea"/>
              </a:rPr>
              <a:t>經濟</a:t>
            </a:r>
            <a:r>
              <a:rPr lang="zh-TW" altLang="zh-TW" sz="4000" b="1" dirty="0">
                <a:solidFill>
                  <a:srgbClr val="FF0000"/>
                </a:solidFill>
                <a:latin typeface="+mj-ea"/>
                <a:ea typeface="+mj-ea"/>
              </a:rPr>
              <a:t>效用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  <a:ea typeface="+mj-ea"/>
              </a:rPr>
              <a:t>外，透明的採購流程，令朝野能有共同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  <a:ea typeface="+mj-ea"/>
              </a:rPr>
              <a:t>爭取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  <a:ea typeface="+mj-ea"/>
              </a:rPr>
              <a:t>其他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  <a:ea typeface="+mj-ea"/>
              </a:rPr>
              <a:t>可能合作國家的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  <a:ea typeface="+mj-ea"/>
              </a:rPr>
              <a:t>共識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32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0"/>
            <a:ext cx="11302230" cy="6714835"/>
          </a:xfrm>
        </p:spPr>
        <p:txBody>
          <a:bodyPr>
            <a:normAutofit/>
          </a:bodyPr>
          <a:lstStyle/>
          <a:p>
            <a:r>
              <a:rPr lang="zh-TW" altLang="en-US" sz="9600" b="1" dirty="0">
                <a:solidFill>
                  <a:srgbClr val="FF0000"/>
                </a:solidFill>
                <a:latin typeface="Kristen ITC" panose="03050502040202030202" pitchFamily="66" charset="0"/>
                <a:ea typeface="雅坊美工14" panose="02010609000101010101" pitchFamily="49" charset="-120"/>
              </a:rPr>
              <a:t>亦可思考向中國大陸採購疫苗之可行性，本文持贊同之看法。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2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1673" y="609600"/>
            <a:ext cx="11425382" cy="13208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rgbClr val="FF0000"/>
                </a:solidFill>
                <a:latin typeface="+mj-ea"/>
              </a:rPr>
              <a:t>對於入境之外來人口，宜進行</a:t>
            </a:r>
            <a:r>
              <a:rPr lang="zh-TW" altLang="zh-TW" sz="5400" b="1" dirty="0" smtClean="0">
                <a:solidFill>
                  <a:srgbClr val="FF0000"/>
                </a:solidFill>
                <a:latin typeface="+mj-ea"/>
              </a:rPr>
              <a:t>普</a:t>
            </a:r>
            <a:r>
              <a:rPr lang="zh-TW" altLang="zh-TW" sz="5400" b="1" dirty="0">
                <a:solidFill>
                  <a:srgbClr val="FF0000"/>
                </a:solidFill>
                <a:latin typeface="+mj-ea"/>
              </a:rPr>
              <a:t>篩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365" y="2160589"/>
            <a:ext cx="11757890" cy="4628138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8800" b="1" dirty="0" smtClean="0">
                <a:solidFill>
                  <a:srgbClr val="FF0000"/>
                </a:solidFill>
                <a:latin typeface="+mj-ea"/>
              </a:rPr>
              <a:t>（</a:t>
            </a:r>
            <a:r>
              <a:rPr lang="en-US" altLang="zh-TW" sz="8800" b="1" dirty="0" smtClean="0">
                <a:solidFill>
                  <a:srgbClr val="FF0000"/>
                </a:solidFill>
                <a:latin typeface="+mj-ea"/>
              </a:rPr>
              <a:t>4</a:t>
            </a:r>
            <a:r>
              <a:rPr lang="zh-TW" altLang="en-US" sz="8800" b="1" dirty="0" smtClean="0">
                <a:solidFill>
                  <a:srgbClr val="FF0000"/>
                </a:solidFill>
                <a:latin typeface="+mj-ea"/>
              </a:rPr>
              <a:t>）</a:t>
            </a:r>
            <a:r>
              <a:rPr lang="zh-TW" altLang="en-US" sz="8800" b="1" dirty="0">
                <a:solidFill>
                  <a:srgbClr val="FF0000"/>
                </a:solidFill>
                <a:latin typeface="+mj-ea"/>
              </a:rPr>
              <a:t>對於入境之外來人口，宜進行</a:t>
            </a:r>
            <a:r>
              <a:rPr lang="zh-TW" altLang="zh-TW" sz="8800" b="1" dirty="0">
                <a:solidFill>
                  <a:srgbClr val="FF0000"/>
                </a:solidFill>
                <a:latin typeface="+mj-ea"/>
              </a:rPr>
              <a:t>普</a:t>
            </a:r>
            <a:r>
              <a:rPr lang="zh-TW" altLang="zh-TW" sz="8800" b="1" dirty="0" smtClean="0">
                <a:solidFill>
                  <a:srgbClr val="FF0000"/>
                </a:solidFill>
                <a:latin typeface="+mj-ea"/>
              </a:rPr>
              <a:t>篩</a:t>
            </a:r>
            <a:r>
              <a:rPr lang="zh-TW" altLang="en-US" sz="8800" b="1" dirty="0" smtClean="0">
                <a:solidFill>
                  <a:srgbClr val="FF0000"/>
                </a:solidFill>
                <a:latin typeface="+mj-ea"/>
              </a:rPr>
              <a:t>，</a:t>
            </a:r>
            <a:r>
              <a:rPr lang="zh-TW" altLang="zh-TW" sz="8800" b="1" dirty="0" smtClean="0">
                <a:solidFill>
                  <a:srgbClr val="FF0000"/>
                </a:solidFill>
                <a:latin typeface="+mj-ea"/>
              </a:rPr>
              <a:t>普</a:t>
            </a:r>
            <a:r>
              <a:rPr lang="zh-TW" altLang="zh-TW" sz="8800" b="1" dirty="0">
                <a:solidFill>
                  <a:srgbClr val="FF0000"/>
                </a:solidFill>
                <a:latin typeface="+mj-ea"/>
              </a:rPr>
              <a:t>篩</a:t>
            </a:r>
            <a:r>
              <a:rPr lang="zh-TW" altLang="zh-TW" sz="8800" b="1" dirty="0">
                <a:solidFill>
                  <a:schemeClr val="tx1"/>
                </a:solidFill>
                <a:latin typeface="+mj-ea"/>
              </a:rPr>
              <a:t>可以事先</a:t>
            </a:r>
            <a:r>
              <a:rPr lang="zh-TW" altLang="zh-TW" sz="8800" b="1" dirty="0">
                <a:solidFill>
                  <a:srgbClr val="FF0000"/>
                </a:solidFill>
                <a:latin typeface="+mj-ea"/>
              </a:rPr>
              <a:t>發現無症狀者</a:t>
            </a:r>
            <a:r>
              <a:rPr lang="zh-TW" altLang="zh-TW" sz="8800" b="1" dirty="0">
                <a:solidFill>
                  <a:schemeClr val="tx1"/>
                </a:solidFill>
                <a:latin typeface="+mj-ea"/>
              </a:rPr>
              <a:t>而做出最合宜的隔離處置</a:t>
            </a:r>
            <a:endParaRPr lang="zh-TW" altLang="en-US" sz="8800" dirty="0"/>
          </a:p>
        </p:txBody>
      </p:sp>
    </p:spTree>
    <p:extLst>
      <p:ext uri="{BB962C8B-B14F-4D97-AF65-F5344CB8AC3E}">
        <p14:creationId xmlns:p14="http://schemas.microsoft.com/office/powerpoint/2010/main" val="23933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6100" y="1702410"/>
            <a:ext cx="5451231" cy="378399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261946" y="1943100"/>
            <a:ext cx="1081454" cy="2198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9770" y="157018"/>
            <a:ext cx="8596668" cy="94663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作者介紹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" y="868218"/>
            <a:ext cx="12071926" cy="5523789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柯雨瑞教授</a:t>
            </a:r>
          </a:p>
          <a:p>
            <a:pPr marL="0" lvl="0" indent="0">
              <a:buNone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  學歷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: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中央警察大學犯罪防治研究所法學博士</a:t>
            </a:r>
          </a:p>
          <a:p>
            <a:pPr marL="0" lvl="0" indent="0">
              <a:buNone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  現職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:</a:t>
            </a:r>
            <a:r>
              <a:rPr lang="zh-TW" altLang="zh-TW" sz="3200" b="1" dirty="0">
                <a:solidFill>
                  <a:schemeClr val="tx1"/>
                </a:solidFill>
                <a:latin typeface="+mj-ea"/>
                <a:ea typeface="+mj-ea"/>
              </a:rPr>
              <a:t>中央警察大學國境警察學系暨研究所專任教授</a:t>
            </a:r>
            <a:endParaRPr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lvl="0"/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鐘太宏老師</a:t>
            </a:r>
            <a:endParaRPr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lvl="0" indent="0">
              <a:buNone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  學歷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:</a:t>
            </a:r>
            <a:r>
              <a:rPr lang="zh-TW" altLang="zh-TW" sz="3200" b="1" dirty="0">
                <a:solidFill>
                  <a:schemeClr val="tx1"/>
                </a:solidFill>
                <a:latin typeface="+mj-ea"/>
                <a:ea typeface="+mj-ea"/>
              </a:rPr>
              <a:t>國立臺灣師範大學公民教育與活動領導研究所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碩士</a:t>
            </a:r>
          </a:p>
          <a:p>
            <a:pPr marL="0" lvl="0" indent="0">
              <a:buNone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  現職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: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台北市私立東山高中公民與社會科教師</a:t>
            </a:r>
            <a:endParaRPr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lvl="0"/>
            <a:r>
              <a:rPr lang="zh-TW" altLang="zh-TW" sz="3200" b="1" dirty="0">
                <a:solidFill>
                  <a:schemeClr val="tx1"/>
                </a:solidFill>
                <a:latin typeface="+mj-ea"/>
                <a:ea typeface="+mj-ea"/>
              </a:rPr>
              <a:t>黃翠紋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教授</a:t>
            </a:r>
          </a:p>
          <a:p>
            <a:pPr marL="0" lvl="0" indent="0">
              <a:buNone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  學歷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: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中央警察大學犯罪防治研究所法學博士</a:t>
            </a:r>
          </a:p>
          <a:p>
            <a:pPr marL="0" lvl="0" indent="0">
              <a:buNone/>
            </a:pP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  現職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>:</a:t>
            </a:r>
            <a:r>
              <a:rPr lang="zh-TW" altLang="zh-TW" sz="3200" b="1" dirty="0">
                <a:solidFill>
                  <a:schemeClr val="tx1"/>
                </a:solidFill>
                <a:latin typeface="+mj-ea"/>
                <a:ea typeface="+mj-ea"/>
              </a:rPr>
              <a:t>中央警察大學行政警察學系暨警察政策研究所專任教授</a:t>
            </a:r>
            <a:endParaRPr lang="en-US" altLang="zh-TW" sz="32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zh-TW" altLang="en-US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085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2677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1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、前言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  </a:t>
            </a:r>
            <a:endParaRPr lang="zh-TW" altLang="zh-TW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512277"/>
            <a:ext cx="10313051" cy="50204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新冠肺炎自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2019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年末起至今，已在世界上肆虐了一年多，但仍然無法明確看到人類可以有效控制它的跡象，各國除了各自加緊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研發疫苗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以徹底解決這個病毒所帶來的威脅之外，然而過程中，本文確實可以發現各項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防疫機制所發生或隱藏的漏洞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，本文將就我國目前的防疫工作中，對於社區感染防治的構成要件與執行產生的問題，作系統性的檢驗，藉由反映實務上出現的困境與瑕疵，之後，提出各項建議，希冀有助於新冠肺炎社區感染之防治〭</a:t>
            </a:r>
          </a:p>
          <a:p>
            <a:pPr>
              <a:lnSpc>
                <a:spcPct val="150000"/>
              </a:lnSpc>
            </a:pPr>
            <a:endParaRPr lang="zh-TW" altLang="en-US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5441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80004" cy="13208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、新型冠狀病毒（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）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    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社區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感染防治機制面臨問題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013439"/>
            <a:ext cx="10506481" cy="4193930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美國疾病管制與預防中心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對「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社區感染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(local transmission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的定義：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受感染者的旅遊史中，並沒有發現自己曾與帶感染源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者有過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接觸的機會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，而且在不明的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情況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下，即被感染。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」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因此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若要發生「社區傳播」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群體傳染擴散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之情況前，則必須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先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存在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有所謂的「社區感染」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個案被傳染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57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4049" y="433754"/>
            <a:ext cx="8596668" cy="1320800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、新型冠狀病毒（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）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>
                <a:solidFill>
                  <a:schemeClr val="tx1"/>
                </a:solidFill>
                <a:latin typeface="+mj-ea"/>
              </a:rPr>
            </a:b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     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社區感染防治機制面臨問題</a:t>
            </a:r>
            <a:br>
              <a:rPr lang="zh-TW" altLang="zh-TW" sz="4000" b="1" dirty="0">
                <a:solidFill>
                  <a:schemeClr val="tx1"/>
                </a:solidFill>
                <a:latin typeface="+mj-ea"/>
              </a:rPr>
            </a:b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987062"/>
            <a:ext cx="11280205" cy="4870938"/>
          </a:xfrm>
        </p:spPr>
        <p:txBody>
          <a:bodyPr>
            <a:normAutofit/>
          </a:bodyPr>
          <a:lstStyle/>
          <a:p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社區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傳播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（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community spread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）的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大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徵兆：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1)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確診者找不到傳染的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來源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2)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國內案例多於國外感染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案例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3)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持續性的傳播鏈（比如一傳十、十傳百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）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 </a:t>
            </a: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4) 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廣泛發生群聚感染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事件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</a:t>
            </a:r>
            <a:r>
              <a:rPr lang="zh-TW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第</a:t>
            </a:r>
            <a:r>
              <a:rPr lang="en-US" altLang="zh-TW" sz="2400" b="1" dirty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zh-TW" sz="2400" b="1" dirty="0">
                <a:solidFill>
                  <a:schemeClr val="tx1"/>
                </a:solidFill>
                <a:latin typeface="+mj-ea"/>
                <a:ea typeface="+mj-ea"/>
              </a:rPr>
              <a:t>個徵兆已經出現有不少找不到感染源的</a:t>
            </a:r>
            <a:r>
              <a:rPr lang="zh-TW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個案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，但</a:t>
            </a:r>
            <a:r>
              <a:rPr lang="zh-TW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第</a:t>
            </a:r>
            <a:r>
              <a:rPr lang="en-US" altLang="zh-TW" sz="2400" b="1" dirty="0">
                <a:solidFill>
                  <a:schemeClr val="tx1"/>
                </a:solidFill>
                <a:latin typeface="+mj-ea"/>
                <a:ea typeface="+mj-ea"/>
              </a:rPr>
              <a:t>(2)~(4)</a:t>
            </a:r>
            <a:r>
              <a:rPr lang="zh-TW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徵兆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自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4/20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起，</a:t>
            </a:r>
            <a:endParaRPr lang="en-US" altLang="zh-TW" sz="2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     在</a:t>
            </a:r>
            <a:r>
              <a:rPr lang="zh-TW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國內</a:t>
            </a:r>
            <a:r>
              <a:rPr lang="zh-TW" altLang="en-US" sz="2400" b="1" dirty="0" smtClean="0">
                <a:solidFill>
                  <a:srgbClr val="7030A0"/>
                </a:solidFill>
                <a:latin typeface="+mj-ea"/>
                <a:ea typeface="+mj-ea"/>
              </a:rPr>
              <a:t>華航機組人員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及</a:t>
            </a:r>
            <a:r>
              <a:rPr lang="zh-TW" altLang="en-US" sz="2400" b="1" dirty="0" smtClean="0">
                <a:solidFill>
                  <a:srgbClr val="7030A0"/>
                </a:solidFill>
                <a:latin typeface="+mj-ea"/>
                <a:ea typeface="+mj-ea"/>
              </a:rPr>
              <a:t>諾富特防疫旅館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群聚案例不斷擴大下</a:t>
            </a:r>
            <a:r>
              <a:rPr lang="zh-TW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應繼續嚴密觀察</a:t>
            </a:r>
            <a:endParaRPr lang="en-US" altLang="zh-TW" sz="2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     其變化</a:t>
            </a:r>
            <a:endParaRPr lang="zh-TW" altLang="en-US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325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65804" cy="13208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2.1 </a:t>
            </a:r>
            <a:r>
              <a:rPr lang="zh-TW" altLang="en-US" sz="4000" b="1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我國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政府拒絕採購「中資」、「中製」</a:t>
            </a:r>
            <a:r>
              <a:rPr lang="zh-TW" altLang="zh-TW" sz="4000" b="1" dirty="0" smtClean="0">
                <a:solidFill>
                  <a:schemeClr val="tx1"/>
                </a:solidFill>
                <a:latin typeface="+mj-ea"/>
              </a:rPr>
              <a:t>、</a:t>
            </a: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+mj-ea"/>
              </a:rPr>
            </a:br>
            <a:r>
              <a:rPr lang="en-US" altLang="zh-TW" sz="4000" b="1" dirty="0" smtClean="0">
                <a:solidFill>
                  <a:schemeClr val="tx1"/>
                </a:solidFill>
                <a:latin typeface="+mj-ea"/>
              </a:rPr>
              <a:t>     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「中銷」之</a:t>
            </a:r>
            <a:r>
              <a:rPr lang="en-US" altLang="zh-TW" sz="4000" b="1" dirty="0" err="1">
                <a:solidFill>
                  <a:schemeClr val="tx1"/>
                </a:solidFill>
                <a:latin typeface="+mj-ea"/>
              </a:rPr>
              <a:t>COVID</a:t>
            </a:r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-19</a:t>
            </a:r>
            <a:r>
              <a:rPr lang="zh-TW" altLang="zh-TW" sz="4000" b="1" dirty="0">
                <a:solidFill>
                  <a:schemeClr val="tx1"/>
                </a:solidFill>
                <a:latin typeface="+mj-ea"/>
              </a:rPr>
              <a:t>疫苗之合宜性</a:t>
            </a:r>
            <a:endParaRPr lang="zh-TW" altLang="en-US" sz="4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10365804" cy="4380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(1)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因法令受限使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中國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疫苗無法合法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進口</a:t>
            </a:r>
            <a:r>
              <a:rPr lang="en-US" altLang="zh-TW" sz="2800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《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臺灣地區與大陸地區貿易許可辦法》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及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經濟部國貿局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公告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之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   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大陸物品不准許</a:t>
            </a:r>
            <a:r>
              <a:rPr lang="zh-TW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輸入項目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彙總表」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等兩岸貿易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法規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是否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基於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政治正確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」而不願主動向中國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採購</a:t>
            </a:r>
            <a:r>
              <a:rPr lang="en-US" altLang="zh-TW" sz="2800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  <a:endParaRPr lang="en-US" altLang="zh-TW" sz="2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中國國藥集團」和「科興」自產的</a:t>
            </a:r>
            <a:r>
              <a:rPr lang="en-US" altLang="zh-TW" sz="2800" b="1" dirty="0" err="1">
                <a:solidFill>
                  <a:schemeClr val="tx1"/>
                </a:solidFill>
                <a:latin typeface="+mj-ea"/>
                <a:ea typeface="+mj-ea"/>
              </a:rPr>
              <a:t>COVID</a:t>
            </a:r>
            <a:r>
              <a:rPr lang="en-US" altLang="zh-TW" sz="2800" b="1" dirty="0">
                <a:solidFill>
                  <a:schemeClr val="tx1"/>
                </a:solidFill>
                <a:latin typeface="+mj-ea"/>
                <a:ea typeface="+mj-ea"/>
              </a:rPr>
              <a:t>-19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疫苗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已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援助亞、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非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、南美甚至歐洲等國家，然而</a:t>
            </a:r>
            <a:r>
              <a:rPr lang="zh-TW" altLang="zh-TW" sz="2800" b="1" dirty="0">
                <a:solidFill>
                  <a:srgbClr val="7030A0"/>
                </a:solidFill>
                <a:latin typeface="+mj-ea"/>
                <a:ea typeface="+mj-ea"/>
              </a:rPr>
              <a:t>中央流行疫情指揮中心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卻將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其</a:t>
            </a:r>
            <a:endParaRPr lang="en-US" altLang="zh-TW" sz="28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    </a:t>
            </a:r>
            <a:r>
              <a:rPr lang="zh-TW" altLang="zh-TW" sz="2800" b="1" dirty="0" smtClean="0">
                <a:solidFill>
                  <a:schemeClr val="tx1"/>
                </a:solidFill>
                <a:latin typeface="+mj-ea"/>
                <a:ea typeface="+mj-ea"/>
              </a:rPr>
              <a:t>形容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為「</a:t>
            </a:r>
            <a:r>
              <a:rPr lang="zh-TW" altLang="zh-TW" sz="2800" b="1" dirty="0">
                <a:solidFill>
                  <a:srgbClr val="FF0000"/>
                </a:solidFill>
                <a:latin typeface="+mj-ea"/>
                <a:ea typeface="+mj-ea"/>
              </a:rPr>
              <a:t>疫苗外交</a:t>
            </a:r>
            <a:r>
              <a:rPr lang="zh-TW" altLang="zh-TW" sz="2800" b="1" dirty="0">
                <a:solidFill>
                  <a:schemeClr val="tx1"/>
                </a:solidFill>
                <a:latin typeface="+mj-ea"/>
                <a:ea typeface="+mj-ea"/>
              </a:rPr>
              <a:t>」，並表達不會考慮使用中國疫苗</a:t>
            </a:r>
            <a:endParaRPr lang="zh-TW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487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1636</TotalTime>
  <Words>4453</Words>
  <Application>Microsoft Office PowerPoint</Application>
  <PresentationFormat>寬螢幕</PresentationFormat>
  <Paragraphs>265</Paragraphs>
  <Slides>47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56" baseType="lpstr">
      <vt:lpstr>雅坊美工14</vt:lpstr>
      <vt:lpstr>微軟正黑體</vt:lpstr>
      <vt:lpstr>新細明體</vt:lpstr>
      <vt:lpstr>新細明體</vt:lpstr>
      <vt:lpstr>Arial</vt:lpstr>
      <vt:lpstr>Kristen ITC</vt:lpstr>
      <vt:lpstr>Trebuchet MS</vt:lpstr>
      <vt:lpstr>Wingdings 3</vt:lpstr>
      <vt:lpstr>多面向</vt:lpstr>
      <vt:lpstr>2021(第十九屆)危機管理暨工業工程與安全管理學術研討會</vt:lpstr>
      <vt:lpstr>PowerPoint 簡報</vt:lpstr>
      <vt:lpstr>PowerPoint 簡報</vt:lpstr>
      <vt:lpstr>PowerPoint 簡報</vt:lpstr>
      <vt:lpstr>作者介紹</vt:lpstr>
      <vt:lpstr>1、前言  </vt:lpstr>
      <vt:lpstr>2、新型冠狀病毒（COVID-19）        社區感染防治機制面臨問題 </vt:lpstr>
      <vt:lpstr>2、新型冠狀病毒（COVID-19）        社區感染防治機制面臨問題 </vt:lpstr>
      <vt:lpstr>2.1  我國政府拒絕採購「中資」、「中製」、      「中銷」之COVID-19疫苗之合宜性</vt:lpstr>
      <vt:lpstr>2.1  我國政府拒絕採購「中資」、「中製」、      「中銷」之COVID-19疫苗之合宜性</vt:lpstr>
      <vt:lpstr>2.2  居家檢疫、居家隔離、自主健康管理         之監控機制仍不足</vt:lpstr>
      <vt:lpstr>2.2  居家檢疫、居家隔離、自主健康管理         之監控機制仍不足</vt:lpstr>
      <vt:lpstr>2.3 新型冠狀病毒（COVID-19）        社區感染源頭防治相當不易 </vt:lpstr>
      <vt:lpstr>2.4 我國研發COVID-19疫苗之技術與效能        有待提升</vt:lpstr>
      <vt:lpstr>2.4 我國研發COVID-19疫苗之技術與效能        有待提升</vt:lpstr>
      <vt:lpstr>2.5 民眾防疫觀念與實際防疫作為有待強化 </vt:lpstr>
      <vt:lpstr>2.6 我國國境線上的防疫政策作為未能精實化        有社區感染風險 </vt:lpstr>
      <vt:lpstr>2.6 我國國境線上的防疫政策作為未能精實化        有社區感染風險 </vt:lpstr>
      <vt:lpstr>2.6 我國國境線上的防疫政策作為未能精實化        有社區感染風險 </vt:lpstr>
      <vt:lpstr>2.7 政府機關防疫觀念與實際防疫作為        存在落差</vt:lpstr>
      <vt:lpstr>2.7 政府機關防疫觀念與實際防疫作為        存在落差</vt:lpstr>
      <vt:lpstr>2.8 違反居家檢疫、居家隔離、自主健康管        理機制之處罰尚待加強  </vt:lpstr>
      <vt:lpstr>2.9  COVID-19之檢測效能與檢測SOP         機制存有缺失</vt:lpstr>
      <vt:lpstr>2.9  COVID-19之檢測效能與檢測SOP        機制存有缺失</vt:lpstr>
      <vt:lpstr>3、新型冠狀病毒（COVID-19）社區        感染防治機制可行的回應對策 </vt:lpstr>
      <vt:lpstr>3.1 政府宜評估多方採購疫苗之可行性 </vt:lpstr>
      <vt:lpstr>3.1 政府宜評估多方採購疫苗之可行性</vt:lpstr>
      <vt:lpstr>3.1 政府宜評估多方採購疫苗之可行性 </vt:lpstr>
      <vt:lpstr>3.1 政府宜評估多方採購疫苗之可行性</vt:lpstr>
      <vt:lpstr>3.2 落實居家檢疫、居家隔離、自主健康        管理之監控機制  </vt:lpstr>
      <vt:lpstr>3.2 落實居家檢疫、居家隔離、自主健康       管理之監控機制  </vt:lpstr>
      <vt:lpstr>3.3 儘速提升我國研發COVID-19疫苗之        技術與效能</vt:lpstr>
      <vt:lpstr>3.3 儘速提升我國研發COVID-19疫苗之        技術與效能</vt:lpstr>
      <vt:lpstr>3.4 教育民眾正確之防疫觀念與實際防疫作為</vt:lpstr>
      <vt:lpstr>3.5 精進我國國境線上的防疫政策作為</vt:lpstr>
      <vt:lpstr>3.5 精進我國國境線上的防疫政策作為</vt:lpstr>
      <vt:lpstr>3.6 強化政府機關防疫觀念與實際防疫作為</vt:lpstr>
      <vt:lpstr>3.7 提升違反居家檢疫、居家隔離、自主        健康管理機制之處罰力道 </vt:lpstr>
      <vt:lpstr>3.7 提升違反居家檢疫、居家隔離、自主        健康管理機制之處罰力道 </vt:lpstr>
      <vt:lpstr>3.8 提升COVID-19之檢測效能與SOP機制 </vt:lpstr>
      <vt:lpstr>4、結論   </vt:lpstr>
      <vt:lpstr>4、結論    (1)補充</vt:lpstr>
      <vt:lpstr>4、結論</vt:lpstr>
      <vt:lpstr>4、結論</vt:lpstr>
      <vt:lpstr>PowerPoint 簡報</vt:lpstr>
      <vt:lpstr>對於入境之外來人口，宜進行普篩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試論新型冠狀病毒（COVID-19）社區感染防治機制面臨的問題與可行的回應對策</dc:title>
  <cp:lastModifiedBy>user</cp:lastModifiedBy>
  <cp:revision>105</cp:revision>
  <dcterms:created xsi:type="dcterms:W3CDTF">2021-05-08T07:32:34Z</dcterms:created>
  <dcterms:modified xsi:type="dcterms:W3CDTF">2021-05-25T02:58:55Z</dcterms:modified>
</cp:coreProperties>
</file>